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  <p:sldMasterId id="2147483655" r:id="rId5"/>
    <p:sldMasterId id="2147483658" r:id="rId6"/>
    <p:sldMasterId id="2147483668" r:id="rId7"/>
    <p:sldMasterId id="2147483678" r:id="rId8"/>
    <p:sldMasterId id="2147483688" r:id="rId9"/>
  </p:sldMasterIdLst>
  <p:sldIdLst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2ABD1E-0F44-EC6D-9053-3DC549E0F8B7}" v="6" dt="2025-05-07T05:05:40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Background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1C7F-1E25-7D4B-AD66-FD5BE8F35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33744-64DA-DC49-A4C1-CF1EF6B84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ACE9-8611-BD48-A968-DC186014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4D86-1F6D-5347-9832-39346D2B496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B9AD-9476-4E41-9E4A-3EF5477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D365-EC7D-0843-8235-B3202A03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9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slide w/partners - 2 columns bold h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4E09-0E22-FE4B-81B4-61B05257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B10E-1DA4-8D47-B306-B19772B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CFBB-DB95-4847-92B1-33E592CF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DA881-3AFA-B64F-93FB-521F9B1B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8F6A-AC82-F84A-A959-F5494EA9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8A73-24D9-B641-8E8D-E6203C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D1FA-BE34-AF44-87A0-6AD014BE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DA3AB-6C2C-FF4B-A006-A02530B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8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xt slide w/partner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F9A-05B0-5B44-915F-4757CE24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B83A3-1155-9D43-8790-0EEA48FF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EA41-A08E-684C-AB56-DECFDD6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3B4A-DA50-6E4A-B434-D865EAC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6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xt slide with partners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9006D-F55E-4F41-9DAC-8813325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C4B14-7193-AC4B-BA7C-3ECCBCBD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C0A3-D9A2-1E4C-8CF7-28328120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88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slide w/partners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0664-E9B8-7E41-A875-ACC96587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BB5B-BFC0-F048-8B2D-4C22ABAD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EF28-BF30-F64C-900B-9BE201BCD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C9F6-97CE-384A-ABF0-18F5F343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D393-28B9-8D49-9702-DEE5071A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5E36-411F-4843-AC04-0D4E0D8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slide w/partners ad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7D47-83FD-6C4D-B067-38D3E48A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85797-F90D-944D-B1CE-26C12AFBB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BCAB2-AA47-224C-B291-21B75020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D641-745C-AC4D-8360-84D432F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D9F0-0AFB-AB44-BE15-B51683B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A2B0-6225-4A44-910E-29645E9A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2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 no partner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EBB6-152E-7B4D-A3D0-2668B9ED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8DE86-BBCA-9044-B70A-921998C0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9A3A-4542-0840-9191-8EEA3D3A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325-5A72-3343-A23A-3E0F383C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4B73-F870-654E-8832-550D6BC2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5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no partner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94EE-D4C9-FE44-BF98-0FE571F5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6163-EB03-BB46-A955-C48EC663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317A-2AEA-7649-9523-6345356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2DAD-A87D-2541-B688-EB6D44E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03F3-C6EA-A141-A7F2-512EFA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85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 slide no partn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41C1-EE70-0444-A585-272B5193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18DB-0654-9046-9FC9-E502CE69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AA9D-54BC-7342-BA01-51B43545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9523-8EA5-0A44-B1F0-739B06CF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A8C2-0CED-434F-A24E-AC788685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9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slide no partner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EBF4-2E14-6F4B-9DD1-172677FE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B38D-63F3-A44C-ABFD-CEC9ACE60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BF6A-8AEB-784D-A8AA-A7F8A016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51D9-EA1A-B243-82ED-F74DB095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17146-9327-6B42-9F01-11C8DE73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A241-4EB3-9746-AD5A-F2F75FB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4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4E09-0E22-FE4B-81B4-61B05257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52387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B10E-1DA4-8D47-B306-B19772B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01612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CFBB-DB95-4847-92B1-33E592CF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DA881-3AFA-B64F-93FB-521F9B1B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4" y="201612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8F6A-AC82-F84A-A959-F5494EA9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8A73-24D9-B641-8E8D-E6203C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D1FA-BE34-AF44-87A0-6AD014BE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DA3AB-6C2C-FF4B-A006-A02530B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48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7E6F0-D2C2-4345-BEF0-259990E2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1E7BC-F15F-6140-8A0E-CA85AB07A3C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34B44-CDCE-9B49-A43F-4434DEBEB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4D86-1F6D-5347-9832-39346D2B496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0E8FF-7413-AB46-991B-C05C057F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D365-EC7D-0843-8235-B3202A03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3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F9A-05B0-5B44-915F-4757CE24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B83A3-1155-9D43-8790-0EEA48FF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EA41-A08E-684C-AB56-DECFDD6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3B4A-DA50-6E4A-B434-D865EAC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6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9006D-F55E-4F41-9DAC-8813325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C4B14-7193-AC4B-BA7C-3ECCBCBD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C0A3-D9A2-1E4C-8CF7-28328120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203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0664-E9B8-7E41-A875-ACC96587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8496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BB5B-BFC0-F048-8B2D-4C22ABAD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666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EF28-BF30-F64C-900B-9BE201BCD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08173"/>
            <a:ext cx="3932237" cy="2115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C9F6-97CE-384A-ABF0-18F5F343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D393-28B9-8D49-9702-DEE5071A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5E36-411F-4843-AC04-0D4E0D8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87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7D47-83FD-6C4D-B067-38D3E48A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85797-F90D-944D-B1CE-26C12AFBB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36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BCAB2-AA47-224C-B291-21B75020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2949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D641-745C-AC4D-8360-84D432F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D9F0-0AFB-AB44-BE15-B51683B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A2B0-6225-4A44-910E-29645E9A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84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ext slide partners only at botto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EBB6-152E-7B4D-A3D0-2668B9ED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8DE86-BBCA-9044-B70A-921998C0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9A3A-4542-0840-9191-8EEA3D3A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325-5A72-3343-A23A-3E0F383C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4B73-F870-654E-8832-550D6BC2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4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no partner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94EE-D4C9-FE44-BF98-0FE571F5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6163-EB03-BB46-A955-C48EC663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317A-2AEA-7649-9523-6345356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2DAD-A87D-2541-B688-EB6D44E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03F3-C6EA-A141-A7F2-512EFA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235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41C1-EE70-0444-A585-272B5193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18DB-0654-9046-9FC9-E502CE69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AA9D-54BC-7342-BA01-51B43545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9523-8EA5-0A44-B1F0-739B06CF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A8C2-0CED-434F-A24E-AC788685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3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EBF4-2E14-6F4B-9DD1-172677FE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13945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B38D-63F3-A44C-ABFD-CEC9ACE60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01584"/>
            <a:ext cx="5181600" cy="332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BF6A-8AEB-784D-A8AA-A7F8A016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2" y="2384881"/>
            <a:ext cx="5181600" cy="33390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51D9-EA1A-B243-82ED-F74DB095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17146-9327-6B42-9F01-11C8DE73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A241-4EB3-9746-AD5A-F2F75FB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13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4E09-0E22-FE4B-81B4-61B05257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3533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B10E-1DA4-8D47-B306-B19772B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5177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CFBB-DB95-4847-92B1-33E592CF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1688"/>
            <a:ext cx="5157787" cy="2382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DA881-3AFA-B64F-93FB-521F9B1B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4" y="25177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8F6A-AC82-F84A-A959-F5494EA9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1687"/>
            <a:ext cx="5183188" cy="2382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8A73-24D9-B641-8E8D-E6203C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D1FA-BE34-AF44-87A0-6AD014BE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DA3AB-6C2C-FF4B-A006-A02530B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33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F9A-05B0-5B44-915F-4757CE24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B83A3-1155-9D43-8790-0EEA48FF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EA41-A08E-684C-AB56-DECFDD6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3B4A-DA50-6E4A-B434-D865EAC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7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 Background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D7208B-E983-8B40-AAC1-7A8217565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3943"/>
            <a:ext cx="9144000" cy="15360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FB7E91-0242-3D47-A8A7-2194426A0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19446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9006D-F55E-4F41-9DAC-8813325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C4B14-7193-AC4B-BA7C-3ECCBCBD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C0A3-D9A2-1E4C-8CF7-28328120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6903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0664-E9B8-7E41-A875-ACC96587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8496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BB5B-BFC0-F048-8B2D-4C22ABAD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666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EF28-BF30-F64C-900B-9BE201BCD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08173"/>
            <a:ext cx="3932237" cy="2115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C9F6-97CE-384A-ABF0-18F5F343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D393-28B9-8D49-9702-DEE5071A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5E36-411F-4843-AC04-0D4E0D8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66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7D47-83FD-6C4D-B067-38D3E48A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85797-F90D-944D-B1CE-26C12AFBB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36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BCAB2-AA47-224C-B291-21B75020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2949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D641-745C-AC4D-8360-84D432F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D9F0-0AFB-AB44-BE15-B51683B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A2B0-6225-4A44-910E-29645E9A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0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Gray Background 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5D7208B-E983-8B40-AAC1-7A8217565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3943"/>
            <a:ext cx="9144000" cy="153601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FB7E91-0242-3D47-A8A7-2194426A0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4340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EBB6-152E-7B4D-A3D0-2668B9ED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8DE86-BBCA-9044-B70A-921998C0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9A3A-4542-0840-9191-8EEA3D3A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325-5A72-3343-A23A-3E0F383C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4B73-F870-654E-8832-550D6BC2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834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94EE-D4C9-FE44-BF98-0FE571F5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6163-EB03-BB46-A955-C48EC663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317A-2AEA-7649-9523-6345356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2DAD-A87D-2541-B688-EB6D44E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03F3-C6EA-A141-A7F2-512EFA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035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41C1-EE70-0444-A585-272B5193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18DB-0654-9046-9FC9-E502CE69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AA9D-54BC-7342-BA01-51B43545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9523-8EA5-0A44-B1F0-739B06CF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A8C2-0CED-434F-A24E-AC788685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02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EBF4-2E14-6F4B-9DD1-172677FE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2" y="1394584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B38D-63F3-A44C-ABFD-CEC9ACE60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01584"/>
            <a:ext cx="5181600" cy="332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BF6A-8AEB-784D-A8AA-A7F8A016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4102" y="2384882"/>
            <a:ext cx="5181600" cy="3322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51D9-EA1A-B243-82ED-F74DB095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17146-9327-6B42-9F01-11C8DE73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A241-4EB3-9746-AD5A-F2F75FB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744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4E09-0E22-FE4B-81B4-61B052574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0" y="1353343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EB10E-1DA4-8D47-B306-B19772B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251777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AFCFBB-DB95-4847-92B1-33E592CFF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341688"/>
            <a:ext cx="5157787" cy="23822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3DA881-3AFA-B64F-93FB-521F9B1B6C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724" y="2517775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718F6A-AC82-F84A-A959-F5494EA90C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341687"/>
            <a:ext cx="5183188" cy="23822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988A73-24D9-B641-8E8D-E6203C25B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7D1FA-BE34-AF44-87A0-6AD014BE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4DA3AB-6C2C-FF4B-A006-A02530BA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109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A4F9A-05B0-5B44-915F-4757CE24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B83A3-1155-9D43-8790-0EEA48FF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EEA41-A08E-684C-AB56-DECFDD64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33B4A-DA50-6E4A-B434-D865EAC6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CC582-21D8-B544-9010-758D1453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BD365-EC7D-0843-8235-B3202A034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42A313-FC20-1448-BE66-97DB82E6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0CA55F9-A02B-5D4B-AAAD-B76987C59CC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3517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39006D-F55E-4F41-9DAC-8813325F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2C4B14-7193-AC4B-BA7C-3ECCBCBDD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F6C0A3-D9A2-1E4C-8CF7-28328120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802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20664-E9B8-7E41-A875-ACC96587A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8496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92BB5B-BFC0-F048-8B2D-4C22ABAD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6665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9AEF28-BF30-F64C-900B-9BE201BCD5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08173"/>
            <a:ext cx="3932237" cy="21157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5C9F6-97CE-384A-ABF0-18F5F343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D393-28B9-8D49-9702-DEE5071A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05E36-411F-4843-AC04-0D4E0D8E5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92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57D47-83FD-6C4D-B067-38D3E48A6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2403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C85797-F90D-944D-B1CE-26C12AFBB1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3652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BCAB2-AA47-224C-B291-21B75020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2949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E1D641-745C-AC4D-8360-84D432F9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CD9F0-0AFB-AB44-BE15-B51683B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EA2B0-6225-4A44-910E-29645E9A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7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: Header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C1C7F-1E25-7D4B-AD66-FD5BE8F35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33744-64DA-DC49-A4C1-CF1EF6B84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1ACE9-8611-BD48-A968-DC186014B5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444D86-1F6D-5347-9832-39346D2B496A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B9AD-9476-4E41-9E4A-3EF547785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19BD365-EC7D-0843-8235-B3202A034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8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/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0EBB6-152E-7B4D-A3D0-2668B9EDE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8DE86-BBCA-9044-B70A-921998C0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59A3A-4542-0840-9191-8EEA3D3A1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325-5A72-3343-A23A-3E0F383CC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C4B73-F870-654E-8832-550D6BC25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w/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D94EE-D4C9-FE44-BF98-0FE571F5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76163-EB03-BB46-A955-C48EC6636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3317A-2AEA-7649-9523-63453568C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C2DAD-A87D-2541-B688-EB6D44E57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603F3-C6EA-A141-A7F2-512EFA94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B41C1-EE70-0444-A585-272B5193A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518DB-0654-9046-9FC9-E502CE69C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3AA9D-54BC-7342-BA01-51B43545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D9523-8EA5-0A44-B1F0-739B06CF1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0EA8C2-0CED-434F-A24E-AC7886851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99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slide w/partner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EBF4-2E14-6F4B-9DD1-172677FE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B38D-63F3-A44C-ABFD-CEC9ACE60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BF6A-8AEB-784D-A8AA-A7F8A016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D51D9-EA1A-B243-82ED-F74DB095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17146-9327-6B42-9F01-11C8DE73C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6A241-4EB3-9746-AD5A-F2F75FBA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6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64DEBC-BD0F-E040-94E4-85508760DA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D8D0B-B358-EE49-948D-B9FB02B3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562D-315C-DA4B-87B7-97C86A4A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12165"/>
            <a:ext cx="10515600" cy="326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AB6B61-02D4-B044-980F-CDD8FCB35C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B444D86-1F6D-5347-9832-39346D2B496A}" type="datetimeFigureOut">
              <a:rPr lang="en-US" smtClean="0"/>
              <a:pPr/>
              <a:t>3/26/2026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3F872-4D11-5C49-A77C-9C9609C9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9BD365-EC7D-0843-8235-B3202A034E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2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479790-251C-3443-85BB-ACBAED331E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D8D0B-B358-EE49-948D-B9FB02B39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83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B562D-315C-DA4B-87B7-97C86A4A1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12165"/>
            <a:ext cx="10515600" cy="3264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3F872-4D11-5C49-A77C-9C9609C9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19BD365-EC7D-0843-8235-B3202A034E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CB7A9D-EFB7-2F4C-AE39-F9F00B226E86}"/>
              </a:ext>
            </a:extLst>
          </p:cNvPr>
          <p:cNvSpPr txBox="1">
            <a:spLocks/>
          </p:cNvSpPr>
          <p:nvPr userDrawn="1"/>
        </p:nvSpPr>
        <p:spPr>
          <a:xfrm>
            <a:off x="1524000" y="1973943"/>
            <a:ext cx="9144000" cy="153602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5D3DAFC-4F1E-FB4D-829C-850760E7BA46}"/>
              </a:ext>
            </a:extLst>
          </p:cNvPr>
          <p:cNvSpPr txBox="1">
            <a:spLocks/>
          </p:cNvSpPr>
          <p:nvPr userDrawn="1"/>
        </p:nvSpPr>
        <p:spPr>
          <a:xfrm>
            <a:off x="990600" y="640715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444D86-1F6D-5347-9832-39346D2B496A}" type="datetimeFigureOut">
              <a:rPr lang="en-US" sz="1200" baseline="0" smtClean="0">
                <a:solidFill>
                  <a:schemeClr val="bg1"/>
                </a:solidFill>
              </a:rPr>
              <a:pPr/>
              <a:t>3/26/2026</a:t>
            </a:fld>
            <a:endParaRPr lang="en-US" sz="1200" baseline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9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9E1F20-1018-5744-B710-D927EAF6EF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789E0-0C2C-324F-8595-BE8122D3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9E-A92A-8C4B-BE3A-68673B24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6289-2F0C-DD4A-BBD3-9C921F3D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11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B9C6-307D-D54D-906F-9C5D6634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592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DE5-C0A7-9342-9475-6D9C4B59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65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49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90C2038-5E09-884D-A50E-F21FF96DADF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789E0-0C2C-324F-8595-BE8122D3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9E-A92A-8C4B-BE3A-68673B24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9697"/>
            <a:ext cx="10515600" cy="289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6289-2F0C-DD4A-BBD3-9C921F3D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B9C6-307D-D54D-906F-9C5D6634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6702" y="57239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DE5-C0A7-9342-9475-6D9C4B59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1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28602A-D341-3843-A8A8-20C6AAE785F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789E0-0C2C-324F-8595-BE8122D3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9E-A92A-8C4B-BE3A-68673B24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9697"/>
            <a:ext cx="10515600" cy="289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6289-2F0C-DD4A-BBD3-9C921F3D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B9C6-307D-D54D-906F-9C5D6634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6702" y="57239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DE5-C0A7-9342-9475-6D9C4B59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70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DAC8E24-0E77-3247-B8FE-DF5382A5797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2789E0-0C2C-324F-8595-BE8122D3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4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87A9E-A92A-8C4B-BE3A-68673B240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29697"/>
            <a:ext cx="10515600" cy="2894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46289-2F0C-DD4A-BBD3-9C921F3DE0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46289-668A-704A-ACD8-35A8B2316602}" type="datetimeFigureOut">
              <a:rPr lang="en-US" smtClean="0"/>
              <a:t>3/26/2026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9B9C6-307D-D54D-906F-9C5D66342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76702" y="57239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9B5DE5-C0A7-9342-9475-6D9C4B59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2" y="57239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352C-CD8F-D44B-B0DA-191F5F2E6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3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D53AF3AA-B3D8-4DF7-891A-7732CE5DC2C4}"/>
              </a:ext>
            </a:extLst>
          </p:cNvPr>
          <p:cNvSpPr/>
          <p:nvPr/>
        </p:nvSpPr>
        <p:spPr>
          <a:xfrm>
            <a:off x="1524000" y="1808922"/>
            <a:ext cx="283927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B538F-DAFF-4B91-A7AB-D9497204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652"/>
            <a:ext cx="2720009" cy="844826"/>
          </a:xfrm>
        </p:spPr>
        <p:txBody>
          <a:bodyPr>
            <a:normAutofit/>
          </a:bodyPr>
          <a:lstStyle/>
          <a:p>
            <a:r>
              <a:rPr lang="en-US" sz="3600" b="1"/>
              <a:t>Strengths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F6C83-941F-4688-B9F5-4CB69119B703}"/>
              </a:ext>
            </a:extLst>
          </p:cNvPr>
          <p:cNvSpPr txBox="1"/>
          <p:nvPr/>
        </p:nvSpPr>
        <p:spPr>
          <a:xfrm>
            <a:off x="1311966" y="3041374"/>
            <a:ext cx="29320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What advantages does SACOP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What are unique SACOP resources?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What is SACOP unique selling proposition?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What positive member perception does SACOP have?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What low-cost resources does SACOP have that others do not?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6769-5802-4F2E-9CB8-A25F47A2B516}"/>
              </a:ext>
            </a:extLst>
          </p:cNvPr>
          <p:cNvSpPr txBox="1"/>
          <p:nvPr/>
        </p:nvSpPr>
        <p:spPr>
          <a:xfrm>
            <a:off x="5347252" y="1073426"/>
            <a:ext cx="56255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Diversity (regional perspectives)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reach the entire U.S. (structure, beyond membership, executive directors)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Voice within the IACP, gives member ability to have voice within large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leverage technology (ex: online communities)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Increased impact, has evolved historically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be a conduit for information/resources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Tenure of Executive Directors, sometimes Reps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Ability to have personal relationship with IACP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Communication network (from committees/sections/</a:t>
            </a:r>
            <a:r>
              <a:rPr lang="en-US" sz="1600" dirty="0" err="1"/>
              <a:t>etc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Engagement opportunity for agencies of all sizes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to for information sharing throughout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Leadership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Connection with federal partners</a:t>
            </a:r>
          </a:p>
        </p:txBody>
      </p:sp>
    </p:spTree>
    <p:extLst>
      <p:ext uri="{BB962C8B-B14F-4D97-AF65-F5344CB8AC3E}">
        <p14:creationId xmlns:p14="http://schemas.microsoft.com/office/powerpoint/2010/main" val="5245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D53AF3AA-B3D8-4DF7-891A-7732CE5DC2C4}"/>
              </a:ext>
            </a:extLst>
          </p:cNvPr>
          <p:cNvSpPr/>
          <p:nvPr/>
        </p:nvSpPr>
        <p:spPr>
          <a:xfrm>
            <a:off x="1524000" y="1808922"/>
            <a:ext cx="283927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B538F-DAFF-4B91-A7AB-D9497204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652"/>
            <a:ext cx="2720009" cy="844826"/>
          </a:xfrm>
        </p:spPr>
        <p:txBody>
          <a:bodyPr>
            <a:normAutofit/>
          </a:bodyPr>
          <a:lstStyle/>
          <a:p>
            <a:r>
              <a:rPr lang="en-US" sz="3600" b="1"/>
              <a:t>Weaknesses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F6C83-941F-4688-B9F5-4CB69119B703}"/>
              </a:ext>
            </a:extLst>
          </p:cNvPr>
          <p:cNvSpPr txBox="1"/>
          <p:nvPr/>
        </p:nvSpPr>
        <p:spPr>
          <a:xfrm>
            <a:off x="1311966" y="3041374"/>
            <a:ext cx="29320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does SACOP not do well?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weaknesses do members or potential members see in SACOP?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factors contribute to a weaker SACOP image?</a:t>
            </a:r>
          </a:p>
          <a:p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6769-5802-4F2E-9CB8-A25F47A2B516}"/>
              </a:ext>
            </a:extLst>
          </p:cNvPr>
          <p:cNvSpPr txBox="1"/>
          <p:nvPr/>
        </p:nvSpPr>
        <p:spPr>
          <a:xfrm>
            <a:off x="5347252" y="1073426"/>
            <a:ext cx="56255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Lack of understanding on what SACOP 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Exemplifying what SACOP does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Differing approaches to communication on state level (talking points)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Need for education process/mentor for SACOP reps/onboarding of new SACOP reps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Unclear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all states have representation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communicate value of SACOP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drawing in members, particularly new members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Competing with other interests (particularly at annual)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Inconsistent messaging to each state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Lack of young leaders in leadership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6050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D53AF3AA-B3D8-4DF7-891A-7732CE5DC2C4}"/>
              </a:ext>
            </a:extLst>
          </p:cNvPr>
          <p:cNvSpPr/>
          <p:nvPr/>
        </p:nvSpPr>
        <p:spPr>
          <a:xfrm>
            <a:off x="1524000" y="1808922"/>
            <a:ext cx="283927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B538F-DAFF-4B91-A7AB-D9497204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652"/>
            <a:ext cx="2720009" cy="844826"/>
          </a:xfrm>
        </p:spPr>
        <p:txBody>
          <a:bodyPr>
            <a:normAutofit/>
          </a:bodyPr>
          <a:lstStyle/>
          <a:p>
            <a:r>
              <a:rPr lang="en-US" sz="3200" b="1" dirty="0"/>
              <a:t>Opportuniti</a:t>
            </a:r>
            <a:r>
              <a:rPr lang="en-US" sz="3600" b="1" dirty="0"/>
              <a:t>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F6C83-941F-4688-B9F5-4CB69119B703}"/>
              </a:ext>
            </a:extLst>
          </p:cNvPr>
          <p:cNvSpPr txBox="1"/>
          <p:nvPr/>
        </p:nvSpPr>
        <p:spPr>
          <a:xfrm>
            <a:off x="1311965" y="2871615"/>
            <a:ext cx="322027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good opportunities are available from the IACP or police profession?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are some trends on which SACOP can capitalize?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Are there any changes to technology or the profession useful to SACOP?</a:t>
            </a:r>
          </a:p>
          <a:p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6769-5802-4F2E-9CB8-A25F47A2B516}"/>
              </a:ext>
            </a:extLst>
          </p:cNvPr>
          <p:cNvSpPr txBox="1"/>
          <p:nvPr/>
        </p:nvSpPr>
        <p:spPr>
          <a:xfrm>
            <a:off x="5347252" y="826538"/>
            <a:ext cx="562554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Revamp SACOP 101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Educate committees/sections on SACOP and vice versa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Better equip member to communicate information back to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function of monthly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 roles and expectations SACOP members and Executive Committee positions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relationship with IACP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Enhance role and connectivity of regional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Leverage partnerships with other stakeholders such as academia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Defined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Embrace new members (particularly Exec. Directors)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 to for information sharing throughout U.S.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Don’t communicate value of SACOP enough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Bimonthly regional calls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Leveraging strategies from other professions for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Vice Chairs for each region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Membership from all 50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Leverage resolutions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Actively engage Region Vice-Chairs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6506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Right 4">
            <a:extLst>
              <a:ext uri="{FF2B5EF4-FFF2-40B4-BE49-F238E27FC236}">
                <a16:creationId xmlns:a16="http://schemas.microsoft.com/office/drawing/2014/main" id="{D53AF3AA-B3D8-4DF7-891A-7732CE5DC2C4}"/>
              </a:ext>
            </a:extLst>
          </p:cNvPr>
          <p:cNvSpPr/>
          <p:nvPr/>
        </p:nvSpPr>
        <p:spPr>
          <a:xfrm>
            <a:off x="1524000" y="1808922"/>
            <a:ext cx="2839278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AB538F-DAFF-4B91-A7AB-D94972048D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89652"/>
            <a:ext cx="2720009" cy="844826"/>
          </a:xfrm>
        </p:spPr>
        <p:txBody>
          <a:bodyPr>
            <a:normAutofit/>
          </a:bodyPr>
          <a:lstStyle/>
          <a:p>
            <a:r>
              <a:rPr lang="en-US" sz="3600" b="1"/>
              <a:t>Threats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6F6C83-941F-4688-B9F5-4CB69119B703}"/>
              </a:ext>
            </a:extLst>
          </p:cNvPr>
          <p:cNvSpPr txBox="1"/>
          <p:nvPr/>
        </p:nvSpPr>
        <p:spPr>
          <a:xfrm>
            <a:off x="1311966" y="3041374"/>
            <a:ext cx="293204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obstacles does SACOP face?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Who are competitors of SACOP?</a:t>
            </a:r>
          </a:p>
          <a:p>
            <a:endParaRPr lang="en-US" sz="200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cs typeface="Arial" panose="020B0604020202020204" pitchFamily="34" charset="0"/>
              </a:rPr>
              <a:t>What do SACOP competitors do better than SACOP?</a:t>
            </a:r>
          </a:p>
          <a:p>
            <a:endParaRPr lang="en-US" sz="1400"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CD6769-5802-4F2E-9CB8-A25F47A2B516}"/>
              </a:ext>
            </a:extLst>
          </p:cNvPr>
          <p:cNvSpPr txBox="1"/>
          <p:nvPr/>
        </p:nvSpPr>
        <p:spPr>
          <a:xfrm>
            <a:off x="5347252" y="1073426"/>
            <a:ext cx="562554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Lack of involvement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Finding committed members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Competition for time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Disengagement</a:t>
            </a:r>
            <a:endParaRPr lang="en-US" sz="200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Duplicating efforts of other groups/programs</a:t>
            </a:r>
            <a:endParaRPr lang="en-US" sz="20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953311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Blu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Gray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xt Slide - add Partner logos at bottom next to IACP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 no partn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xt slide with partners only at bot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xt slide - small IACP at top - partners can be added at bott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ingGroup xmlns="3a30536d-af54-49c4-8329-ecc6d49e940a" xsi:nil="true"/>
    <TaxCatchAll xmlns="84822ca7-a8e4-4bd2-a8d4-aa665a935664" xsi:nil="true"/>
    <lcf76f155ced4ddcb4097134ff3c332f xmlns="3a30536d-af54-49c4-8329-ecc6d49e940a">
      <Terms xmlns="http://schemas.microsoft.com/office/infopath/2007/PartnerControls"/>
    </lcf76f155ced4ddcb4097134ff3c332f>
    <File_x0020_Path xmlns="3a30536d-af54-49c4-8329-ecc6d49e94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E1D31F6951C142AD4D99A983118605" ma:contentTypeVersion="21" ma:contentTypeDescription="Create a new document." ma:contentTypeScope="" ma:versionID="019dc394d8382be702a60480144f437a">
  <xsd:schema xmlns:xsd="http://www.w3.org/2001/XMLSchema" xmlns:xs="http://www.w3.org/2001/XMLSchema" xmlns:p="http://schemas.microsoft.com/office/2006/metadata/properties" xmlns:ns2="3a30536d-af54-49c4-8329-ecc6d49e940a" xmlns:ns3="84822ca7-a8e4-4bd2-a8d4-aa665a935664" targetNamespace="http://schemas.microsoft.com/office/2006/metadata/properties" ma:root="true" ma:fieldsID="57f54266a79b419f5dae363badc25de3" ns2:_="" ns3:_="">
    <xsd:import namespace="3a30536d-af54-49c4-8329-ecc6d49e940a"/>
    <xsd:import namespace="84822ca7-a8e4-4bd2-a8d4-aa665a935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AuthoringGroup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ile_x0020_Path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30536d-af54-49c4-8329-ecc6d49e9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AuthoringGroup" ma:index="21" nillable="true" ma:displayName="Authoring Group" ma:description="Committee, Section, or Division authoring the resolution." ma:format="Dropdown" ma:internalName="AuthoringGroup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ile_x0020_Path" ma:index="27" nillable="true" ma:displayName="File Path" ma:internalName="File_x0020_Path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822ca7-a8e4-4bd2-a8d4-aa665a93566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bb2dda38-154d-4fca-a92d-f53f8b5d602d}" ma:internalName="TaxCatchAll" ma:showField="CatchAllData" ma:web="84822ca7-a8e4-4bd2-a8d4-aa665a9356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3DB0B3-3E72-4B9C-B487-62F5C30718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0BCCF2-718A-48AD-8285-C883E9FA990B}">
  <ds:schemaRefs>
    <ds:schemaRef ds:uri="3a30536d-af54-49c4-8329-ecc6d49e940a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4822ca7-a8e4-4bd2-a8d4-aa665a935664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569F5F1-19A8-4ADC-8E37-4F5E9E3B7E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30536d-af54-49c4-8329-ecc6d49e940a"/>
    <ds:schemaRef ds:uri="84822ca7-a8e4-4bd2-a8d4-aa665a9356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IACP Powerpoint Template_Widescreen</Template>
  <TotalTime>473</TotalTime>
  <Words>443</Words>
  <Application>Microsoft Office PowerPoint</Application>
  <PresentationFormat>Widescreen</PresentationFormat>
  <Paragraphs>76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Title Slide Blue Background</vt:lpstr>
      <vt:lpstr>Title Slide Gray Background</vt:lpstr>
      <vt:lpstr>Text Slide - add Partner logos at bottom next to IACP logo</vt:lpstr>
      <vt:lpstr>Text Slide no partners</vt:lpstr>
      <vt:lpstr>Text slide with partners only at bottom</vt:lpstr>
      <vt:lpstr>Text slide - small IACP at top - partners can be added at bottom</vt:lpstr>
      <vt:lpstr>Strengths</vt:lpstr>
      <vt:lpstr>Weaknesses</vt:lpstr>
      <vt:lpstr>Opportunities</vt:lpstr>
      <vt:lpstr>Threats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IACP Deliverables</dc:title>
  <dc:creator>Julie Malear</dc:creator>
  <cp:lastModifiedBy>Clifford A. Block</cp:lastModifiedBy>
  <cp:revision>11</cp:revision>
  <dcterms:created xsi:type="dcterms:W3CDTF">2020-06-17T15:07:34Z</dcterms:created>
  <dcterms:modified xsi:type="dcterms:W3CDTF">2026-03-26T13:41:10Z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0x01010021E1D31F6951C142AD4D99A983118605</vt:lpwstr>
  </property>
  <property fmtid="{D5CDD505-2E9C-101B-9397-08002B2CF9AE}" pid="3" name="MediaServiceImageTags">
    <vt:lpwstr/>
  </property>
</Properties>
</file>