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0" r:id="rId5"/>
    <p:sldId id="286" r:id="rId6"/>
    <p:sldId id="320" r:id="rId7"/>
    <p:sldId id="322" r:id="rId8"/>
    <p:sldId id="323" r:id="rId9"/>
    <p:sldId id="396" r:id="rId10"/>
    <p:sldId id="397" r:id="rId11"/>
    <p:sldId id="331" r:id="rId12"/>
    <p:sldId id="398" r:id="rId13"/>
    <p:sldId id="333" r:id="rId14"/>
    <p:sldId id="328" r:id="rId15"/>
    <p:sldId id="329" r:id="rId16"/>
    <p:sldId id="336" r:id="rId17"/>
    <p:sldId id="337" r:id="rId18"/>
    <p:sldId id="338" r:id="rId19"/>
    <p:sldId id="340" r:id="rId20"/>
    <p:sldId id="399" r:id="rId21"/>
    <p:sldId id="400" r:id="rId22"/>
    <p:sldId id="344"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 id="2" name="Sam Rogers" initials="SR" lastIdx="19" clrIdx="1">
    <p:extLst>
      <p:ext uri="{19B8F6BF-5375-455C-9EA6-DF929625EA0E}">
        <p15:presenceInfo xmlns:p15="http://schemas.microsoft.com/office/powerpoint/2012/main" userId="S::srogers@prainc.com::b1652486-8be4-47ac-b62e-2d947a53f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306F37"/>
    <a:srgbClr val="5F0D14"/>
    <a:srgbClr val="EBF3FB"/>
    <a:srgbClr val="CEE2F6"/>
    <a:srgbClr val="FBE5E7"/>
    <a:srgbClr val="F7C5CA"/>
    <a:srgbClr val="F4B2B8"/>
    <a:srgbClr val="CAE8CE"/>
    <a:srgbClr val="E7F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4EAE9-565D-4560-A786-A99E64477547}" v="11" dt="2022-11-03T16:55:55.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352" autoAdjust="0"/>
  </p:normalViewPr>
  <p:slideViewPr>
    <p:cSldViewPr snapToGrid="0">
      <p:cViewPr>
        <p:scale>
          <a:sx n="66" d="100"/>
          <a:sy n="66" d="100"/>
        </p:scale>
        <p:origin x="546" y="1632"/>
      </p:cViewPr>
      <p:guideLst/>
    </p:cSldViewPr>
  </p:slideViewPr>
  <p:outlineViewPr>
    <p:cViewPr>
      <p:scale>
        <a:sx n="33" d="100"/>
        <a:sy n="33" d="100"/>
      </p:scale>
      <p:origin x="0" y="-8424"/>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1BE4EAE9-565D-4560-A786-A99E64477547}"/>
    <pc:docChg chg="undo custSel modSld">
      <pc:chgData name="Holley Davis" userId="b9253272-6ee1-4ed8-a83c-6c05a74f534a" providerId="ADAL" clId="{1BE4EAE9-565D-4560-A786-A99E64477547}" dt="2022-11-03T16:14:22.097" v="1090" actId="33553"/>
      <pc:docMkLst>
        <pc:docMk/>
      </pc:docMkLst>
      <pc:sldChg chg="modSp mod">
        <pc:chgData name="Holley Davis" userId="b9253272-6ee1-4ed8-a83c-6c05a74f534a" providerId="ADAL" clId="{1BE4EAE9-565D-4560-A786-A99E64477547}" dt="2022-11-03T16:14:18.414" v="1089" actId="33553"/>
        <pc:sldMkLst>
          <pc:docMk/>
          <pc:sldMk cId="1316476481" sldId="260"/>
        </pc:sldMkLst>
        <pc:spChg chg="mod">
          <ac:chgData name="Holley Davis" userId="b9253272-6ee1-4ed8-a83c-6c05a74f534a" providerId="ADAL" clId="{1BE4EAE9-565D-4560-A786-A99E64477547}" dt="2022-11-03T16:14:18.414" v="1089" actId="33553"/>
          <ac:spMkLst>
            <pc:docMk/>
            <pc:sldMk cId="1316476481" sldId="260"/>
            <ac:spMk id="29" creationId="{BAF0A6AF-3B14-4C8E-A620-C43A1CD3DB9F}"/>
          </ac:spMkLst>
        </pc:spChg>
        <pc:grpChg chg="mod">
          <ac:chgData name="Holley Davis" userId="b9253272-6ee1-4ed8-a83c-6c05a74f534a" providerId="ADAL" clId="{1BE4EAE9-565D-4560-A786-A99E64477547}" dt="2022-11-03T16:05:58.362" v="4" actId="962"/>
          <ac:grpSpMkLst>
            <pc:docMk/>
            <pc:sldMk cId="1316476481" sldId="260"/>
            <ac:grpSpMk id="38" creationId="{294EA0C3-0319-4CFF-BD76-B8E7AA06BB83}"/>
          </ac:grpSpMkLst>
        </pc:grpChg>
        <pc:picChg chg="mod">
          <ac:chgData name="Holley Davis" userId="b9253272-6ee1-4ed8-a83c-6c05a74f534a" providerId="ADAL" clId="{1BE4EAE9-565D-4560-A786-A99E64477547}" dt="2022-11-03T16:06:04.912" v="6" actId="962"/>
          <ac:picMkLst>
            <pc:docMk/>
            <pc:sldMk cId="1316476481" sldId="260"/>
            <ac:picMk id="9" creationId="{7FB03440-B1D2-410E-BDF4-82088C90340D}"/>
          </ac:picMkLst>
        </pc:picChg>
        <pc:picChg chg="mod">
          <ac:chgData name="Holley Davis" userId="b9253272-6ee1-4ed8-a83c-6c05a74f534a" providerId="ADAL" clId="{1BE4EAE9-565D-4560-A786-A99E64477547}" dt="2022-11-03T16:05:44.320" v="1" actId="962"/>
          <ac:picMkLst>
            <pc:docMk/>
            <pc:sldMk cId="1316476481" sldId="260"/>
            <ac:picMk id="28" creationId="{01FD8527-BD3A-4866-A147-46530352189D}"/>
          </ac:picMkLst>
        </pc:picChg>
        <pc:picChg chg="mod">
          <ac:chgData name="Holley Davis" userId="b9253272-6ee1-4ed8-a83c-6c05a74f534a" providerId="ADAL" clId="{1BE4EAE9-565D-4560-A786-A99E64477547}" dt="2022-11-03T16:05:53.907" v="3" actId="962"/>
          <ac:picMkLst>
            <pc:docMk/>
            <pc:sldMk cId="1316476481" sldId="260"/>
            <ac:picMk id="32" creationId="{CE6E0708-5C25-4D53-9BFB-6E72E3C99319}"/>
          </ac:picMkLst>
        </pc:picChg>
      </pc:sldChg>
      <pc:sldChg chg="modSp mod">
        <pc:chgData name="Holley Davis" userId="b9253272-6ee1-4ed8-a83c-6c05a74f534a" providerId="ADAL" clId="{1BE4EAE9-565D-4560-A786-A99E64477547}" dt="2022-11-03T16:10:18.310" v="7" actId="962"/>
        <pc:sldMkLst>
          <pc:docMk/>
          <pc:sldMk cId="2637397797" sldId="261"/>
        </pc:sldMkLst>
        <pc:grpChg chg="mod">
          <ac:chgData name="Holley Davis" userId="b9253272-6ee1-4ed8-a83c-6c05a74f534a" providerId="ADAL" clId="{1BE4EAE9-565D-4560-A786-A99E64477547}" dt="2022-11-03T16:10:18.310" v="7" actId="962"/>
          <ac:grpSpMkLst>
            <pc:docMk/>
            <pc:sldMk cId="2637397797" sldId="261"/>
            <ac:grpSpMk id="14" creationId="{FE942B61-9310-4DB1-A564-824997C5057B}"/>
          </ac:grpSpMkLst>
        </pc:grpChg>
      </pc:sldChg>
      <pc:sldChg chg="modSp mod">
        <pc:chgData name="Holley Davis" userId="b9253272-6ee1-4ed8-a83c-6c05a74f534a" providerId="ADAL" clId="{1BE4EAE9-565D-4560-A786-A99E64477547}" dt="2022-11-03T16:10:50.143" v="123" actId="962"/>
        <pc:sldMkLst>
          <pc:docMk/>
          <pc:sldMk cId="805873825" sldId="323"/>
        </pc:sldMkLst>
        <pc:picChg chg="mod">
          <ac:chgData name="Holley Davis" userId="b9253272-6ee1-4ed8-a83c-6c05a74f534a" providerId="ADAL" clId="{1BE4EAE9-565D-4560-A786-A99E64477547}" dt="2022-11-03T16:10:50.143" v="123" actId="962"/>
          <ac:picMkLst>
            <pc:docMk/>
            <pc:sldMk cId="805873825" sldId="323"/>
            <ac:picMk id="3" creationId="{110DC5C7-7910-401E-A5D6-4D2BF07FBA45}"/>
          </ac:picMkLst>
        </pc:picChg>
      </pc:sldChg>
      <pc:sldChg chg="addSp modSp mod">
        <pc:chgData name="Holley Davis" userId="b9253272-6ee1-4ed8-a83c-6c05a74f534a" providerId="ADAL" clId="{1BE4EAE9-565D-4560-A786-A99E64477547}" dt="2022-11-03T16:12:15.426" v="312" actId="962"/>
        <pc:sldMkLst>
          <pc:docMk/>
          <pc:sldMk cId="2906043925" sldId="328"/>
        </pc:sldMkLst>
        <pc:spChg chg="mod">
          <ac:chgData name="Holley Davis" userId="b9253272-6ee1-4ed8-a83c-6c05a74f534a" providerId="ADAL" clId="{1BE4EAE9-565D-4560-A786-A99E64477547}" dt="2022-11-03T16:11:03.471" v="124" actId="164"/>
          <ac:spMkLst>
            <pc:docMk/>
            <pc:sldMk cId="2906043925" sldId="328"/>
            <ac:spMk id="7" creationId="{D189D132-EB4F-40D4-8040-FD0FF6C8F554}"/>
          </ac:spMkLst>
        </pc:spChg>
        <pc:spChg chg="mod">
          <ac:chgData name="Holley Davis" userId="b9253272-6ee1-4ed8-a83c-6c05a74f534a" providerId="ADAL" clId="{1BE4EAE9-565D-4560-A786-A99E64477547}" dt="2022-11-03T16:11:03.471" v="124" actId="164"/>
          <ac:spMkLst>
            <pc:docMk/>
            <pc:sldMk cId="2906043925" sldId="328"/>
            <ac:spMk id="8" creationId="{11F6B6D8-9B70-40F6-A78D-B537F7D64FEA}"/>
          </ac:spMkLst>
        </pc:spChg>
        <pc:spChg chg="mod">
          <ac:chgData name="Holley Davis" userId="b9253272-6ee1-4ed8-a83c-6c05a74f534a" providerId="ADAL" clId="{1BE4EAE9-565D-4560-A786-A99E64477547}" dt="2022-11-03T16:11:03.471" v="124" actId="164"/>
          <ac:spMkLst>
            <pc:docMk/>
            <pc:sldMk cId="2906043925" sldId="328"/>
            <ac:spMk id="9" creationId="{DFFC6C7A-FD01-429B-8014-A659D89AF23E}"/>
          </ac:spMkLst>
        </pc:spChg>
        <pc:spChg chg="ord">
          <ac:chgData name="Holley Davis" userId="b9253272-6ee1-4ed8-a83c-6c05a74f534a" providerId="ADAL" clId="{1BE4EAE9-565D-4560-A786-A99E64477547}" dt="2022-11-03T16:11:22.463" v="128" actId="13244"/>
          <ac:spMkLst>
            <pc:docMk/>
            <pc:sldMk cId="2906043925" sldId="328"/>
            <ac:spMk id="10" creationId="{0910F570-3188-4D69-8E42-66B6505A43D0}"/>
          </ac:spMkLst>
        </pc:spChg>
        <pc:grpChg chg="add mod ord">
          <ac:chgData name="Holley Davis" userId="b9253272-6ee1-4ed8-a83c-6c05a74f534a" providerId="ADAL" clId="{1BE4EAE9-565D-4560-A786-A99E64477547}" dt="2022-11-03T16:12:15.426" v="312" actId="962"/>
          <ac:grpSpMkLst>
            <pc:docMk/>
            <pc:sldMk cId="2906043925" sldId="328"/>
            <ac:grpSpMk id="4" creationId="{D78A836A-5352-8C95-39A0-A2037CAC5E17}"/>
          </ac:grpSpMkLst>
        </pc:grpChg>
        <pc:picChg chg="ord">
          <ac:chgData name="Holley Davis" userId="b9253272-6ee1-4ed8-a83c-6c05a74f534a" providerId="ADAL" clId="{1BE4EAE9-565D-4560-A786-A99E64477547}" dt="2022-11-03T16:11:17.120" v="126" actId="13244"/>
          <ac:picMkLst>
            <pc:docMk/>
            <pc:sldMk cId="2906043925" sldId="328"/>
            <ac:picMk id="2" creationId="{51C27B5F-0F19-3540-50FA-69B6B28DC95F}"/>
          </ac:picMkLst>
        </pc:picChg>
        <pc:picChg chg="mod">
          <ac:chgData name="Holley Davis" userId="b9253272-6ee1-4ed8-a83c-6c05a74f534a" providerId="ADAL" clId="{1BE4EAE9-565D-4560-A786-A99E64477547}" dt="2022-11-03T16:11:35.339" v="130" actId="167"/>
          <ac:picMkLst>
            <pc:docMk/>
            <pc:sldMk cId="2906043925" sldId="328"/>
            <ac:picMk id="4098" creationId="{47202FE7-EB97-47A4-AD64-F295C147B042}"/>
          </ac:picMkLst>
        </pc:picChg>
      </pc:sldChg>
      <pc:sldChg chg="modSp mod">
        <pc:chgData name="Holley Davis" userId="b9253272-6ee1-4ed8-a83c-6c05a74f534a" providerId="ADAL" clId="{1BE4EAE9-565D-4560-A786-A99E64477547}" dt="2022-11-03T16:12:50.369" v="640" actId="962"/>
        <pc:sldMkLst>
          <pc:docMk/>
          <pc:sldMk cId="1615992923" sldId="329"/>
        </pc:sldMkLst>
        <pc:picChg chg="mod">
          <ac:chgData name="Holley Davis" userId="b9253272-6ee1-4ed8-a83c-6c05a74f534a" providerId="ADAL" clId="{1BE4EAE9-565D-4560-A786-A99E64477547}" dt="2022-11-03T16:12:50.369" v="640" actId="962"/>
          <ac:picMkLst>
            <pc:docMk/>
            <pc:sldMk cId="1615992923" sldId="329"/>
            <ac:picMk id="8" creationId="{F0A73E9F-87E1-9BC8-63AC-197A5A1C17EE}"/>
          </ac:picMkLst>
        </pc:picChg>
      </pc:sldChg>
      <pc:sldChg chg="modSp mod">
        <pc:chgData name="Holley Davis" userId="b9253272-6ee1-4ed8-a83c-6c05a74f534a" providerId="ADAL" clId="{1BE4EAE9-565D-4560-A786-A99E64477547}" dt="2022-11-03T16:14:22.097" v="1090" actId="33553"/>
        <pc:sldMkLst>
          <pc:docMk/>
          <pc:sldMk cId="2304918914" sldId="332"/>
        </pc:sldMkLst>
        <pc:spChg chg="mod">
          <ac:chgData name="Holley Davis" userId="b9253272-6ee1-4ed8-a83c-6c05a74f534a" providerId="ADAL" clId="{1BE4EAE9-565D-4560-A786-A99E64477547}" dt="2022-11-03T16:14:22.097" v="1090" actId="33553"/>
          <ac:spMkLst>
            <pc:docMk/>
            <pc:sldMk cId="2304918914" sldId="332"/>
            <ac:spMk id="8" creationId="{F29421D1-DF76-41F0-A856-B4CCEE4C8D2E}"/>
          </ac:spMkLst>
        </pc:spChg>
      </pc:sldChg>
      <pc:sldChg chg="modSp mod">
        <pc:chgData name="Holley Davis" userId="b9253272-6ee1-4ed8-a83c-6c05a74f534a" providerId="ADAL" clId="{1BE4EAE9-565D-4560-A786-A99E64477547}" dt="2022-11-03T16:13:52.301" v="1084" actId="962"/>
        <pc:sldMkLst>
          <pc:docMk/>
          <pc:sldMk cId="298358752" sldId="336"/>
        </pc:sldMkLst>
        <pc:grpChg chg="mod">
          <ac:chgData name="Holley Davis" userId="b9253272-6ee1-4ed8-a83c-6c05a74f534a" providerId="ADAL" clId="{1BE4EAE9-565D-4560-A786-A99E64477547}" dt="2022-11-03T16:13:52.301" v="1084" actId="962"/>
          <ac:grpSpMkLst>
            <pc:docMk/>
            <pc:sldMk cId="298358752" sldId="336"/>
            <ac:grpSpMk id="4" creationId="{E0FD376D-BE73-46DE-B235-B1077B26F524}"/>
          </ac:grpSpMkLst>
        </pc:grpChg>
        <pc:picChg chg="mod">
          <ac:chgData name="Holley Davis" userId="b9253272-6ee1-4ed8-a83c-6c05a74f534a" providerId="ADAL" clId="{1BE4EAE9-565D-4560-A786-A99E64477547}" dt="2022-11-03T16:13:08.120" v="646" actId="1038"/>
          <ac:picMkLst>
            <pc:docMk/>
            <pc:sldMk cId="298358752" sldId="336"/>
            <ac:picMk id="7170" creationId="{BC402313-869E-46DF-842E-3499C0E87D09}"/>
          </ac:picMkLst>
        </pc:picChg>
      </pc:sldChg>
      <pc:sldChg chg="modSp mod">
        <pc:chgData name="Holley Davis" userId="b9253272-6ee1-4ed8-a83c-6c05a74f534a" providerId="ADAL" clId="{1BE4EAE9-565D-4560-A786-A99E64477547}" dt="2022-11-03T16:13:59.416" v="1085" actId="962"/>
        <pc:sldMkLst>
          <pc:docMk/>
          <pc:sldMk cId="1771520118" sldId="340"/>
        </pc:sldMkLst>
        <pc:grpChg chg="mod">
          <ac:chgData name="Holley Davis" userId="b9253272-6ee1-4ed8-a83c-6c05a74f534a" providerId="ADAL" clId="{1BE4EAE9-565D-4560-A786-A99E64477547}" dt="2022-11-03T16:13:59.416" v="1085" actId="962"/>
          <ac:grpSpMkLst>
            <pc:docMk/>
            <pc:sldMk cId="1771520118" sldId="340"/>
            <ac:grpSpMk id="5" creationId="{579759EF-3750-4409-8A71-050889C4049D}"/>
          </ac:grpSpMkLst>
        </pc:grpChg>
      </pc:sldChg>
      <pc:sldChg chg="modSp mod">
        <pc:chgData name="Holley Davis" userId="b9253272-6ee1-4ed8-a83c-6c05a74f534a" providerId="ADAL" clId="{1BE4EAE9-565D-4560-A786-A99E64477547}" dt="2022-11-03T16:14:12.647" v="1088" actId="962"/>
        <pc:sldMkLst>
          <pc:docMk/>
          <pc:sldMk cId="1618306235" sldId="395"/>
        </pc:sldMkLst>
        <pc:grpChg chg="mod">
          <ac:chgData name="Holley Davis" userId="b9253272-6ee1-4ed8-a83c-6c05a74f534a" providerId="ADAL" clId="{1BE4EAE9-565D-4560-A786-A99E64477547}" dt="2022-11-03T16:14:12.647" v="1088" actId="962"/>
          <ac:grpSpMkLst>
            <pc:docMk/>
            <pc:sldMk cId="1618306235" sldId="395"/>
            <ac:grpSpMk id="11" creationId="{317413BA-F344-4F22-AE2B-F82C77D21768}"/>
          </ac:grpSpMkLst>
        </pc:grpChg>
        <pc:picChg chg="mod">
          <ac:chgData name="Holley Davis" userId="b9253272-6ee1-4ed8-a83c-6c05a74f534a" providerId="ADAL" clId="{1BE4EAE9-565D-4560-A786-A99E64477547}" dt="2022-11-03T16:14:08.151" v="1087"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11/18/2022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7CIq4mtiamY&amp;ab_channel=T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3</a:t>
            </a:fld>
            <a:endParaRPr lang="en-US"/>
          </a:p>
        </p:txBody>
      </p:sp>
    </p:spTree>
    <p:extLst>
      <p:ext uri="{BB962C8B-B14F-4D97-AF65-F5344CB8AC3E}">
        <p14:creationId xmlns:p14="http://schemas.microsoft.com/office/powerpoint/2010/main" val="3326508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15</a:t>
            </a:fld>
            <a:endParaRPr lang="en-US"/>
          </a:p>
        </p:txBody>
      </p:sp>
    </p:spTree>
    <p:extLst>
      <p:ext uri="{BB962C8B-B14F-4D97-AF65-F5344CB8AC3E}">
        <p14:creationId xmlns:p14="http://schemas.microsoft.com/office/powerpoint/2010/main" val="145477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16</a:t>
            </a:fld>
            <a:endParaRPr lang="en-US"/>
          </a:p>
        </p:txBody>
      </p:sp>
    </p:spTree>
    <p:extLst>
      <p:ext uri="{BB962C8B-B14F-4D97-AF65-F5344CB8AC3E}">
        <p14:creationId xmlns:p14="http://schemas.microsoft.com/office/powerpoint/2010/main" val="128237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213007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6</a:t>
            </a:fld>
            <a:endParaRPr lang="en-US"/>
          </a:p>
        </p:txBody>
      </p:sp>
    </p:spTree>
    <p:extLst>
      <p:ext uri="{BB962C8B-B14F-4D97-AF65-F5344CB8AC3E}">
        <p14:creationId xmlns:p14="http://schemas.microsoft.com/office/powerpoint/2010/main" val="6921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54747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8</a:t>
            </a:fld>
            <a:endParaRPr lang="en-US"/>
          </a:p>
        </p:txBody>
      </p:sp>
    </p:spTree>
    <p:extLst>
      <p:ext uri="{BB962C8B-B14F-4D97-AF65-F5344CB8AC3E}">
        <p14:creationId xmlns:p14="http://schemas.microsoft.com/office/powerpoint/2010/main" val="125669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9</a:t>
            </a:fld>
            <a:endParaRPr lang="en-US"/>
          </a:p>
        </p:txBody>
      </p:sp>
    </p:spTree>
    <p:extLst>
      <p:ext uri="{BB962C8B-B14F-4D97-AF65-F5344CB8AC3E}">
        <p14:creationId xmlns:p14="http://schemas.microsoft.com/office/powerpoint/2010/main" val="319743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https://www.youtube.com/watch?v=7CIq4mtiamY&amp;ab_channel=TED</a:t>
            </a:r>
            <a:r>
              <a:rPr lang="en-US" sz="1800" i="1" dirty="0">
                <a:solidFill>
                  <a:srgbClr val="1C2B46"/>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E3255"/>
                </a:solidFill>
                <a:effectLst/>
                <a:latin typeface="Calibri" panose="020F0502020204030204" pitchFamily="34" charset="0"/>
                <a:ea typeface="Calibri" panose="020F0502020204030204" pitchFamily="34" charset="0"/>
                <a:cs typeface="Times New Roman" panose="02020603050405020304" pitchFamily="18" charset="0"/>
              </a:rPr>
              <a:t>(14:13)</a:t>
            </a:r>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12</a:t>
            </a:fld>
            <a:endParaRPr lang="en-US"/>
          </a:p>
        </p:txBody>
      </p:sp>
    </p:spTree>
    <p:extLst>
      <p:ext uri="{BB962C8B-B14F-4D97-AF65-F5344CB8AC3E}">
        <p14:creationId xmlns:p14="http://schemas.microsoft.com/office/powerpoint/2010/main" val="312267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13</a:t>
            </a:fld>
            <a:endParaRPr lang="en-US"/>
          </a:p>
        </p:txBody>
      </p:sp>
    </p:spTree>
    <p:extLst>
      <p:ext uri="{BB962C8B-B14F-4D97-AF65-F5344CB8AC3E}">
        <p14:creationId xmlns:p14="http://schemas.microsoft.com/office/powerpoint/2010/main" val="193646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14</a:t>
            </a:fld>
            <a:endParaRPr lang="en-US"/>
          </a:p>
        </p:txBody>
      </p:sp>
    </p:spTree>
    <p:extLst>
      <p:ext uri="{BB962C8B-B14F-4D97-AF65-F5344CB8AC3E}">
        <p14:creationId xmlns:p14="http://schemas.microsoft.com/office/powerpoint/2010/main" val="2166332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11/18/2022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256136"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99E9029A-6B2A-A218-B4D7-E42FAC379413}"/>
              </a:ext>
            </a:extLst>
          </p:cNvPr>
          <p:cNvSpPr>
            <a:spLocks noGrp="1"/>
          </p:cNvSpPr>
          <p:nvPr>
            <p:ph idx="10"/>
          </p:nvPr>
        </p:nvSpPr>
        <p:spPr>
          <a:xfrm>
            <a:off x="6343651" y="1687898"/>
            <a:ext cx="5256136" cy="3734406"/>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220987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235782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graphicFrame>
        <p:nvGraphicFramePr>
          <p:cNvPr id="2" name="Table 7">
            <a:extLst>
              <a:ext uri="{FF2B5EF4-FFF2-40B4-BE49-F238E27FC236}">
                <a16:creationId xmlns:a16="http://schemas.microsoft.com/office/drawing/2014/main" id="{EA55F530-A4BC-1B67-7762-27584C27B03B}"/>
              </a:ext>
            </a:extLst>
          </p:cNvPr>
          <p:cNvGraphicFramePr>
            <a:graphicFrameLocks/>
          </p:cNvGraphicFramePr>
          <p:nvPr userDrawn="1">
            <p:extLst>
              <p:ext uri="{D42A27DB-BD31-4B8C-83A1-F6EECF244321}">
                <p14:modId xmlns:p14="http://schemas.microsoft.com/office/powerpoint/2010/main" val="1464421984"/>
              </p:ext>
            </p:extLst>
          </p:nvPr>
        </p:nvGraphicFramePr>
        <p:xfrm>
          <a:off x="314960" y="1491343"/>
          <a:ext cx="5666422" cy="5011783"/>
        </p:xfrm>
        <a:graphic>
          <a:graphicData uri="http://schemas.openxmlformats.org/drawingml/2006/table">
            <a:tbl>
              <a:tblPr firstRow="1" bandRow="1">
                <a:tableStyleId>{1FECB4D8-DB02-4DC6-A0A2-4F2EBAE1DC90}</a:tableStyleId>
              </a:tblPr>
              <a:tblGrid>
                <a:gridCol w="5666422">
                  <a:extLst>
                    <a:ext uri="{9D8B030D-6E8A-4147-A177-3AD203B41FA5}">
                      <a16:colId xmlns:a16="http://schemas.microsoft.com/office/drawing/2014/main" val="1273926873"/>
                    </a:ext>
                  </a:extLst>
                </a:gridCol>
              </a:tblGrid>
              <a:tr h="805543">
                <a:tc>
                  <a:txBody>
                    <a:bodyPr/>
                    <a:lstStyle/>
                    <a:p>
                      <a:pPr algn="ctr"/>
                      <a:endParaRPr lang="en-US" sz="2800" b="1" dirty="0">
                        <a:solidFill>
                          <a:schemeClr val="bg1"/>
                        </a:solidFill>
                      </a:endParaRPr>
                    </a:p>
                  </a:txBody>
                  <a:tcPr anchor="ctr">
                    <a:lnL w="28575" cap="flat" cmpd="sng" algn="ctr">
                      <a:solidFill>
                        <a:srgbClr val="103255"/>
                      </a:solidFill>
                      <a:prstDash val="solid"/>
                      <a:round/>
                      <a:headEnd type="none" w="med" len="med"/>
                      <a:tailEnd type="none" w="med" len="med"/>
                    </a:lnL>
                    <a:lnR w="28575" cap="flat" cmpd="sng" algn="ctr">
                      <a:solidFill>
                        <a:srgbClr val="103255"/>
                      </a:solidFill>
                      <a:prstDash val="solid"/>
                      <a:round/>
                      <a:headEnd type="none" w="med" len="med"/>
                      <a:tailEnd type="none" w="med" len="med"/>
                    </a:lnR>
                    <a:lnT w="28575" cap="flat" cmpd="sng" algn="ctr">
                      <a:solidFill>
                        <a:srgbClr val="103255"/>
                      </a:solidFill>
                      <a:prstDash val="solid"/>
                      <a:round/>
                      <a:headEnd type="none" w="med" len="med"/>
                      <a:tailEnd type="none" w="med" len="med"/>
                    </a:lnT>
                    <a:solidFill>
                      <a:srgbClr val="103255"/>
                    </a:solidFill>
                  </a:tcPr>
                </a:tc>
                <a:extLst>
                  <a:ext uri="{0D108BD9-81ED-4DB2-BD59-A6C34878D82A}">
                    <a16:rowId xmlns:a16="http://schemas.microsoft.com/office/drawing/2014/main" val="1514409852"/>
                  </a:ext>
                </a:extLst>
              </a:tr>
              <a:tr h="896112">
                <a:tc>
                  <a:txBody>
                    <a:bodyPr/>
                    <a:lstStyle/>
                    <a:p>
                      <a:pPr algn="l"/>
                      <a:endParaRPr lang="en-US" sz="2800" b="0" dirty="0"/>
                    </a:p>
                    <a:p>
                      <a:pPr algn="l"/>
                      <a:endParaRPr lang="en-US" sz="2800" b="0" dirty="0"/>
                    </a:p>
                  </a:txBody>
                  <a:tcPr anchor="ctr">
                    <a:lnL w="28575" cap="flat" cmpd="sng" algn="ctr">
                      <a:solidFill>
                        <a:srgbClr val="103255"/>
                      </a:solidFill>
                      <a:prstDash val="solid"/>
                      <a:round/>
                      <a:headEnd type="none" w="med" len="med"/>
                      <a:tailEnd type="none" w="med" len="med"/>
                    </a:lnL>
                    <a:lnR w="28575" cap="flat" cmpd="sng" algn="ctr">
                      <a:solidFill>
                        <a:srgbClr val="103255"/>
                      </a:solidFill>
                      <a:prstDash val="solid"/>
                      <a:round/>
                      <a:headEnd type="none" w="med" len="med"/>
                      <a:tailEnd type="none" w="med" len="med"/>
                    </a:lnR>
                  </a:tcPr>
                </a:tc>
                <a:extLst>
                  <a:ext uri="{0D108BD9-81ED-4DB2-BD59-A6C34878D82A}">
                    <a16:rowId xmlns:a16="http://schemas.microsoft.com/office/drawing/2014/main" val="197847887"/>
                  </a:ext>
                </a:extLst>
              </a:tr>
              <a:tr h="896112">
                <a:tc>
                  <a:txBody>
                    <a:bodyPr/>
                    <a:lstStyle/>
                    <a:p>
                      <a:pPr algn="l"/>
                      <a:endParaRPr lang="en-US" sz="2800" b="0" dirty="0"/>
                    </a:p>
                    <a:p>
                      <a:pPr algn="l"/>
                      <a:endParaRPr lang="en-US" sz="2800" b="0" dirty="0"/>
                    </a:p>
                    <a:p>
                      <a:pPr algn="l"/>
                      <a:endParaRPr lang="en-US" sz="2800" b="0" dirty="0"/>
                    </a:p>
                  </a:txBody>
                  <a:tcPr anchor="ctr">
                    <a:lnL w="28575" cap="flat" cmpd="sng" algn="ctr">
                      <a:solidFill>
                        <a:srgbClr val="103255"/>
                      </a:solidFill>
                      <a:prstDash val="solid"/>
                      <a:round/>
                      <a:headEnd type="none" w="med" len="med"/>
                      <a:tailEnd type="none" w="med" len="med"/>
                    </a:lnL>
                    <a:lnR w="28575" cap="flat" cmpd="sng" algn="ctr">
                      <a:solidFill>
                        <a:srgbClr val="103255"/>
                      </a:solidFill>
                      <a:prstDash val="solid"/>
                      <a:round/>
                      <a:headEnd type="none" w="med" len="med"/>
                      <a:tailEnd type="none" w="med" len="med"/>
                    </a:lnR>
                  </a:tcPr>
                </a:tc>
                <a:extLst>
                  <a:ext uri="{0D108BD9-81ED-4DB2-BD59-A6C34878D82A}">
                    <a16:rowId xmlns:a16="http://schemas.microsoft.com/office/drawing/2014/main" val="4037377707"/>
                  </a:ext>
                </a:extLst>
              </a:tr>
              <a:tr h="896112">
                <a:tc>
                  <a:txBody>
                    <a:bodyPr/>
                    <a:lstStyle/>
                    <a:p>
                      <a:pPr algn="l"/>
                      <a:endParaRPr lang="en-US" sz="2800" b="0" dirty="0"/>
                    </a:p>
                    <a:p>
                      <a:pPr algn="l"/>
                      <a:endParaRPr lang="en-US" sz="2800" b="0" dirty="0"/>
                    </a:p>
                  </a:txBody>
                  <a:tcPr anchor="ctr">
                    <a:lnL w="28575" cap="flat" cmpd="sng" algn="ctr">
                      <a:solidFill>
                        <a:srgbClr val="103255"/>
                      </a:solidFill>
                      <a:prstDash val="solid"/>
                      <a:round/>
                      <a:headEnd type="none" w="med" len="med"/>
                      <a:tailEnd type="none" w="med" len="med"/>
                    </a:lnL>
                    <a:lnR w="28575" cap="flat" cmpd="sng" algn="ctr">
                      <a:solidFill>
                        <a:srgbClr val="103255"/>
                      </a:solidFill>
                      <a:prstDash val="solid"/>
                      <a:round/>
                      <a:headEnd type="none" w="med" len="med"/>
                      <a:tailEnd type="none" w="med" len="med"/>
                    </a:lnR>
                  </a:tcPr>
                </a:tc>
                <a:extLst>
                  <a:ext uri="{0D108BD9-81ED-4DB2-BD59-A6C34878D82A}">
                    <a16:rowId xmlns:a16="http://schemas.microsoft.com/office/drawing/2014/main" val="3676418103"/>
                  </a:ext>
                </a:extLst>
              </a:tr>
              <a:tr h="896112">
                <a:tc>
                  <a:txBody>
                    <a:bodyPr/>
                    <a:lstStyle/>
                    <a:p>
                      <a:pPr algn="l"/>
                      <a:endParaRPr lang="en-US" sz="2800" b="0" dirty="0"/>
                    </a:p>
                    <a:p>
                      <a:pPr algn="l"/>
                      <a:endParaRPr lang="en-US" sz="2800" b="0" dirty="0"/>
                    </a:p>
                  </a:txBody>
                  <a:tcPr anchor="ctr">
                    <a:lnL w="28575" cap="flat" cmpd="sng" algn="ctr">
                      <a:solidFill>
                        <a:srgbClr val="103255"/>
                      </a:solidFill>
                      <a:prstDash val="solid"/>
                      <a:round/>
                      <a:headEnd type="none" w="med" len="med"/>
                      <a:tailEnd type="none" w="med" len="med"/>
                    </a:lnL>
                    <a:lnR w="28575" cap="flat" cmpd="sng" algn="ctr">
                      <a:solidFill>
                        <a:srgbClr val="103255"/>
                      </a:solidFill>
                      <a:prstDash val="solid"/>
                      <a:round/>
                      <a:headEnd type="none" w="med" len="med"/>
                      <a:tailEnd type="none" w="med" len="med"/>
                    </a:lnR>
                    <a:lnB w="28575" cap="flat" cmpd="sng" algn="ctr">
                      <a:solidFill>
                        <a:srgbClr val="103255"/>
                      </a:solidFill>
                      <a:prstDash val="solid"/>
                      <a:round/>
                      <a:headEnd type="none" w="med" len="med"/>
                      <a:tailEnd type="none" w="med" len="med"/>
                    </a:lnB>
                  </a:tcPr>
                </a:tc>
                <a:extLst>
                  <a:ext uri="{0D108BD9-81ED-4DB2-BD59-A6C34878D82A}">
                    <a16:rowId xmlns:a16="http://schemas.microsoft.com/office/drawing/2014/main" val="911154476"/>
                  </a:ext>
                </a:extLst>
              </a:tr>
            </a:tbl>
          </a:graphicData>
        </a:graphic>
      </p:graphicFrame>
      <p:graphicFrame>
        <p:nvGraphicFramePr>
          <p:cNvPr id="3" name="Table 7">
            <a:extLst>
              <a:ext uri="{FF2B5EF4-FFF2-40B4-BE49-F238E27FC236}">
                <a16:creationId xmlns:a16="http://schemas.microsoft.com/office/drawing/2014/main" id="{042D7B0B-1DBC-9BDA-76DA-71659D919FBE}"/>
              </a:ext>
            </a:extLst>
          </p:cNvPr>
          <p:cNvGraphicFramePr>
            <a:graphicFrameLocks/>
          </p:cNvGraphicFramePr>
          <p:nvPr userDrawn="1">
            <p:extLst>
              <p:ext uri="{D42A27DB-BD31-4B8C-83A1-F6EECF244321}">
                <p14:modId xmlns:p14="http://schemas.microsoft.com/office/powerpoint/2010/main" val="1517262636"/>
              </p:ext>
            </p:extLst>
          </p:nvPr>
        </p:nvGraphicFramePr>
        <p:xfrm>
          <a:off x="6210618" y="1491343"/>
          <a:ext cx="5666422" cy="5011782"/>
        </p:xfrm>
        <a:graphic>
          <a:graphicData uri="http://schemas.openxmlformats.org/drawingml/2006/table">
            <a:tbl>
              <a:tblPr firstRow="1" bandRow="1">
                <a:tableStyleId>{1FECB4D8-DB02-4DC6-A0A2-4F2EBAE1DC90}</a:tableStyleId>
              </a:tblPr>
              <a:tblGrid>
                <a:gridCol w="5666422">
                  <a:extLst>
                    <a:ext uri="{9D8B030D-6E8A-4147-A177-3AD203B41FA5}">
                      <a16:colId xmlns:a16="http://schemas.microsoft.com/office/drawing/2014/main" val="1273926873"/>
                    </a:ext>
                  </a:extLst>
                </a:gridCol>
              </a:tblGrid>
              <a:tr h="923586">
                <a:tc>
                  <a:txBody>
                    <a:bodyPr/>
                    <a:lstStyle/>
                    <a:p>
                      <a:pPr algn="ctr"/>
                      <a:endParaRPr lang="en-US" sz="2800" b="1" dirty="0">
                        <a:solidFill>
                          <a:schemeClr val="bg1"/>
                        </a:solidFill>
                      </a:endParaRPr>
                    </a:p>
                  </a:txBody>
                  <a:tcPr anchor="ctr">
                    <a:lnL w="19050" cap="flat" cmpd="sng" algn="ctr">
                      <a:solidFill>
                        <a:srgbClr val="306F37"/>
                      </a:solidFill>
                      <a:prstDash val="solid"/>
                      <a:round/>
                      <a:headEnd type="none" w="med" len="med"/>
                      <a:tailEnd type="none" w="med" len="med"/>
                    </a:lnL>
                    <a:lnR w="19050" cap="flat" cmpd="sng" algn="ctr">
                      <a:solidFill>
                        <a:srgbClr val="306F37"/>
                      </a:solidFill>
                      <a:prstDash val="solid"/>
                      <a:round/>
                      <a:headEnd type="none" w="med" len="med"/>
                      <a:tailEnd type="none" w="med" len="med"/>
                    </a:lnR>
                    <a:lnT w="19050" cap="flat" cmpd="sng" algn="ctr">
                      <a:solidFill>
                        <a:srgbClr val="306F37"/>
                      </a:solidFill>
                      <a:prstDash val="solid"/>
                      <a:round/>
                      <a:headEnd type="none" w="med" len="med"/>
                      <a:tailEnd type="none" w="med" len="med"/>
                    </a:lnT>
                    <a:solidFill>
                      <a:srgbClr val="306E36"/>
                    </a:solidFill>
                  </a:tcPr>
                </a:tc>
                <a:extLst>
                  <a:ext uri="{0D108BD9-81ED-4DB2-BD59-A6C34878D82A}">
                    <a16:rowId xmlns:a16="http://schemas.microsoft.com/office/drawing/2014/main" val="1514409852"/>
                  </a:ext>
                </a:extLst>
              </a:tr>
              <a:tr h="1063206">
                <a:tc>
                  <a:txBody>
                    <a:bodyPr/>
                    <a:lstStyle/>
                    <a:p>
                      <a:pPr algn="l"/>
                      <a:endParaRPr lang="en-US" sz="2800" b="0" dirty="0"/>
                    </a:p>
                    <a:p>
                      <a:pPr algn="l"/>
                      <a:endParaRPr lang="en-US" sz="2800" b="0" dirty="0"/>
                    </a:p>
                  </a:txBody>
                  <a:tcPr anchor="ctr">
                    <a:lnL w="19050" cap="flat" cmpd="sng" algn="ctr">
                      <a:solidFill>
                        <a:srgbClr val="306F37"/>
                      </a:solidFill>
                      <a:prstDash val="solid"/>
                      <a:round/>
                      <a:headEnd type="none" w="med" len="med"/>
                      <a:tailEnd type="none" w="med" len="med"/>
                    </a:lnL>
                    <a:lnR w="19050" cap="flat" cmpd="sng" algn="ctr">
                      <a:solidFill>
                        <a:srgbClr val="306F37"/>
                      </a:solidFill>
                      <a:prstDash val="solid"/>
                      <a:round/>
                      <a:headEnd type="none" w="med" len="med"/>
                      <a:tailEnd type="none" w="med" len="med"/>
                    </a:lnR>
                  </a:tcPr>
                </a:tc>
                <a:extLst>
                  <a:ext uri="{0D108BD9-81ED-4DB2-BD59-A6C34878D82A}">
                    <a16:rowId xmlns:a16="http://schemas.microsoft.com/office/drawing/2014/main" val="197847887"/>
                  </a:ext>
                </a:extLst>
              </a:tr>
              <a:tr h="1008330">
                <a:tc>
                  <a:txBody>
                    <a:bodyPr/>
                    <a:lstStyle/>
                    <a:p>
                      <a:pPr algn="l"/>
                      <a:endParaRPr lang="en-US" sz="2800" b="0" dirty="0"/>
                    </a:p>
                  </a:txBody>
                  <a:tcPr anchor="ctr">
                    <a:lnL w="19050" cap="flat" cmpd="sng" algn="ctr">
                      <a:solidFill>
                        <a:srgbClr val="306F37"/>
                      </a:solidFill>
                      <a:prstDash val="solid"/>
                      <a:round/>
                      <a:headEnd type="none" w="med" len="med"/>
                      <a:tailEnd type="none" w="med" len="med"/>
                    </a:lnL>
                    <a:lnR w="19050" cap="flat" cmpd="sng" algn="ctr">
                      <a:solidFill>
                        <a:srgbClr val="306F37"/>
                      </a:solidFill>
                      <a:prstDash val="solid"/>
                      <a:round/>
                      <a:headEnd type="none" w="med" len="med"/>
                      <a:tailEnd type="none" w="med" len="med"/>
                    </a:lnR>
                  </a:tcPr>
                </a:tc>
                <a:extLst>
                  <a:ext uri="{0D108BD9-81ED-4DB2-BD59-A6C34878D82A}">
                    <a16:rowId xmlns:a16="http://schemas.microsoft.com/office/drawing/2014/main" val="4037377707"/>
                  </a:ext>
                </a:extLst>
              </a:tr>
              <a:tr h="1008330">
                <a:tc>
                  <a:txBody>
                    <a:bodyPr/>
                    <a:lstStyle/>
                    <a:p>
                      <a:pPr algn="l"/>
                      <a:endParaRPr lang="en-US" sz="2800" b="0" dirty="0"/>
                    </a:p>
                  </a:txBody>
                  <a:tcPr anchor="ctr">
                    <a:lnL w="19050" cap="flat" cmpd="sng" algn="ctr">
                      <a:solidFill>
                        <a:srgbClr val="306F37"/>
                      </a:solidFill>
                      <a:prstDash val="solid"/>
                      <a:round/>
                      <a:headEnd type="none" w="med" len="med"/>
                      <a:tailEnd type="none" w="med" len="med"/>
                    </a:lnL>
                    <a:lnR w="19050" cap="flat" cmpd="sng" algn="ctr">
                      <a:solidFill>
                        <a:srgbClr val="306F37"/>
                      </a:solidFill>
                      <a:prstDash val="solid"/>
                      <a:round/>
                      <a:headEnd type="none" w="med" len="med"/>
                      <a:tailEnd type="none" w="med" len="med"/>
                    </a:lnR>
                  </a:tcPr>
                </a:tc>
                <a:extLst>
                  <a:ext uri="{0D108BD9-81ED-4DB2-BD59-A6C34878D82A}">
                    <a16:rowId xmlns:a16="http://schemas.microsoft.com/office/drawing/2014/main" val="3676418103"/>
                  </a:ext>
                </a:extLst>
              </a:tr>
              <a:tr h="1008330">
                <a:tc>
                  <a:txBody>
                    <a:bodyPr/>
                    <a:lstStyle/>
                    <a:p>
                      <a:pPr algn="l"/>
                      <a:endParaRPr lang="en-US" sz="2800" b="0" dirty="0"/>
                    </a:p>
                  </a:txBody>
                  <a:tcPr anchor="ctr">
                    <a:lnL w="19050" cap="flat" cmpd="sng" algn="ctr">
                      <a:solidFill>
                        <a:srgbClr val="306F37"/>
                      </a:solidFill>
                      <a:prstDash val="solid"/>
                      <a:round/>
                      <a:headEnd type="none" w="med" len="med"/>
                      <a:tailEnd type="none" w="med" len="med"/>
                    </a:lnL>
                    <a:lnR w="19050" cap="flat" cmpd="sng" algn="ctr">
                      <a:solidFill>
                        <a:srgbClr val="306F37"/>
                      </a:solidFill>
                      <a:prstDash val="solid"/>
                      <a:round/>
                      <a:headEnd type="none" w="med" len="med"/>
                      <a:tailEnd type="none" w="med" len="med"/>
                    </a:lnR>
                    <a:lnB w="19050" cap="flat" cmpd="sng" algn="ctr">
                      <a:solidFill>
                        <a:srgbClr val="306F37"/>
                      </a:solidFill>
                      <a:prstDash val="solid"/>
                      <a:round/>
                      <a:headEnd type="none" w="med" len="med"/>
                      <a:tailEnd type="none" w="med" len="med"/>
                    </a:lnB>
                  </a:tcPr>
                </a:tc>
                <a:extLst>
                  <a:ext uri="{0D108BD9-81ED-4DB2-BD59-A6C34878D82A}">
                    <a16:rowId xmlns:a16="http://schemas.microsoft.com/office/drawing/2014/main" val="911154476"/>
                  </a:ext>
                </a:extLst>
              </a:tr>
            </a:tbl>
          </a:graphicData>
        </a:graphic>
      </p:graphicFrame>
      <p:sp>
        <p:nvSpPr>
          <p:cNvPr id="4" name="Content Placeholder 2">
            <a:extLst>
              <a:ext uri="{FF2B5EF4-FFF2-40B4-BE49-F238E27FC236}">
                <a16:creationId xmlns:a16="http://schemas.microsoft.com/office/drawing/2014/main" id="{39B691D6-4539-2F62-C561-75A44A0E0FD6}"/>
              </a:ext>
            </a:extLst>
          </p:cNvPr>
          <p:cNvSpPr>
            <a:spLocks noGrp="1"/>
          </p:cNvSpPr>
          <p:nvPr>
            <p:ph idx="1"/>
          </p:nvPr>
        </p:nvSpPr>
        <p:spPr>
          <a:xfrm>
            <a:off x="592215" y="1583668"/>
            <a:ext cx="5111900" cy="619873"/>
          </a:xfrm>
        </p:spPr>
        <p:txBody>
          <a:bodyPr anchor="ctr">
            <a:normAutofit/>
          </a:bodyPr>
          <a:lstStyle>
            <a:lvl1pPr algn="ctr">
              <a:defRPr sz="3200" b="1" i="0">
                <a:solidFill>
                  <a:schemeClr val="bg1"/>
                </a:solidFill>
              </a:defRPr>
            </a:lvl1pPr>
          </a:lstStyle>
          <a:p>
            <a:pPr marL="0" indent="0">
              <a:buNone/>
            </a:pPr>
            <a:endParaRPr lang="en-US" dirty="0"/>
          </a:p>
        </p:txBody>
      </p:sp>
      <p:sp>
        <p:nvSpPr>
          <p:cNvPr id="6" name="Content Placeholder 2">
            <a:extLst>
              <a:ext uri="{FF2B5EF4-FFF2-40B4-BE49-F238E27FC236}">
                <a16:creationId xmlns:a16="http://schemas.microsoft.com/office/drawing/2014/main" id="{D3CF8011-98E9-CBD8-7FDF-887E8C93E569}"/>
              </a:ext>
            </a:extLst>
          </p:cNvPr>
          <p:cNvSpPr>
            <a:spLocks noGrp="1"/>
          </p:cNvSpPr>
          <p:nvPr>
            <p:ph idx="10"/>
          </p:nvPr>
        </p:nvSpPr>
        <p:spPr>
          <a:xfrm>
            <a:off x="345472" y="2314055"/>
            <a:ext cx="5590872" cy="937145"/>
          </a:xfrm>
        </p:spPr>
        <p:txBody>
          <a:bodyPr anchor="ctr">
            <a:normAutofit/>
          </a:bodyPr>
          <a:lstStyle>
            <a:lvl1pPr algn="l">
              <a:defRPr i="0">
                <a:solidFill>
                  <a:srgbClr val="103255"/>
                </a:solidFill>
              </a:defRPr>
            </a:lvl1pPr>
          </a:lstStyle>
          <a:p>
            <a:pPr marL="0" indent="0">
              <a:buNone/>
            </a:pPr>
            <a:endParaRPr lang="en-US" dirty="0"/>
          </a:p>
        </p:txBody>
      </p:sp>
      <p:sp>
        <p:nvSpPr>
          <p:cNvPr id="7" name="Content Placeholder 2">
            <a:extLst>
              <a:ext uri="{FF2B5EF4-FFF2-40B4-BE49-F238E27FC236}">
                <a16:creationId xmlns:a16="http://schemas.microsoft.com/office/drawing/2014/main" id="{0C4C2347-1EFE-B5FD-CA8E-12997F05EE10}"/>
              </a:ext>
            </a:extLst>
          </p:cNvPr>
          <p:cNvSpPr>
            <a:spLocks noGrp="1"/>
          </p:cNvSpPr>
          <p:nvPr>
            <p:ph idx="11"/>
          </p:nvPr>
        </p:nvSpPr>
        <p:spPr>
          <a:xfrm>
            <a:off x="345472" y="3442417"/>
            <a:ext cx="5590872" cy="937145"/>
          </a:xfrm>
        </p:spPr>
        <p:txBody>
          <a:bodyPr anchor="ctr">
            <a:normAutofit/>
          </a:bodyPr>
          <a:lstStyle>
            <a:lvl1pPr algn="l">
              <a:defRPr i="0">
                <a:solidFill>
                  <a:srgbClr val="103255"/>
                </a:solidFill>
              </a:defRPr>
            </a:lvl1pPr>
          </a:lstStyle>
          <a:p>
            <a:pPr marL="0" indent="0">
              <a:buNone/>
            </a:pPr>
            <a:endParaRPr lang="en-US" dirty="0"/>
          </a:p>
        </p:txBody>
      </p:sp>
      <p:sp>
        <p:nvSpPr>
          <p:cNvPr id="12" name="Content Placeholder 2">
            <a:extLst>
              <a:ext uri="{FF2B5EF4-FFF2-40B4-BE49-F238E27FC236}">
                <a16:creationId xmlns:a16="http://schemas.microsoft.com/office/drawing/2014/main" id="{944B6DEE-5FA7-BA5D-368F-BA9C34326632}"/>
              </a:ext>
            </a:extLst>
          </p:cNvPr>
          <p:cNvSpPr>
            <a:spLocks noGrp="1"/>
          </p:cNvSpPr>
          <p:nvPr>
            <p:ph idx="12"/>
          </p:nvPr>
        </p:nvSpPr>
        <p:spPr>
          <a:xfrm>
            <a:off x="345472" y="4614321"/>
            <a:ext cx="5590872" cy="937145"/>
          </a:xfrm>
        </p:spPr>
        <p:txBody>
          <a:bodyPr anchor="ctr">
            <a:normAutofit/>
          </a:bodyPr>
          <a:lstStyle>
            <a:lvl1pPr algn="l">
              <a:defRPr i="0">
                <a:solidFill>
                  <a:srgbClr val="103255"/>
                </a:solidFill>
              </a:defRPr>
            </a:lvl1pPr>
          </a:lstStyle>
          <a:p>
            <a:pPr marL="0" indent="0">
              <a:buNone/>
            </a:pPr>
            <a:endParaRPr lang="en-US" dirty="0"/>
          </a:p>
        </p:txBody>
      </p:sp>
      <p:sp>
        <p:nvSpPr>
          <p:cNvPr id="14" name="Content Placeholder 2">
            <a:extLst>
              <a:ext uri="{FF2B5EF4-FFF2-40B4-BE49-F238E27FC236}">
                <a16:creationId xmlns:a16="http://schemas.microsoft.com/office/drawing/2014/main" id="{49AD2161-EF47-A76B-EBF4-951812A56184}"/>
              </a:ext>
            </a:extLst>
          </p:cNvPr>
          <p:cNvSpPr>
            <a:spLocks noGrp="1"/>
          </p:cNvSpPr>
          <p:nvPr>
            <p:ph idx="13"/>
          </p:nvPr>
        </p:nvSpPr>
        <p:spPr>
          <a:xfrm>
            <a:off x="345472" y="5549063"/>
            <a:ext cx="5590872" cy="937145"/>
          </a:xfrm>
        </p:spPr>
        <p:txBody>
          <a:bodyPr anchor="ctr">
            <a:normAutofit/>
          </a:bodyPr>
          <a:lstStyle>
            <a:lvl1pPr algn="l">
              <a:defRPr i="0">
                <a:solidFill>
                  <a:srgbClr val="103255"/>
                </a:solidFill>
              </a:defRPr>
            </a:lvl1pPr>
          </a:lstStyle>
          <a:p>
            <a:pPr marL="0" indent="0">
              <a:buNone/>
            </a:pPr>
            <a:endParaRPr lang="en-US" dirty="0"/>
          </a:p>
        </p:txBody>
      </p:sp>
      <p:sp>
        <p:nvSpPr>
          <p:cNvPr id="15" name="Content Placeholder 2">
            <a:extLst>
              <a:ext uri="{FF2B5EF4-FFF2-40B4-BE49-F238E27FC236}">
                <a16:creationId xmlns:a16="http://schemas.microsoft.com/office/drawing/2014/main" id="{C6AA4A92-2ACD-2D94-4CE1-2A042C972386}"/>
              </a:ext>
            </a:extLst>
          </p:cNvPr>
          <p:cNvSpPr>
            <a:spLocks noGrp="1"/>
          </p:cNvSpPr>
          <p:nvPr>
            <p:ph idx="14"/>
          </p:nvPr>
        </p:nvSpPr>
        <p:spPr>
          <a:xfrm>
            <a:off x="6487885" y="1583668"/>
            <a:ext cx="5111900" cy="619873"/>
          </a:xfrm>
        </p:spPr>
        <p:txBody>
          <a:bodyPr anchor="ctr">
            <a:normAutofit/>
          </a:bodyPr>
          <a:lstStyle>
            <a:lvl1pPr algn="ctr">
              <a:defRPr sz="3200" b="1" i="0">
                <a:solidFill>
                  <a:schemeClr val="bg1"/>
                </a:solidFill>
              </a:defRPr>
            </a:lvl1pPr>
          </a:lstStyle>
          <a:p>
            <a:pPr marL="0" indent="0">
              <a:buNone/>
            </a:pPr>
            <a:endParaRPr lang="en-US" dirty="0"/>
          </a:p>
        </p:txBody>
      </p:sp>
      <p:sp>
        <p:nvSpPr>
          <p:cNvPr id="16" name="Content Placeholder 2">
            <a:extLst>
              <a:ext uri="{FF2B5EF4-FFF2-40B4-BE49-F238E27FC236}">
                <a16:creationId xmlns:a16="http://schemas.microsoft.com/office/drawing/2014/main" id="{65BE4C7A-61B4-2CA6-3B28-AE72558BE5D0}"/>
              </a:ext>
            </a:extLst>
          </p:cNvPr>
          <p:cNvSpPr>
            <a:spLocks noGrp="1"/>
          </p:cNvSpPr>
          <p:nvPr>
            <p:ph idx="15"/>
          </p:nvPr>
        </p:nvSpPr>
        <p:spPr>
          <a:xfrm>
            <a:off x="6210618" y="2430505"/>
            <a:ext cx="5590872" cy="1030860"/>
          </a:xfrm>
        </p:spPr>
        <p:txBody>
          <a:bodyPr anchor="ctr">
            <a:normAutofit/>
          </a:bodyPr>
          <a:lstStyle>
            <a:lvl1pPr algn="l">
              <a:defRPr i="0">
                <a:solidFill>
                  <a:srgbClr val="103255"/>
                </a:solidFill>
              </a:defRPr>
            </a:lvl1pPr>
          </a:lstStyle>
          <a:p>
            <a:pPr marL="0" indent="0">
              <a:buNone/>
            </a:pPr>
            <a:endParaRPr lang="en-US" dirty="0"/>
          </a:p>
        </p:txBody>
      </p:sp>
      <p:sp>
        <p:nvSpPr>
          <p:cNvPr id="17" name="Content Placeholder 2">
            <a:extLst>
              <a:ext uri="{FF2B5EF4-FFF2-40B4-BE49-F238E27FC236}">
                <a16:creationId xmlns:a16="http://schemas.microsoft.com/office/drawing/2014/main" id="{4B164347-2812-00B9-837F-AAD5C0A008D4}"/>
              </a:ext>
            </a:extLst>
          </p:cNvPr>
          <p:cNvSpPr>
            <a:spLocks noGrp="1"/>
          </p:cNvSpPr>
          <p:nvPr>
            <p:ph idx="16"/>
          </p:nvPr>
        </p:nvSpPr>
        <p:spPr>
          <a:xfrm>
            <a:off x="6210618" y="3531461"/>
            <a:ext cx="5590872" cy="937145"/>
          </a:xfrm>
        </p:spPr>
        <p:txBody>
          <a:bodyPr anchor="ctr">
            <a:normAutofit/>
          </a:bodyPr>
          <a:lstStyle>
            <a:lvl1pPr algn="l">
              <a:defRPr i="0">
                <a:solidFill>
                  <a:srgbClr val="103255"/>
                </a:solidFill>
              </a:defRPr>
            </a:lvl1pPr>
          </a:lstStyle>
          <a:p>
            <a:pPr marL="0" indent="0">
              <a:buNone/>
            </a:pPr>
            <a:endParaRPr lang="en-US" dirty="0"/>
          </a:p>
        </p:txBody>
      </p:sp>
      <p:sp>
        <p:nvSpPr>
          <p:cNvPr id="18" name="Content Placeholder 2">
            <a:extLst>
              <a:ext uri="{FF2B5EF4-FFF2-40B4-BE49-F238E27FC236}">
                <a16:creationId xmlns:a16="http://schemas.microsoft.com/office/drawing/2014/main" id="{94FD16DA-F39B-3E60-8B2A-0EB6789CA8A0}"/>
              </a:ext>
            </a:extLst>
          </p:cNvPr>
          <p:cNvSpPr>
            <a:spLocks noGrp="1"/>
          </p:cNvSpPr>
          <p:nvPr>
            <p:ph idx="17"/>
          </p:nvPr>
        </p:nvSpPr>
        <p:spPr>
          <a:xfrm>
            <a:off x="6210618" y="4519270"/>
            <a:ext cx="5590872" cy="937145"/>
          </a:xfrm>
        </p:spPr>
        <p:txBody>
          <a:bodyPr anchor="ctr">
            <a:normAutofit/>
          </a:bodyPr>
          <a:lstStyle>
            <a:lvl1pPr algn="l">
              <a:defRPr i="0">
                <a:solidFill>
                  <a:srgbClr val="103255"/>
                </a:solidFill>
              </a:defRPr>
            </a:lvl1pPr>
          </a:lstStyle>
          <a:p>
            <a:pPr marL="0" indent="0">
              <a:buNone/>
            </a:pPr>
            <a:endParaRPr lang="en-US" dirty="0"/>
          </a:p>
        </p:txBody>
      </p:sp>
      <p:sp>
        <p:nvSpPr>
          <p:cNvPr id="19" name="Content Placeholder 2">
            <a:extLst>
              <a:ext uri="{FF2B5EF4-FFF2-40B4-BE49-F238E27FC236}">
                <a16:creationId xmlns:a16="http://schemas.microsoft.com/office/drawing/2014/main" id="{1933533B-311B-4A1D-5330-B558B3CCBD7C}"/>
              </a:ext>
            </a:extLst>
          </p:cNvPr>
          <p:cNvSpPr>
            <a:spLocks noGrp="1"/>
          </p:cNvSpPr>
          <p:nvPr>
            <p:ph idx="18"/>
          </p:nvPr>
        </p:nvSpPr>
        <p:spPr>
          <a:xfrm>
            <a:off x="6210618" y="5536952"/>
            <a:ext cx="5590872" cy="937145"/>
          </a:xfrm>
        </p:spPr>
        <p:txBody>
          <a:bodyPr anchor="ctr">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328324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619873"/>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E19190AA-9531-1461-0883-DD1D7D197975}"/>
              </a:ext>
            </a:extLst>
          </p:cNvPr>
          <p:cNvSpPr>
            <a:spLocks noGrp="1"/>
          </p:cNvSpPr>
          <p:nvPr>
            <p:ph idx="10"/>
          </p:nvPr>
        </p:nvSpPr>
        <p:spPr>
          <a:xfrm>
            <a:off x="592214" y="2430172"/>
            <a:ext cx="11007571" cy="619873"/>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7190554C-7B0A-CB6E-DD9E-C3DD9A71A347}"/>
              </a:ext>
            </a:extLst>
          </p:cNvPr>
          <p:cNvSpPr>
            <a:spLocks noGrp="1"/>
          </p:cNvSpPr>
          <p:nvPr>
            <p:ph idx="11"/>
          </p:nvPr>
        </p:nvSpPr>
        <p:spPr>
          <a:xfrm>
            <a:off x="592214" y="3146585"/>
            <a:ext cx="11007571" cy="619873"/>
          </a:xfrm>
        </p:spPr>
        <p:txBody>
          <a:bodyPr anchor="t">
            <a:normAutofit/>
          </a:bodyPr>
          <a:lstStyle>
            <a:lvl1pPr algn="l">
              <a:defRPr i="0">
                <a:solidFill>
                  <a:srgbClr val="103255"/>
                </a:solidFill>
              </a:defRPr>
            </a:lvl1pPr>
          </a:lstStyle>
          <a:p>
            <a:pPr marL="0" indent="0">
              <a:buNone/>
            </a:pPr>
            <a:endParaRPr lang="en-US" dirty="0"/>
          </a:p>
        </p:txBody>
      </p:sp>
      <p:sp>
        <p:nvSpPr>
          <p:cNvPr id="4" name="Content Placeholder 2">
            <a:extLst>
              <a:ext uri="{FF2B5EF4-FFF2-40B4-BE49-F238E27FC236}">
                <a16:creationId xmlns:a16="http://schemas.microsoft.com/office/drawing/2014/main" id="{12FD9605-FB0B-DD60-3F5C-F946971087E8}"/>
              </a:ext>
            </a:extLst>
          </p:cNvPr>
          <p:cNvSpPr>
            <a:spLocks noGrp="1"/>
          </p:cNvSpPr>
          <p:nvPr>
            <p:ph idx="12"/>
          </p:nvPr>
        </p:nvSpPr>
        <p:spPr>
          <a:xfrm>
            <a:off x="592214" y="3861312"/>
            <a:ext cx="11007571" cy="619873"/>
          </a:xfrm>
        </p:spPr>
        <p:txBody>
          <a:bodyPr anchor="t">
            <a:normAutofit/>
          </a:bodyPr>
          <a:lstStyle>
            <a:lvl1pPr algn="l">
              <a:defRPr i="0">
                <a:solidFill>
                  <a:srgbClr val="103255"/>
                </a:solidFill>
              </a:defRPr>
            </a:lvl1pPr>
          </a:lstStyle>
          <a:p>
            <a:pPr marL="0" indent="0">
              <a:buNone/>
            </a:pPr>
            <a:endParaRPr lang="en-US" dirty="0"/>
          </a:p>
        </p:txBody>
      </p:sp>
      <p:sp>
        <p:nvSpPr>
          <p:cNvPr id="5" name="Content Placeholder 2">
            <a:extLst>
              <a:ext uri="{FF2B5EF4-FFF2-40B4-BE49-F238E27FC236}">
                <a16:creationId xmlns:a16="http://schemas.microsoft.com/office/drawing/2014/main" id="{D52D2829-090E-D9C3-0A3F-01FF3AF38A96}"/>
              </a:ext>
            </a:extLst>
          </p:cNvPr>
          <p:cNvSpPr>
            <a:spLocks noGrp="1"/>
          </p:cNvSpPr>
          <p:nvPr>
            <p:ph idx="13"/>
          </p:nvPr>
        </p:nvSpPr>
        <p:spPr>
          <a:xfrm>
            <a:off x="592214" y="4603586"/>
            <a:ext cx="11007571" cy="619873"/>
          </a:xfrm>
        </p:spPr>
        <p:txBody>
          <a:bodyPr anchor="t">
            <a:normAutofit/>
          </a:bodyPr>
          <a:lstStyle>
            <a:lvl1pPr algn="l">
              <a:defRPr i="0">
                <a:solidFill>
                  <a:srgbClr val="103255"/>
                </a:solidFill>
              </a:defRPr>
            </a:lvl1pPr>
          </a:lstStyle>
          <a:p>
            <a:pPr marL="0" indent="0">
              <a:buNone/>
            </a:pPr>
            <a:endParaRPr lang="en-US" dirty="0"/>
          </a:p>
        </p:txBody>
      </p:sp>
      <p:sp>
        <p:nvSpPr>
          <p:cNvPr id="6" name="Content Placeholder 2">
            <a:extLst>
              <a:ext uri="{FF2B5EF4-FFF2-40B4-BE49-F238E27FC236}">
                <a16:creationId xmlns:a16="http://schemas.microsoft.com/office/drawing/2014/main" id="{B7FCCD39-EF1F-A681-D5F2-FE8D1E0DC95A}"/>
              </a:ext>
            </a:extLst>
          </p:cNvPr>
          <p:cNvSpPr>
            <a:spLocks noGrp="1"/>
          </p:cNvSpPr>
          <p:nvPr>
            <p:ph idx="14"/>
          </p:nvPr>
        </p:nvSpPr>
        <p:spPr>
          <a:xfrm>
            <a:off x="592214" y="5319999"/>
            <a:ext cx="11007571" cy="619873"/>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81186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11/18/2022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11/18/2022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4" r:id="rId5"/>
    <p:sldLayoutId id="2147483651" r:id="rId6"/>
    <p:sldLayoutId id="2147483652" r:id="rId7"/>
    <p:sldLayoutId id="2147483655" r:id="rId8"/>
    <p:sldLayoutId id="2147483653"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youtube.com/watch?v=7CIq4mtiamY&amp;ab_channel=TED" TargetMode="Externa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27234" y="1722716"/>
            <a:ext cx="1096337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mn-lt"/>
                <a:ea typeface="+mn-ea"/>
                <a:cs typeface="+mn-cs"/>
              </a:rPr>
              <a:t>Suicide</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157240"/>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he Bureau of Justice Assistance, U.S. Department of Justice logo">
            <a:extLst>
              <a:ext uri="{FF2B5EF4-FFF2-40B4-BE49-F238E27FC236}">
                <a16:creationId xmlns:a16="http://schemas.microsoft.com/office/drawing/2014/main" id="{7FB03440-B1D2-410E-BDF4-82088C903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Assessing Suicide</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592215" y="1687897"/>
            <a:ext cx="11007648" cy="4582273"/>
          </a:xfrm>
        </p:spPr>
        <p:txBody>
          <a:bodyPr numCol="1" anchor="t">
            <a:normAutofit/>
          </a:bodyPr>
          <a:lstStyle/>
          <a:p>
            <a:pPr marL="0" indent="0">
              <a:spcBef>
                <a:spcPts val="600"/>
              </a:spcBef>
              <a:spcAft>
                <a:spcPts val="1200"/>
              </a:spcAft>
              <a:buNone/>
            </a:pPr>
            <a:r>
              <a:rPr lang="en-US" sz="4000" b="1" u="sng" dirty="0">
                <a:solidFill>
                  <a:srgbClr val="306F37"/>
                </a:solidFill>
              </a:rPr>
              <a:t>S.A.L. </a:t>
            </a:r>
            <a:r>
              <a:rPr lang="en-US" sz="4000" b="1" u="sng" dirty="0"/>
              <a:t>METHOD</a:t>
            </a:r>
          </a:p>
          <a:p>
            <a:pPr marL="0" indent="0">
              <a:spcAft>
                <a:spcPts val="1800"/>
              </a:spcAft>
              <a:buNone/>
            </a:pPr>
            <a:r>
              <a:rPr lang="en-US" sz="3600" b="1" dirty="0">
                <a:solidFill>
                  <a:srgbClr val="306F37"/>
                </a:solidFill>
              </a:rPr>
              <a:t>Specific</a:t>
            </a:r>
            <a:r>
              <a:rPr lang="en-US" sz="3600" b="1" dirty="0"/>
              <a:t> </a:t>
            </a:r>
            <a:r>
              <a:rPr lang="en-US" sz="3600" dirty="0"/>
              <a:t>– How specific are the details of the plan?</a:t>
            </a:r>
            <a:endParaRPr lang="en-US" sz="2000" dirty="0"/>
          </a:p>
          <a:p>
            <a:pPr marL="2112963" indent="-2112963">
              <a:spcAft>
                <a:spcPts val="1800"/>
              </a:spcAft>
              <a:buNone/>
            </a:pPr>
            <a:r>
              <a:rPr lang="en-US" sz="3600" b="1" dirty="0">
                <a:solidFill>
                  <a:srgbClr val="306F37"/>
                </a:solidFill>
              </a:rPr>
              <a:t>Available</a:t>
            </a:r>
            <a:r>
              <a:rPr lang="en-US" sz="3600" dirty="0"/>
              <a:t> – Is the instrument (weapon, pills, etc.) available to carry out the plan?</a:t>
            </a:r>
            <a:endParaRPr lang="en-US" sz="2000" b="1" dirty="0"/>
          </a:p>
          <a:p>
            <a:pPr marL="0" indent="0">
              <a:spcAft>
                <a:spcPts val="1800"/>
              </a:spcAft>
              <a:buNone/>
            </a:pPr>
            <a:r>
              <a:rPr lang="en-US" sz="3600" b="1" dirty="0">
                <a:solidFill>
                  <a:srgbClr val="306F37"/>
                </a:solidFill>
              </a:rPr>
              <a:t>Lethal</a:t>
            </a:r>
            <a:r>
              <a:rPr lang="en-US" sz="3600" dirty="0">
                <a:solidFill>
                  <a:srgbClr val="306F37"/>
                </a:solidFill>
              </a:rPr>
              <a:t> </a:t>
            </a:r>
            <a:r>
              <a:rPr lang="en-US" sz="3600" dirty="0"/>
              <a:t>– How lethal is the proposed method?</a:t>
            </a:r>
            <a:endParaRPr lang="en-US" sz="3600" b="1" dirty="0"/>
          </a:p>
        </p:txBody>
      </p:sp>
    </p:spTree>
    <p:extLst>
      <p:ext uri="{BB962C8B-B14F-4D97-AF65-F5344CB8AC3E}">
        <p14:creationId xmlns:p14="http://schemas.microsoft.com/office/powerpoint/2010/main" val="122726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chemeClr val="bg1"/>
                </a:solidFill>
                <a:latin typeface="+mn-lt"/>
                <a:cs typeface="Segoe UI" panose="020B0502040204020203" pitchFamily="34" charset="0"/>
              </a:rPr>
              <a:t>Three Key Words to Be Aware of</a:t>
            </a:r>
          </a:p>
        </p:txBody>
      </p:sp>
      <p:pic>
        <p:nvPicPr>
          <p:cNvPr id="4098" name="Picture 2" descr="Crop pitiful black woman embracing knees on bed">
            <a:extLst>
              <a:ext uri="{FF2B5EF4-FFF2-40B4-BE49-F238E27FC236}">
                <a16:creationId xmlns:a16="http://schemas.microsoft.com/office/drawing/2014/main" id="{47202FE7-EB97-47A4-AD64-F295C147B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30" y="1654626"/>
            <a:ext cx="6996112" cy="466407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D78A836A-5352-8C95-39A0-A2037CAC5E17}"/>
              </a:ext>
              <a:ext uri="{C183D7F6-B498-43B3-948B-1728B52AA6E4}">
                <adec:decorative xmlns:adec="http://schemas.microsoft.com/office/drawing/2017/decorative" val="1"/>
              </a:ext>
            </a:extLst>
          </p:cNvPr>
          <p:cNvGrpSpPr/>
          <p:nvPr/>
        </p:nvGrpSpPr>
        <p:grpSpPr>
          <a:xfrm>
            <a:off x="2721428" y="1654628"/>
            <a:ext cx="9263742" cy="4664076"/>
            <a:chOff x="2721428" y="1654628"/>
            <a:chExt cx="9263742" cy="4664076"/>
          </a:xfrm>
        </p:grpSpPr>
        <p:sp>
          <p:nvSpPr>
            <p:cNvPr id="7" name="Rectangle 6">
              <a:extLst>
                <a:ext uri="{FF2B5EF4-FFF2-40B4-BE49-F238E27FC236}">
                  <a16:creationId xmlns:a16="http://schemas.microsoft.com/office/drawing/2014/main" id="{D189D132-EB4F-40D4-8040-FD0FF6C8F554}"/>
                </a:ext>
              </a:extLst>
            </p:cNvPr>
            <p:cNvSpPr/>
            <p:nvPr/>
          </p:nvSpPr>
          <p:spPr>
            <a:xfrm flipH="1">
              <a:off x="4094106" y="1654629"/>
              <a:ext cx="6996112" cy="4664075"/>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1F6B6D8-9B70-40F6-A78D-B537F7D64FEA}"/>
                </a:ext>
              </a:extLst>
            </p:cNvPr>
            <p:cNvSpPr/>
            <p:nvPr/>
          </p:nvSpPr>
          <p:spPr>
            <a:xfrm flipH="1">
              <a:off x="10244142" y="1654630"/>
              <a:ext cx="1741028" cy="4664074"/>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DFFC6C7A-FD01-429B-8014-A659D89AF23E}"/>
                </a:ext>
              </a:extLst>
            </p:cNvPr>
            <p:cNvSpPr/>
            <p:nvPr/>
          </p:nvSpPr>
          <p:spPr>
            <a:xfrm flipH="1">
              <a:off x="2721428" y="1654628"/>
              <a:ext cx="2732313" cy="4664074"/>
            </a:xfrm>
            <a:prstGeom prst="chevron">
              <a:avLst>
                <a:gd name="adj" fmla="val 50000"/>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Content Placeholder 5">
            <a:extLst>
              <a:ext uri="{FF2B5EF4-FFF2-40B4-BE49-F238E27FC236}">
                <a16:creationId xmlns:a16="http://schemas.microsoft.com/office/drawing/2014/main" id="{56EBA1BE-EF03-8F4C-6411-8FF00CD07105}"/>
              </a:ext>
            </a:extLst>
          </p:cNvPr>
          <p:cNvSpPr>
            <a:spLocks noGrp="1"/>
          </p:cNvSpPr>
          <p:nvPr>
            <p:ph idx="1"/>
          </p:nvPr>
        </p:nvSpPr>
        <p:spPr>
          <a:xfrm>
            <a:off x="2365829" y="2321109"/>
            <a:ext cx="9233956" cy="3734406"/>
          </a:xfrm>
        </p:spPr>
        <p:txBody>
          <a:bodyPr/>
          <a:lstStyle/>
          <a:p>
            <a:pPr marL="0" lvl="0" indent="0" algn="ctr">
              <a:lnSpc>
                <a:spcPct val="100000"/>
              </a:lnSpc>
              <a:spcBef>
                <a:spcPts val="0"/>
              </a:spcBef>
              <a:spcAft>
                <a:spcPts val="600"/>
              </a:spcAft>
              <a:buNone/>
            </a:pPr>
            <a:r>
              <a:rPr lang="en-US" sz="6600" b="1" dirty="0">
                <a:solidFill>
                  <a:prstClr val="white"/>
                </a:solidFill>
              </a:rPr>
              <a:t>HOPELESS</a:t>
            </a:r>
          </a:p>
          <a:p>
            <a:pPr marL="0" lvl="0" indent="0" algn="ctr">
              <a:lnSpc>
                <a:spcPct val="100000"/>
              </a:lnSpc>
              <a:spcBef>
                <a:spcPts val="0"/>
              </a:spcBef>
              <a:spcAft>
                <a:spcPts val="600"/>
              </a:spcAft>
              <a:buNone/>
            </a:pPr>
            <a:r>
              <a:rPr lang="en-US" sz="6600" b="1" dirty="0">
                <a:solidFill>
                  <a:prstClr val="white"/>
                </a:solidFill>
              </a:rPr>
              <a:t>HELPLESS</a:t>
            </a:r>
          </a:p>
          <a:p>
            <a:pPr marL="0" lvl="0" indent="0" algn="ctr">
              <a:lnSpc>
                <a:spcPct val="100000"/>
              </a:lnSpc>
              <a:spcBef>
                <a:spcPts val="0"/>
              </a:spcBef>
              <a:spcAft>
                <a:spcPts val="600"/>
              </a:spcAft>
              <a:buNone/>
            </a:pPr>
            <a:r>
              <a:rPr lang="en-US" sz="6600" b="1" dirty="0">
                <a:solidFill>
                  <a:prstClr val="white"/>
                </a:solidFill>
              </a:rPr>
              <a:t>WORTHLESS</a:t>
            </a:r>
          </a:p>
        </p:txBody>
      </p:sp>
      <p:pic>
        <p:nvPicPr>
          <p:cNvPr id="2" name="Graphic 57" descr="Customer review">
            <a:extLst>
              <a:ext uri="{FF2B5EF4-FFF2-40B4-BE49-F238E27FC236}">
                <a16:creationId xmlns:a16="http://schemas.microsoft.com/office/drawing/2014/main" id="{51C27B5F-0F19-3540-50FA-69B6B28DC9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90" y="6184265"/>
            <a:ext cx="617220" cy="617220"/>
          </a:xfrm>
          <a:prstGeom prst="rect">
            <a:avLst/>
          </a:prstGeom>
        </p:spPr>
      </p:pic>
    </p:spTree>
    <p:extLst>
      <p:ext uri="{BB962C8B-B14F-4D97-AF65-F5344CB8AC3E}">
        <p14:creationId xmlns:p14="http://schemas.microsoft.com/office/powerpoint/2010/main" val="290604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159779" y="365125"/>
            <a:ext cx="11007725" cy="611188"/>
          </a:xfrm>
        </p:spPr>
        <p:txBody>
          <a:bodyPr>
            <a:noAutofit/>
          </a:bodyPr>
          <a:lstStyle/>
          <a:p>
            <a:r>
              <a:rPr lang="en-US" b="1" dirty="0">
                <a:solidFill>
                  <a:schemeClr val="bg1"/>
                </a:solidFill>
                <a:latin typeface="+mn-lt"/>
                <a:cs typeface="Segoe UI" panose="020B0502040204020203" pitchFamily="34" charset="0"/>
              </a:rPr>
              <a:t>Video: The Bridge Between Suicide and Life</a:t>
            </a:r>
          </a:p>
        </p:txBody>
      </p:sp>
      <p:sp>
        <p:nvSpPr>
          <p:cNvPr id="6" name="Thought Bubble: Cloud 5">
            <a:extLst>
              <a:ext uri="{FF2B5EF4-FFF2-40B4-BE49-F238E27FC236}">
                <a16:creationId xmlns:a16="http://schemas.microsoft.com/office/drawing/2014/main" id="{CB59F144-D40A-4A4B-719A-681E9915C6D0}"/>
              </a:ext>
            </a:extLst>
          </p:cNvPr>
          <p:cNvSpPr/>
          <p:nvPr/>
        </p:nvSpPr>
        <p:spPr>
          <a:xfrm>
            <a:off x="308060" y="6068362"/>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pic>
        <p:nvPicPr>
          <p:cNvPr id="5" name="Graphic 18" descr="Presentation with media">
            <a:extLst>
              <a:ext uri="{FF2B5EF4-FFF2-40B4-BE49-F238E27FC236}">
                <a16:creationId xmlns:a16="http://schemas.microsoft.com/office/drawing/2014/main" id="{9832A432-D08F-4420-935A-94B2FA8F33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405" y="5349092"/>
            <a:ext cx="678180" cy="678180"/>
          </a:xfrm>
          <a:prstGeom prst="rect">
            <a:avLst/>
          </a:prstGeom>
        </p:spPr>
      </p:pic>
      <p:pic>
        <p:nvPicPr>
          <p:cNvPr id="8" name="Picture 7" descr="Screenshot of the Bridge Between Suicide and Life video. Man standing on a TED stage, presenting in front of a picture of the Golden Gate Bridge">
            <a:hlinkClick r:id="rId5"/>
            <a:extLst>
              <a:ext uri="{FF2B5EF4-FFF2-40B4-BE49-F238E27FC236}">
                <a16:creationId xmlns:a16="http://schemas.microsoft.com/office/drawing/2014/main" id="{F0A73E9F-87E1-9BC8-63AC-197A5A1C17EE}"/>
              </a:ext>
            </a:extLst>
          </p:cNvPr>
          <p:cNvPicPr>
            <a:picLocks noChangeAspect="1"/>
          </p:cNvPicPr>
          <p:nvPr/>
        </p:nvPicPr>
        <p:blipFill>
          <a:blip r:embed="rId6"/>
          <a:stretch>
            <a:fillRect/>
          </a:stretch>
        </p:blipFill>
        <p:spPr>
          <a:xfrm>
            <a:off x="2296071" y="1441920"/>
            <a:ext cx="7599857" cy="5050956"/>
          </a:xfrm>
          <a:prstGeom prst="rect">
            <a:avLst/>
          </a:prstGeom>
        </p:spPr>
      </p:pic>
    </p:spTree>
    <p:extLst>
      <p:ext uri="{BB962C8B-B14F-4D97-AF65-F5344CB8AC3E}">
        <p14:creationId xmlns:p14="http://schemas.microsoft.com/office/powerpoint/2010/main" val="161599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Dangerousness to Others</a:t>
            </a:r>
          </a:p>
        </p:txBody>
      </p:sp>
      <p:sp>
        <p:nvSpPr>
          <p:cNvPr id="9" name="Content Placeholder 8">
            <a:extLst>
              <a:ext uri="{FF2B5EF4-FFF2-40B4-BE49-F238E27FC236}">
                <a16:creationId xmlns:a16="http://schemas.microsoft.com/office/drawing/2014/main" id="{DC42E9BC-38EB-303F-2FE5-47CCFC31B9EF}"/>
              </a:ext>
            </a:extLst>
          </p:cNvPr>
          <p:cNvSpPr>
            <a:spLocks noGrp="1"/>
          </p:cNvSpPr>
          <p:nvPr>
            <p:ph idx="1"/>
          </p:nvPr>
        </p:nvSpPr>
        <p:spPr>
          <a:xfrm>
            <a:off x="515419" y="1450010"/>
            <a:ext cx="11007571" cy="619873"/>
          </a:xfrm>
        </p:spPr>
        <p:txBody>
          <a:bodyPr/>
          <a:lstStyle/>
          <a:p>
            <a:pPr marL="0" indent="0">
              <a:buNone/>
            </a:pPr>
            <a:r>
              <a:rPr lang="en-US" sz="3200" b="1" dirty="0">
                <a:solidFill>
                  <a:srgbClr val="5F0D14"/>
                </a:solidFill>
              </a:rPr>
              <a:t>Ask</a:t>
            </a:r>
            <a:r>
              <a:rPr lang="en-US" b="1" dirty="0">
                <a:solidFill>
                  <a:srgbClr val="5F0D14"/>
                </a:solidFill>
              </a:rPr>
              <a:t> if the person has any thoughts about hurting or killing other people.</a:t>
            </a:r>
          </a:p>
        </p:txBody>
      </p:sp>
      <p:pic>
        <p:nvPicPr>
          <p:cNvPr id="7170" name="Picture 2" descr="White and Brown Letter B Wall Decor">
            <a:extLst>
              <a:ext uri="{FF2B5EF4-FFF2-40B4-BE49-F238E27FC236}">
                <a16:creationId xmlns:a16="http://schemas.microsoft.com/office/drawing/2014/main" id="{BC402313-869E-46DF-842E-3499C0E87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33" r="13772"/>
          <a:stretch/>
        </p:blipFill>
        <p:spPr bwMode="auto">
          <a:xfrm>
            <a:off x="475705" y="2024741"/>
            <a:ext cx="3906234" cy="432126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0FD376D-BE73-46DE-B235-B1077B26F524}"/>
              </a:ext>
              <a:ext uri="{C183D7F6-B498-43B3-948B-1728B52AA6E4}">
                <adec:decorative xmlns:adec="http://schemas.microsoft.com/office/drawing/2017/decorative" val="1"/>
              </a:ext>
            </a:extLst>
          </p:cNvPr>
          <p:cNvGrpSpPr/>
          <p:nvPr/>
        </p:nvGrpSpPr>
        <p:grpSpPr>
          <a:xfrm>
            <a:off x="3448595" y="2024741"/>
            <a:ext cx="8586886" cy="4321272"/>
            <a:chOff x="1594229" y="1828799"/>
            <a:chExt cx="9258253" cy="4664077"/>
          </a:xfrm>
        </p:grpSpPr>
        <p:sp>
          <p:nvSpPr>
            <p:cNvPr id="2" name="Arrow: Pentagon 1">
              <a:extLst>
                <a:ext uri="{FF2B5EF4-FFF2-40B4-BE49-F238E27FC236}">
                  <a16:creationId xmlns:a16="http://schemas.microsoft.com/office/drawing/2014/main" id="{51102004-0BFF-49F3-9A09-D1704891A779}"/>
                </a:ext>
              </a:extLst>
            </p:cNvPr>
            <p:cNvSpPr/>
            <p:nvPr/>
          </p:nvSpPr>
          <p:spPr>
            <a:xfrm flipH="1">
              <a:off x="1594229" y="1828799"/>
              <a:ext cx="2037806" cy="4664074"/>
            </a:xfrm>
            <a:prstGeom prst="homePlate">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89D132-EB4F-40D4-8040-FD0FF6C8F554}"/>
                </a:ext>
              </a:extLst>
            </p:cNvPr>
            <p:cNvSpPr/>
            <p:nvPr/>
          </p:nvSpPr>
          <p:spPr>
            <a:xfrm flipH="1">
              <a:off x="3632035" y="1828801"/>
              <a:ext cx="7220447" cy="4664075"/>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10">
            <a:extLst>
              <a:ext uri="{FF2B5EF4-FFF2-40B4-BE49-F238E27FC236}">
                <a16:creationId xmlns:a16="http://schemas.microsoft.com/office/drawing/2014/main" id="{C3FB83B4-A7D8-1CE3-840E-1388F3DEFC17}"/>
              </a:ext>
            </a:extLst>
          </p:cNvPr>
          <p:cNvSpPr>
            <a:spLocks noGrp="1"/>
          </p:cNvSpPr>
          <p:nvPr>
            <p:ph idx="10"/>
          </p:nvPr>
        </p:nvSpPr>
        <p:spPr>
          <a:xfrm>
            <a:off x="4826137" y="2334677"/>
            <a:ext cx="6696853" cy="619873"/>
          </a:xfrm>
        </p:spPr>
        <p:txBody>
          <a:bodyPr/>
          <a:lstStyle/>
          <a:p>
            <a:pPr marL="0" indent="0">
              <a:lnSpc>
                <a:spcPct val="100000"/>
              </a:lnSpc>
              <a:spcBef>
                <a:spcPts val="300"/>
              </a:spcBef>
              <a:spcAft>
                <a:spcPts val="300"/>
              </a:spcAft>
              <a:buNone/>
            </a:pPr>
            <a:r>
              <a:rPr lang="en-US" b="1" u="sng" dirty="0">
                <a:solidFill>
                  <a:schemeClr val="bg1"/>
                </a:solidFill>
              </a:rPr>
              <a:t>If yes</a:t>
            </a:r>
            <a:r>
              <a:rPr lang="en-US" b="1" dirty="0">
                <a:solidFill>
                  <a:schemeClr val="bg1"/>
                </a:solidFill>
              </a:rPr>
              <a:t>:</a:t>
            </a:r>
          </a:p>
          <a:p>
            <a:pPr>
              <a:lnSpc>
                <a:spcPct val="100000"/>
              </a:lnSpc>
              <a:spcBef>
                <a:spcPts val="300"/>
              </a:spcBef>
              <a:spcAft>
                <a:spcPts val="300"/>
              </a:spcAft>
            </a:pPr>
            <a:r>
              <a:rPr lang="en-US" dirty="0">
                <a:solidFill>
                  <a:schemeClr val="bg1"/>
                </a:solidFill>
              </a:rPr>
              <a:t>Does the person intend to act on them?</a:t>
            </a:r>
          </a:p>
          <a:p>
            <a:pPr>
              <a:lnSpc>
                <a:spcPct val="100000"/>
              </a:lnSpc>
              <a:spcBef>
                <a:spcPts val="300"/>
              </a:spcBef>
              <a:spcAft>
                <a:spcPts val="300"/>
              </a:spcAft>
            </a:pPr>
            <a:r>
              <a:rPr lang="en-US" dirty="0">
                <a:solidFill>
                  <a:schemeClr val="bg1"/>
                </a:solidFill>
              </a:rPr>
              <a:t>Who is the intended victim?</a:t>
            </a:r>
          </a:p>
          <a:p>
            <a:pPr>
              <a:lnSpc>
                <a:spcPct val="100000"/>
              </a:lnSpc>
              <a:spcBef>
                <a:spcPts val="300"/>
              </a:spcBef>
              <a:spcAft>
                <a:spcPts val="300"/>
              </a:spcAft>
            </a:pPr>
            <a:r>
              <a:rPr lang="en-US" dirty="0">
                <a:solidFill>
                  <a:schemeClr val="bg1"/>
                </a:solidFill>
              </a:rPr>
              <a:t>What is the plan?</a:t>
            </a:r>
          </a:p>
          <a:p>
            <a:pPr>
              <a:lnSpc>
                <a:spcPct val="100000"/>
              </a:lnSpc>
              <a:spcBef>
                <a:spcPts val="300"/>
              </a:spcBef>
              <a:spcAft>
                <a:spcPts val="300"/>
              </a:spcAft>
            </a:pPr>
            <a:r>
              <a:rPr lang="en-US" dirty="0">
                <a:solidFill>
                  <a:schemeClr val="bg1"/>
                </a:solidFill>
              </a:rPr>
              <a:t>Does the person have access to the means to carry out the plan?</a:t>
            </a:r>
          </a:p>
          <a:p>
            <a:pPr>
              <a:lnSpc>
                <a:spcPct val="100000"/>
              </a:lnSpc>
              <a:spcBef>
                <a:spcPts val="300"/>
              </a:spcBef>
              <a:spcAft>
                <a:spcPts val="300"/>
              </a:spcAft>
            </a:pPr>
            <a:r>
              <a:rPr lang="en-US" dirty="0">
                <a:solidFill>
                  <a:schemeClr val="bg1"/>
                </a:solidFill>
              </a:rPr>
              <a:t>What have they done in the past?</a:t>
            </a:r>
          </a:p>
        </p:txBody>
      </p:sp>
    </p:spTree>
    <p:extLst>
      <p:ext uri="{BB962C8B-B14F-4D97-AF65-F5344CB8AC3E}">
        <p14:creationId xmlns:p14="http://schemas.microsoft.com/office/powerpoint/2010/main" val="29835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Be Aware of Officer-Assisted Suicide </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p:txBody>
          <a:bodyPr numCol="1" anchor="t">
            <a:normAutofit/>
          </a:bodyPr>
          <a:lstStyle/>
          <a:p>
            <a:pPr marL="0" indent="0">
              <a:buNone/>
            </a:pPr>
            <a:r>
              <a:rPr lang="en-US" sz="4000" dirty="0"/>
              <a:t>Officer-assisted suicide (“suicide-by-cop”) is a method of suicide in which a person experiencing suicidal thoughts deliberately acts in a threatening manner with the goal to provoke a lethal response from police.</a:t>
            </a:r>
          </a:p>
        </p:txBody>
      </p:sp>
      <p:sp>
        <p:nvSpPr>
          <p:cNvPr id="3" name="Content Placeholder 2">
            <a:extLst>
              <a:ext uri="{FF2B5EF4-FFF2-40B4-BE49-F238E27FC236}">
                <a16:creationId xmlns:a16="http://schemas.microsoft.com/office/drawing/2014/main" id="{C321E4DB-1289-FA49-C1B0-009AC7FF7029}"/>
              </a:ext>
            </a:extLst>
          </p:cNvPr>
          <p:cNvSpPr>
            <a:spLocks noGrp="1"/>
          </p:cNvSpPr>
          <p:nvPr>
            <p:ph idx="10"/>
          </p:nvPr>
        </p:nvSpPr>
        <p:spPr>
          <a:xfrm>
            <a:off x="1463072" y="4550229"/>
            <a:ext cx="11007571" cy="619873"/>
          </a:xfrm>
        </p:spPr>
        <p:txBody>
          <a:bodyPr>
            <a:noAutofit/>
          </a:bodyPr>
          <a:lstStyle/>
          <a:p>
            <a:pPr marL="234950" indent="0">
              <a:buNone/>
            </a:pPr>
            <a:r>
              <a:rPr lang="en-US" sz="4000" b="1" u="sng" dirty="0"/>
              <a:t>Two Types:</a:t>
            </a:r>
            <a:endParaRPr lang="en-US" sz="4000" b="1" dirty="0"/>
          </a:p>
          <a:p>
            <a:pPr marL="685800" indent="-450850"/>
            <a:r>
              <a:rPr lang="en-US" sz="4000" dirty="0"/>
              <a:t>Planned</a:t>
            </a:r>
          </a:p>
          <a:p>
            <a:pPr marL="685800" indent="-450850"/>
            <a:r>
              <a:rPr lang="en-US" sz="4000" dirty="0"/>
              <a:t>Crisis-Driven</a:t>
            </a:r>
          </a:p>
        </p:txBody>
      </p:sp>
      <p:sp>
        <p:nvSpPr>
          <p:cNvPr id="6" name="Thought Bubble: Cloud 5">
            <a:extLst>
              <a:ext uri="{FF2B5EF4-FFF2-40B4-BE49-F238E27FC236}">
                <a16:creationId xmlns:a16="http://schemas.microsoft.com/office/drawing/2014/main" id="{E2F7C083-E7FF-65DE-8B51-542C911DFD0D}"/>
              </a:ext>
            </a:extLst>
          </p:cNvPr>
          <p:cNvSpPr/>
          <p:nvPr/>
        </p:nvSpPr>
        <p:spPr>
          <a:xfrm>
            <a:off x="159779" y="6164261"/>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822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Officer-Assisted Suicide (continued)</a:t>
            </a:r>
          </a:p>
        </p:txBody>
      </p:sp>
      <p:pic>
        <p:nvPicPr>
          <p:cNvPr id="8194" name="Picture 2" descr="Man Wearing Black Officer Uniform">
            <a:extLst>
              <a:ext uri="{FF2B5EF4-FFF2-40B4-BE49-F238E27FC236}">
                <a16:creationId xmlns:a16="http://schemas.microsoft.com/office/drawing/2014/main" id="{6F3F1907-5FA5-4572-B4EA-A2FE3361D4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413"/>
          <a:stretch/>
        </p:blipFill>
        <p:spPr bwMode="auto">
          <a:xfrm>
            <a:off x="353786" y="1687897"/>
            <a:ext cx="4860471" cy="4724400"/>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5393871" y="1721165"/>
            <a:ext cx="6798129" cy="4804978"/>
          </a:xfrm>
        </p:spPr>
        <p:txBody>
          <a:bodyPr numCol="1" anchor="t">
            <a:normAutofit/>
          </a:bodyPr>
          <a:lstStyle/>
          <a:p>
            <a:pPr marL="0" indent="0">
              <a:buNone/>
            </a:pPr>
            <a:r>
              <a:rPr lang="en-US" sz="4000" b="1" dirty="0"/>
              <a:t>Verbal &amp; Behavioral Cues</a:t>
            </a:r>
          </a:p>
          <a:p>
            <a:pPr marL="0" indent="0">
              <a:buNone/>
            </a:pPr>
            <a:r>
              <a:rPr lang="en-US" sz="4000" u="sng" dirty="0"/>
              <a:t>Approach</a:t>
            </a:r>
          </a:p>
          <a:p>
            <a:pPr lvl="1"/>
            <a:r>
              <a:rPr lang="en-US" sz="2800" dirty="0">
                <a:solidFill>
                  <a:srgbClr val="103255"/>
                </a:solidFill>
              </a:rPr>
              <a:t>Maintain distance; safety first</a:t>
            </a:r>
          </a:p>
          <a:p>
            <a:pPr lvl="1"/>
            <a:r>
              <a:rPr lang="en-US" sz="2800" dirty="0">
                <a:solidFill>
                  <a:srgbClr val="103255"/>
                </a:solidFill>
              </a:rPr>
              <a:t>Slow down pace (when possible)</a:t>
            </a:r>
          </a:p>
          <a:p>
            <a:pPr lvl="1"/>
            <a:r>
              <a:rPr lang="en-US" sz="2800" dirty="0">
                <a:solidFill>
                  <a:srgbClr val="103255"/>
                </a:solidFill>
              </a:rPr>
              <a:t>Calm, slow voice</a:t>
            </a:r>
          </a:p>
          <a:p>
            <a:pPr marL="0" indent="0">
              <a:buNone/>
            </a:pPr>
            <a:r>
              <a:rPr lang="en-US" sz="4000" u="sng" dirty="0"/>
              <a:t>Establish Dialogue</a:t>
            </a:r>
          </a:p>
          <a:p>
            <a:pPr lvl="1"/>
            <a:r>
              <a:rPr lang="en-US" sz="2800" dirty="0">
                <a:solidFill>
                  <a:srgbClr val="103255"/>
                </a:solidFill>
              </a:rPr>
              <a:t>What can I do to help you?</a:t>
            </a:r>
          </a:p>
          <a:p>
            <a:pPr lvl="1"/>
            <a:r>
              <a:rPr lang="en-US" sz="2800" dirty="0">
                <a:solidFill>
                  <a:srgbClr val="103255"/>
                </a:solidFill>
              </a:rPr>
              <a:t>What happened?</a:t>
            </a:r>
          </a:p>
          <a:p>
            <a:pPr lvl="1"/>
            <a:r>
              <a:rPr lang="en-US" sz="2800" dirty="0">
                <a:solidFill>
                  <a:srgbClr val="103255"/>
                </a:solidFill>
              </a:rPr>
              <a:t>Explore resolutions</a:t>
            </a:r>
          </a:p>
        </p:txBody>
      </p:sp>
    </p:spTree>
    <p:extLst>
      <p:ext uri="{BB962C8B-B14F-4D97-AF65-F5344CB8AC3E}">
        <p14:creationId xmlns:p14="http://schemas.microsoft.com/office/powerpoint/2010/main" val="151275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Keep These Things in Mind:</a:t>
            </a:r>
          </a:p>
        </p:txBody>
      </p:sp>
      <p:pic>
        <p:nvPicPr>
          <p:cNvPr id="9218" name="Picture 2" descr="EMT Assisting A Patient To An Ambulance">
            <a:extLst>
              <a:ext uri="{FF2B5EF4-FFF2-40B4-BE49-F238E27FC236}">
                <a16:creationId xmlns:a16="http://schemas.microsoft.com/office/drawing/2014/main" id="{7E4E69AD-0E4B-411A-8CA1-C8A84CF6C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24" y="1453281"/>
            <a:ext cx="3434807" cy="5141500"/>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4049486" y="1453281"/>
            <a:ext cx="7967287" cy="5230132"/>
          </a:xfrm>
        </p:spPr>
        <p:txBody>
          <a:bodyPr numCol="1" anchor="t">
            <a:normAutofit fontScale="92500" lnSpcReduction="10000"/>
          </a:bodyPr>
          <a:lstStyle/>
          <a:p>
            <a:pPr marL="515938" indent="-515938">
              <a:spcAft>
                <a:spcPts val="800"/>
              </a:spcAft>
              <a:buFont typeface="+mj-lt"/>
              <a:buAutoNum type="arabicPeriod"/>
            </a:pPr>
            <a:r>
              <a:rPr lang="en-US" sz="3200" dirty="0"/>
              <a:t>Most suicide attempts are expressions of extreme distress or psychological pain, not harmless bids for attention. Most people don’t want to end their lives; they want to end their pain.</a:t>
            </a:r>
          </a:p>
          <a:p>
            <a:pPr marL="515938" indent="-515938">
              <a:spcAft>
                <a:spcPts val="800"/>
              </a:spcAft>
              <a:buFont typeface="+mj-lt"/>
              <a:buAutoNum type="arabicPeriod"/>
            </a:pPr>
            <a:r>
              <a:rPr lang="en-US" sz="3200" dirty="0"/>
              <a:t>A person who appears to be contemplating suicide should not be left alone.</a:t>
            </a:r>
          </a:p>
          <a:p>
            <a:pPr marL="515938" indent="-515938">
              <a:spcAft>
                <a:spcPts val="1800"/>
              </a:spcAft>
              <a:buFont typeface="+mj-lt"/>
              <a:buAutoNum type="arabicPeriod"/>
            </a:pPr>
            <a:r>
              <a:rPr lang="en-US" sz="3200" dirty="0"/>
              <a:t>A person who appears to be contemplating suicide needs immediate mental health treatment.</a:t>
            </a:r>
          </a:p>
          <a:p>
            <a:pPr marL="0" indent="0" algn="ctr">
              <a:spcAft>
                <a:spcPts val="1200"/>
              </a:spcAft>
              <a:buNone/>
            </a:pPr>
            <a:r>
              <a:rPr lang="en-US" sz="3900" b="1" dirty="0">
                <a:solidFill>
                  <a:srgbClr val="306F37"/>
                </a:solidFill>
              </a:rPr>
              <a:t>Suicide is almost always preventable.</a:t>
            </a:r>
          </a:p>
        </p:txBody>
      </p:sp>
      <p:grpSp>
        <p:nvGrpSpPr>
          <p:cNvPr id="5" name="Group 4">
            <a:extLst>
              <a:ext uri="{FF2B5EF4-FFF2-40B4-BE49-F238E27FC236}">
                <a16:creationId xmlns:a16="http://schemas.microsoft.com/office/drawing/2014/main" id="{579759EF-3750-4409-8A71-050889C4049D}"/>
              </a:ext>
              <a:ext uri="{C183D7F6-B498-43B3-948B-1728B52AA6E4}">
                <adec:decorative xmlns:adec="http://schemas.microsoft.com/office/drawing/2017/decorative" val="1"/>
              </a:ext>
            </a:extLst>
          </p:cNvPr>
          <p:cNvGrpSpPr/>
          <p:nvPr/>
        </p:nvGrpSpPr>
        <p:grpSpPr>
          <a:xfrm>
            <a:off x="3763005" y="976313"/>
            <a:ext cx="141307" cy="5229455"/>
            <a:chOff x="4289290" y="850837"/>
            <a:chExt cx="141307" cy="5229455"/>
          </a:xfrm>
        </p:grpSpPr>
        <p:cxnSp>
          <p:nvCxnSpPr>
            <p:cNvPr id="6" name="Straight Connector 5">
              <a:extLst>
                <a:ext uri="{FF2B5EF4-FFF2-40B4-BE49-F238E27FC236}">
                  <a16:creationId xmlns:a16="http://schemas.microsoft.com/office/drawing/2014/main" id="{4A1A1502-6025-4AFE-8C37-3A664836954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AD19CB-B86E-4A78-9221-8DB33E1E969B}"/>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152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400" b="1" dirty="0">
                <a:solidFill>
                  <a:schemeClr val="bg1"/>
                </a:solidFill>
                <a:latin typeface="+mn-lt"/>
                <a:cs typeface="Segoe UI" panose="020B0502040204020203" pitchFamily="34" charset="0"/>
              </a:rPr>
              <a:t>Tips for Responding</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2133676"/>
            <a:ext cx="9790035" cy="3734406"/>
          </a:xfrm>
        </p:spPr>
        <p:txBody>
          <a:bodyPr/>
          <a:lstStyle/>
          <a:p>
            <a:pPr marL="285750" marR="0" lvl="0" indent="-285750" algn="l" defTabSz="914400" rtl="0" eaLnBrk="1" fontAlgn="auto" latinLnBrk="0" hangingPunct="1">
              <a:lnSpc>
                <a:spcPct val="100000"/>
              </a:lnSpc>
              <a:spcBef>
                <a:spcPts val="0"/>
              </a:spcBef>
              <a:spcAft>
                <a:spcPts val="42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Listen </a:t>
            </a:r>
          </a:p>
          <a:p>
            <a:pPr marL="285750" marR="0" lvl="0" indent="-285750" algn="l" defTabSz="914400" rtl="0" eaLnBrk="1" fontAlgn="auto" latinLnBrk="0" hangingPunct="1">
              <a:lnSpc>
                <a:spcPct val="100000"/>
              </a:lnSpc>
              <a:spcBef>
                <a:spcPts val="0"/>
              </a:spcBef>
              <a:spcAft>
                <a:spcPts val="42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Don’t minimize the person’s feelings </a:t>
            </a:r>
          </a:p>
          <a:p>
            <a:pPr marL="285750" marR="0" lvl="0" indent="-285750" algn="l" defTabSz="914400" rtl="0" eaLnBrk="1" fontAlgn="auto" latinLnBrk="0" hangingPunct="1">
              <a:lnSpc>
                <a:spcPct val="100000"/>
              </a:lnSpc>
              <a:spcBef>
                <a:spcPts val="0"/>
              </a:spcBef>
              <a:spcAft>
                <a:spcPts val="42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Tell the person you want to help</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255206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400" b="1" dirty="0">
                <a:solidFill>
                  <a:schemeClr val="bg1"/>
                </a:solidFill>
                <a:latin typeface="+mn-lt"/>
                <a:cs typeface="Segoe UI" panose="020B0502040204020203" pitchFamily="34" charset="0"/>
              </a:rPr>
              <a:t>Tips for Responding</a:t>
            </a:r>
            <a:r>
              <a:rPr lang="en-US" sz="2000" b="1" dirty="0">
                <a:solidFill>
                  <a:schemeClr val="bg1"/>
                </a:solidFill>
                <a:latin typeface="+mn-lt"/>
                <a:cs typeface="Segoe UI" panose="020B0502040204020203" pitchFamily="34" charset="0"/>
              </a:rPr>
              <a:t> (continued)</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706940"/>
            <a:ext cx="9790035" cy="3734406"/>
          </a:xfrm>
        </p:spPr>
        <p:txBody>
          <a:bodyPr/>
          <a:lstStyle/>
          <a:p>
            <a:pPr marL="347663" marR="0" lvl="0" indent="-347663" algn="l" defTabSz="914400" rtl="0" eaLnBrk="1" fontAlgn="auto" latinLnBrk="0" hangingPunct="1">
              <a:lnSpc>
                <a:spcPct val="90000"/>
              </a:lnSpc>
              <a:spcBef>
                <a:spcPts val="1000"/>
              </a:spcBef>
              <a:spcAft>
                <a:spcPts val="24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Avoid statements such as…</a:t>
            </a:r>
          </a:p>
          <a:p>
            <a:pPr marL="0" marR="0" lvl="1" indent="0" algn="l" defTabSz="914400" rtl="0" eaLnBrk="1" fontAlgn="auto" latinLnBrk="0" hangingPunct="1">
              <a:lnSpc>
                <a:spcPct val="90000"/>
              </a:lnSpc>
              <a:spcBef>
                <a:spcPts val="500"/>
              </a:spcBef>
              <a:spcAft>
                <a:spcPts val="240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	</a:t>
            </a:r>
            <a:r>
              <a:rPr kumimoji="0" lang="en-US" sz="4000" b="0" i="1" u="none" strike="noStrike" kern="1200" cap="none" spc="0" normalizeH="0" baseline="0" noProof="0" dirty="0">
                <a:ln>
                  <a:noFill/>
                </a:ln>
                <a:solidFill>
                  <a:srgbClr val="103255"/>
                </a:solidFill>
                <a:effectLst/>
                <a:uLnTx/>
                <a:uFillTx/>
                <a:latin typeface="Calibri" panose="020F0502020204030204"/>
                <a:ea typeface="+mn-ea"/>
                <a:cs typeface="+mn-cs"/>
              </a:rPr>
              <a:t>“It’ll get better”</a:t>
            </a:r>
          </a:p>
          <a:p>
            <a:pPr marL="0" marR="0" lvl="1" indent="0" algn="l" defTabSz="914400" rtl="0" eaLnBrk="1" fontAlgn="auto" latinLnBrk="0" hangingPunct="1">
              <a:lnSpc>
                <a:spcPct val="90000"/>
              </a:lnSpc>
              <a:spcBef>
                <a:spcPts val="500"/>
              </a:spcBef>
              <a:spcAft>
                <a:spcPts val="2400"/>
              </a:spcAft>
              <a:buClrTx/>
              <a:buSzTx/>
              <a:buFont typeface="Arial" panose="020B0604020202020204" pitchFamily="34" charset="0"/>
              <a:buNone/>
              <a:tabLst/>
              <a:defRPr/>
            </a:pPr>
            <a:r>
              <a:rPr kumimoji="0" lang="en-US" sz="4000" b="0" i="1" u="none" strike="noStrike" kern="1200" cap="none" spc="0" normalizeH="0" baseline="0" noProof="0" dirty="0">
                <a:ln>
                  <a:noFill/>
                </a:ln>
                <a:solidFill>
                  <a:srgbClr val="103255"/>
                </a:solidFill>
                <a:effectLst/>
                <a:uLnTx/>
                <a:uFillTx/>
                <a:latin typeface="Calibri" panose="020F0502020204030204"/>
                <a:ea typeface="+mn-ea"/>
                <a:cs typeface="+mn-cs"/>
              </a:rPr>
              <a:t>	“I know how you feel”</a:t>
            </a:r>
          </a:p>
          <a:p>
            <a:pPr marL="347663" marR="0" lvl="0" indent="-347663" algn="l" defTabSz="914400" rtl="0" eaLnBrk="1" fontAlgn="auto" latinLnBrk="0" hangingPunct="1">
              <a:lnSpc>
                <a:spcPct val="90000"/>
              </a:lnSpc>
              <a:spcBef>
                <a:spcPts val="1000"/>
              </a:spcBef>
              <a:spcAft>
                <a:spcPts val="24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Ask directly about suicide</a:t>
            </a:r>
          </a:p>
          <a:p>
            <a:pPr marL="347663" marR="0" lvl="0" indent="-347663" algn="l" defTabSz="914400" rtl="0" eaLnBrk="1" fontAlgn="auto" latinLnBrk="0" hangingPunct="1">
              <a:lnSpc>
                <a:spcPct val="90000"/>
              </a:lnSpc>
              <a:spcBef>
                <a:spcPts val="1000"/>
              </a:spcBef>
              <a:spcAft>
                <a:spcPts val="240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103255"/>
                </a:solidFill>
                <a:effectLst/>
                <a:uLnTx/>
                <a:uFillTx/>
                <a:latin typeface="Calibri" panose="020F0502020204030204"/>
                <a:ea typeface="+mn-ea"/>
                <a:cs typeface="+mn-cs"/>
              </a:rPr>
              <a:t>Offer hope</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385532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p:txBody>
          <a:bodyPr vert="horz" lIns="91440" tIns="45720" rIns="91440" bIns="45720" rtlCol="0" anchor="ctr">
            <a:noAutofit/>
          </a:bodyPr>
          <a:lstStyle/>
          <a:p>
            <a:r>
              <a:rPr lang="en-US" sz="5400" b="1" dirty="0">
                <a:solidFill>
                  <a:schemeClr val="bg1"/>
                </a:solidFill>
                <a:latin typeface="+mn-lt"/>
                <a:cs typeface="Segoe UI" panose="020B0502040204020203" pitchFamily="34" charset="0"/>
              </a:rPr>
              <a:t>Hope, Help, and Worth</a:t>
            </a:r>
          </a:p>
        </p:txBody>
      </p:sp>
      <p:pic>
        <p:nvPicPr>
          <p:cNvPr id="10244" name="Picture 4" descr="Man's Hand in Shallow Focus and Grayscale Photography">
            <a:extLst>
              <a:ext uri="{FF2B5EF4-FFF2-40B4-BE49-F238E27FC236}">
                <a16:creationId xmlns:a16="http://schemas.microsoft.com/office/drawing/2014/main" id="{C9846FBC-E764-44DE-93BF-5E39F1E06A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79" b="9033"/>
          <a:stretch/>
        </p:blipFill>
        <p:spPr bwMode="auto">
          <a:xfrm>
            <a:off x="0" y="1319753"/>
            <a:ext cx="12192000" cy="5538247"/>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AE6E92F4-223F-00D3-2872-8D7C73BF6EEA}"/>
              </a:ext>
            </a:extLst>
          </p:cNvPr>
          <p:cNvSpPr>
            <a:spLocks noGrp="1"/>
          </p:cNvSpPr>
          <p:nvPr>
            <p:ph idx="1"/>
          </p:nvPr>
        </p:nvSpPr>
        <p:spPr>
          <a:xfrm>
            <a:off x="353291" y="1687898"/>
            <a:ext cx="3076482" cy="17411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Calibri" panose="020F0502020204030204"/>
                <a:ea typeface="+mn-ea"/>
                <a:cs typeface="+mn-cs"/>
              </a:rPr>
              <a:t>HOPE</a:t>
            </a:r>
          </a:p>
        </p:txBody>
      </p:sp>
      <p:sp>
        <p:nvSpPr>
          <p:cNvPr id="15" name="Content Placeholder 14">
            <a:extLst>
              <a:ext uri="{FF2B5EF4-FFF2-40B4-BE49-F238E27FC236}">
                <a16:creationId xmlns:a16="http://schemas.microsoft.com/office/drawing/2014/main" id="{35961CCD-31C9-8DF8-1938-09BF9A695754}"/>
              </a:ext>
            </a:extLst>
          </p:cNvPr>
          <p:cNvSpPr>
            <a:spLocks noGrp="1"/>
          </p:cNvSpPr>
          <p:nvPr>
            <p:ph idx="10"/>
          </p:nvPr>
        </p:nvSpPr>
        <p:spPr>
          <a:xfrm>
            <a:off x="4021987" y="3429000"/>
            <a:ext cx="3645956" cy="144514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Calibri" panose="020F0502020204030204"/>
                <a:ea typeface="+mn-ea"/>
                <a:cs typeface="+mn-cs"/>
              </a:rPr>
              <a:t>HELP</a:t>
            </a:r>
          </a:p>
        </p:txBody>
      </p:sp>
      <p:sp>
        <p:nvSpPr>
          <p:cNvPr id="16" name="Content Placeholder 15">
            <a:extLst>
              <a:ext uri="{FF2B5EF4-FFF2-40B4-BE49-F238E27FC236}">
                <a16:creationId xmlns:a16="http://schemas.microsoft.com/office/drawing/2014/main" id="{83F7CF75-1224-0E34-3087-58C9DC5C3156}"/>
              </a:ext>
            </a:extLst>
          </p:cNvPr>
          <p:cNvSpPr>
            <a:spLocks noGrp="1"/>
          </p:cNvSpPr>
          <p:nvPr>
            <p:ph idx="11"/>
          </p:nvPr>
        </p:nvSpPr>
        <p:spPr>
          <a:xfrm>
            <a:off x="7552860" y="4922317"/>
            <a:ext cx="4565028" cy="15696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Calibri" panose="020F0502020204030204"/>
                <a:ea typeface="+mn-ea"/>
                <a:cs typeface="+mn-cs"/>
              </a:rPr>
              <a:t>WORTH</a:t>
            </a:r>
          </a:p>
        </p:txBody>
      </p:sp>
    </p:spTree>
    <p:extLst>
      <p:ext uri="{BB962C8B-B14F-4D97-AF65-F5344CB8AC3E}">
        <p14:creationId xmlns:p14="http://schemas.microsoft.com/office/powerpoint/2010/main" val="326017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2424014"/>
            <a:ext cx="7307185" cy="3734406"/>
          </a:xfrm>
        </p:spPr>
        <p:txBody>
          <a:bodyPr>
            <a:normAutofit/>
          </a:bodyPr>
          <a:lstStyle/>
          <a:p>
            <a:pPr marL="457200" indent="-457200">
              <a:spcAft>
                <a:spcPts val="1800"/>
              </a:spcAft>
              <a:buFont typeface="Arial" panose="020B0604020202020204" pitchFamily="34" charset="0"/>
              <a:buChar char="•"/>
            </a:pPr>
            <a:r>
              <a:rPr lang="en-US" sz="4000" dirty="0">
                <a:solidFill>
                  <a:srgbClr val="103255"/>
                </a:solidFill>
              </a:rPr>
              <a:t>Overview of Suicide</a:t>
            </a:r>
          </a:p>
          <a:p>
            <a:pPr marL="457200" indent="-457200">
              <a:spcAft>
                <a:spcPts val="1800"/>
              </a:spcAft>
              <a:buFont typeface="Arial" panose="020B0604020202020204" pitchFamily="34" charset="0"/>
              <a:buChar char="•"/>
            </a:pPr>
            <a:r>
              <a:rPr lang="en-US" sz="4000" dirty="0">
                <a:solidFill>
                  <a:srgbClr val="103255"/>
                </a:solidFill>
              </a:rPr>
              <a:t>Risk Factors and Warning Signs</a:t>
            </a:r>
          </a:p>
          <a:p>
            <a:pPr marL="457200" indent="-457200">
              <a:spcAft>
                <a:spcPts val="1800"/>
              </a:spcAft>
              <a:buFont typeface="Arial" panose="020B0604020202020204" pitchFamily="34" charset="0"/>
              <a:buChar char="•"/>
            </a:pPr>
            <a:r>
              <a:rPr lang="en-US" sz="4000" dirty="0">
                <a:solidFill>
                  <a:srgbClr val="103255"/>
                </a:solidFill>
              </a:rPr>
              <a:t>Tips for Response</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Calibri" panose="020F0502020204030204"/>
              </a:rPr>
              <a:t>Suicide Overview</a:t>
            </a:r>
          </a:p>
        </p:txBody>
      </p:sp>
      <p:sp>
        <p:nvSpPr>
          <p:cNvPr id="4" name="Content Placeholder 3">
            <a:extLst>
              <a:ext uri="{FF2B5EF4-FFF2-40B4-BE49-F238E27FC236}">
                <a16:creationId xmlns:a16="http://schemas.microsoft.com/office/drawing/2014/main" id="{38F238AA-63F2-AD42-5BB3-0BB1FE5E36F7}"/>
              </a:ext>
            </a:extLst>
          </p:cNvPr>
          <p:cNvSpPr>
            <a:spLocks noGrp="1"/>
          </p:cNvSpPr>
          <p:nvPr>
            <p:ph idx="1"/>
          </p:nvPr>
        </p:nvSpPr>
        <p:spPr/>
        <p:txBody>
          <a:bodyPr/>
          <a:lstStyle/>
          <a:p>
            <a:pPr>
              <a:lnSpc>
                <a:spcPct val="100000"/>
              </a:lnSpc>
              <a:spcBef>
                <a:spcPts val="0"/>
              </a:spcBef>
              <a:spcAft>
                <a:spcPts val="600"/>
              </a:spcAft>
            </a:pPr>
            <a:r>
              <a:rPr lang="en-US" sz="3200" dirty="0"/>
              <a:t>There is approximately one death by suicide every 11 minutes in the United States</a:t>
            </a:r>
          </a:p>
          <a:p>
            <a:pPr>
              <a:lnSpc>
                <a:spcPct val="100000"/>
              </a:lnSpc>
              <a:spcBef>
                <a:spcPts val="0"/>
              </a:spcBef>
              <a:spcAft>
                <a:spcPts val="600"/>
              </a:spcAft>
            </a:pPr>
            <a:r>
              <a:rPr lang="en-US" sz="3200" dirty="0"/>
              <a:t>Older adults (ages 75 and older) have the highest suicide rate</a:t>
            </a:r>
          </a:p>
          <a:p>
            <a:pPr>
              <a:lnSpc>
                <a:spcPct val="100000"/>
              </a:lnSpc>
              <a:spcBef>
                <a:spcPts val="0"/>
              </a:spcBef>
              <a:spcAft>
                <a:spcPts val="600"/>
              </a:spcAft>
            </a:pPr>
            <a:r>
              <a:rPr lang="en-US" sz="3200" dirty="0"/>
              <a:t>Men die by suicide about 4x more often than women</a:t>
            </a:r>
          </a:p>
          <a:p>
            <a:pPr>
              <a:lnSpc>
                <a:spcPct val="100000"/>
              </a:lnSpc>
              <a:spcBef>
                <a:spcPts val="0"/>
              </a:spcBef>
              <a:spcAft>
                <a:spcPts val="600"/>
              </a:spcAft>
            </a:pPr>
            <a:r>
              <a:rPr lang="en-US" sz="3200" dirty="0"/>
              <a:t>Non-Hispanic American Indian/Alaska Natives have the highest suicide rate, followed by non-Hispanic White populations</a:t>
            </a:r>
          </a:p>
          <a:p>
            <a:pPr>
              <a:lnSpc>
                <a:spcPct val="100000"/>
              </a:lnSpc>
              <a:spcBef>
                <a:spcPts val="0"/>
              </a:spcBef>
              <a:spcAft>
                <a:spcPts val="600"/>
              </a:spcAft>
            </a:pPr>
            <a:r>
              <a:rPr lang="en-US" sz="3200" dirty="0"/>
              <a:t>Firearms are used in over 50% of suicides; suffocation is the second most common method</a:t>
            </a:r>
          </a:p>
        </p:txBody>
      </p:sp>
    </p:spTree>
    <p:extLst>
      <p:ext uri="{BB962C8B-B14F-4D97-AF65-F5344CB8AC3E}">
        <p14:creationId xmlns:p14="http://schemas.microsoft.com/office/powerpoint/2010/main" val="11015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The Criminal Justice Response</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272144" y="1808029"/>
            <a:ext cx="5823856" cy="4073787"/>
          </a:xfrm>
        </p:spPr>
        <p:txBody>
          <a:bodyPr numCol="1" anchor="ctr">
            <a:normAutofit/>
          </a:bodyPr>
          <a:lstStyle/>
          <a:p>
            <a:pPr>
              <a:spcBef>
                <a:spcPts val="600"/>
              </a:spcBef>
              <a:spcAft>
                <a:spcPts val="1200"/>
              </a:spcAft>
            </a:pPr>
            <a:r>
              <a:rPr lang="en-US" sz="3600" dirty="0"/>
              <a:t>Police officers are routinely dispatched to potential suicides</a:t>
            </a:r>
          </a:p>
          <a:p>
            <a:r>
              <a:rPr lang="en-US" sz="3600" dirty="0"/>
              <a:t>For first responders, potential suicides can be a very dangerous type of intervention</a:t>
            </a:r>
          </a:p>
        </p:txBody>
      </p:sp>
      <p:pic>
        <p:nvPicPr>
          <p:cNvPr id="2050" name="Picture 2" descr="People Inside An Ambulance">
            <a:extLst>
              <a:ext uri="{FF2B5EF4-FFF2-40B4-BE49-F238E27FC236}">
                <a16:creationId xmlns:a16="http://schemas.microsoft.com/office/drawing/2014/main" id="{78AA3446-B790-4E14-B16B-ADFD42143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11" b="10159"/>
          <a:stretch/>
        </p:blipFill>
        <p:spPr bwMode="auto">
          <a:xfrm>
            <a:off x="6298520" y="1808029"/>
            <a:ext cx="5708422" cy="4333959"/>
          </a:xfrm>
          <a:prstGeom prst="rect">
            <a:avLst/>
          </a:prstGeom>
          <a:noFill/>
          <a:ln w="28575">
            <a:solidFill>
              <a:srgbClr val="306E36"/>
            </a:solidFill>
          </a:ln>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519247EE-DA03-E0C9-B037-CFD30D6481D5}"/>
              </a:ext>
            </a:extLst>
          </p:cNvPr>
          <p:cNvSpPr/>
          <p:nvPr/>
        </p:nvSpPr>
        <p:spPr>
          <a:xfrm>
            <a:off x="159779" y="6141988"/>
            <a:ext cx="841708" cy="555673"/>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0E3255"/>
                </a:solidFill>
                <a:effectLst/>
                <a:ea typeface="Calibri" panose="020F0502020204030204" pitchFamily="34" charset="0"/>
                <a:cs typeface="Times New Roman" panose="02020603050405020304" pitchFamily="18" charset="0"/>
              </a:rPr>
              <a:t>Q&amp;A</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54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Suicide: Definitions</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740495" y="1654935"/>
            <a:ext cx="5503786" cy="4582273"/>
          </a:xfrm>
        </p:spPr>
        <p:txBody>
          <a:bodyPr numCol="1" anchor="ctr">
            <a:normAutofit/>
          </a:bodyPr>
          <a:lstStyle/>
          <a:p>
            <a:pPr marL="346075" indent="-346075"/>
            <a:r>
              <a:rPr lang="en-US" sz="4400" b="1" dirty="0"/>
              <a:t>Suicidal Thoughts</a:t>
            </a:r>
          </a:p>
          <a:p>
            <a:pPr marL="346075" indent="-346075"/>
            <a:endParaRPr lang="en-US" sz="4400" b="1" dirty="0"/>
          </a:p>
          <a:p>
            <a:pPr marL="346075" indent="-346075"/>
            <a:r>
              <a:rPr lang="en-US" sz="4400" b="1" dirty="0"/>
              <a:t>Suicide Attempt</a:t>
            </a:r>
          </a:p>
          <a:p>
            <a:pPr marL="346075" indent="-346075"/>
            <a:endParaRPr lang="en-US" sz="4400" b="1" dirty="0"/>
          </a:p>
          <a:p>
            <a:pPr marL="346075" indent="-346075"/>
            <a:r>
              <a:rPr lang="en-US" sz="4400" b="1" dirty="0"/>
              <a:t>Died by Suicide</a:t>
            </a:r>
          </a:p>
        </p:txBody>
      </p:sp>
      <p:pic>
        <p:nvPicPr>
          <p:cNvPr id="3" name="Picture 2" descr="3D Help blocks, with an icon person helping another up">
            <a:extLst>
              <a:ext uri="{FF2B5EF4-FFF2-40B4-BE49-F238E27FC236}">
                <a16:creationId xmlns:a16="http://schemas.microsoft.com/office/drawing/2014/main" id="{110DC5C7-7910-401E-A5D6-4D2BF07FBA45}"/>
              </a:ext>
            </a:extLst>
          </p:cNvPr>
          <p:cNvPicPr>
            <a:picLocks noChangeAspect="1"/>
          </p:cNvPicPr>
          <p:nvPr/>
        </p:nvPicPr>
        <p:blipFill rotWithShape="1">
          <a:blip r:embed="rId2"/>
          <a:srcRect t="25672" b="13670"/>
          <a:stretch/>
        </p:blipFill>
        <p:spPr>
          <a:xfrm>
            <a:off x="5556878" y="2057401"/>
            <a:ext cx="6304165" cy="3777343"/>
          </a:xfrm>
          <a:prstGeom prst="rect">
            <a:avLst/>
          </a:prstGeom>
        </p:spPr>
      </p:pic>
    </p:spTree>
    <p:extLst>
      <p:ext uri="{BB962C8B-B14F-4D97-AF65-F5344CB8AC3E}">
        <p14:creationId xmlns:p14="http://schemas.microsoft.com/office/powerpoint/2010/main" val="80587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ACBC6-7E16-4EFC-85CD-E39771E39371}"/>
              </a:ext>
            </a:extLst>
          </p:cNvPr>
          <p:cNvSpPr>
            <a:spLocks noGrp="1"/>
          </p:cNvSpPr>
          <p:nvPr>
            <p:ph type="title"/>
          </p:nvPr>
        </p:nvSpPr>
        <p:spPr/>
        <p:txBody>
          <a:bodyPr>
            <a:noAutofit/>
          </a:bodyPr>
          <a:lstStyle/>
          <a:p>
            <a:r>
              <a:rPr lang="en-US" sz="4800" b="1" dirty="0">
                <a:solidFill>
                  <a:schemeClr val="bg1"/>
                </a:solidFill>
                <a:latin typeface="+mn-lt"/>
              </a:rPr>
              <a:t>Suicide Risk Factors</a:t>
            </a:r>
          </a:p>
        </p:txBody>
      </p:sp>
      <p:sp>
        <p:nvSpPr>
          <p:cNvPr id="4" name="Content Placeholder 3">
            <a:extLst>
              <a:ext uri="{FF2B5EF4-FFF2-40B4-BE49-F238E27FC236}">
                <a16:creationId xmlns:a16="http://schemas.microsoft.com/office/drawing/2014/main" id="{3F1A62AC-158F-735C-95AB-1544951D74C9}"/>
              </a:ext>
            </a:extLst>
          </p:cNvPr>
          <p:cNvSpPr>
            <a:spLocks noGrp="1"/>
          </p:cNvSpPr>
          <p:nvPr>
            <p:ph idx="1"/>
          </p:nvPr>
        </p:nvSpPr>
        <p:spPr>
          <a:xfrm>
            <a:off x="592215" y="1367840"/>
            <a:ext cx="5257043" cy="592503"/>
          </a:xfrm>
          <a:prstGeom prst="roundRect">
            <a:avLst/>
          </a:prstGeom>
          <a:solidFill>
            <a:srgbClr val="306E36"/>
          </a:solidFill>
          <a:ln>
            <a:noFill/>
          </a:ln>
        </p:spPr>
        <p:txBody>
          <a:bodyPr wrap="square" rtlCol="0" anchor="ctr">
            <a:spAutoFit/>
          </a:bodyPr>
          <a:lstStyle/>
          <a:p>
            <a:pPr marL="0" indent="0">
              <a:buNone/>
            </a:pPr>
            <a:r>
              <a:rPr lang="en-US" sz="3200" b="1" dirty="0">
                <a:solidFill>
                  <a:schemeClr val="bg1"/>
                </a:solidFill>
              </a:rPr>
              <a:t>Historical</a:t>
            </a:r>
          </a:p>
        </p:txBody>
      </p:sp>
      <p:sp>
        <p:nvSpPr>
          <p:cNvPr id="7" name="Content Placeholder 6">
            <a:extLst>
              <a:ext uri="{FF2B5EF4-FFF2-40B4-BE49-F238E27FC236}">
                <a16:creationId xmlns:a16="http://schemas.microsoft.com/office/drawing/2014/main" id="{75E2E9A1-E766-39D1-BD66-C7D685CC662B}"/>
              </a:ext>
            </a:extLst>
          </p:cNvPr>
          <p:cNvSpPr>
            <a:spLocks noGrp="1"/>
          </p:cNvSpPr>
          <p:nvPr>
            <p:ph idx="10"/>
          </p:nvPr>
        </p:nvSpPr>
        <p:spPr>
          <a:xfrm>
            <a:off x="592216" y="1904115"/>
            <a:ext cx="5373156" cy="619873"/>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Prior suicide attempts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Family history of suicide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History of trauma or abuse</a:t>
            </a:r>
          </a:p>
        </p:txBody>
      </p:sp>
      <p:sp>
        <p:nvSpPr>
          <p:cNvPr id="11" name="Content Placeholder 10">
            <a:extLst>
              <a:ext uri="{FF2B5EF4-FFF2-40B4-BE49-F238E27FC236}">
                <a16:creationId xmlns:a16="http://schemas.microsoft.com/office/drawing/2014/main" id="{37AC91CA-5487-4CED-6F80-CD485E8B66BE}"/>
              </a:ext>
            </a:extLst>
          </p:cNvPr>
          <p:cNvSpPr>
            <a:spLocks noGrp="1"/>
          </p:cNvSpPr>
          <p:nvPr>
            <p:ph idx="11"/>
          </p:nvPr>
        </p:nvSpPr>
        <p:spPr>
          <a:xfrm>
            <a:off x="6096000" y="1367841"/>
            <a:ext cx="5503786" cy="592503"/>
          </a:xfrm>
          <a:prstGeom prst="roundRect">
            <a:avLst/>
          </a:prstGeom>
          <a:solidFill>
            <a:srgbClr val="5F0D14"/>
          </a:solidFill>
          <a:ln>
            <a:noFill/>
          </a:ln>
        </p:spPr>
        <p:txBody>
          <a:bodyPr wrap="square" rtlCol="0">
            <a:spAutoFit/>
          </a:bodyPr>
          <a:lstStyle/>
          <a:p>
            <a:pPr marL="0" indent="0">
              <a:buNone/>
            </a:pPr>
            <a:r>
              <a:rPr lang="en-US" sz="3200" b="1" dirty="0">
                <a:solidFill>
                  <a:schemeClr val="bg1"/>
                </a:solidFill>
              </a:rPr>
              <a:t>Health</a:t>
            </a:r>
          </a:p>
        </p:txBody>
      </p:sp>
      <p:sp>
        <p:nvSpPr>
          <p:cNvPr id="12" name="Content Placeholder 11">
            <a:extLst>
              <a:ext uri="{FF2B5EF4-FFF2-40B4-BE49-F238E27FC236}">
                <a16:creationId xmlns:a16="http://schemas.microsoft.com/office/drawing/2014/main" id="{680AC428-457B-E075-94E6-788813DDC2DA}"/>
              </a:ext>
            </a:extLst>
          </p:cNvPr>
          <p:cNvSpPr>
            <a:spLocks noGrp="1"/>
          </p:cNvSpPr>
          <p:nvPr>
            <p:ph idx="12"/>
          </p:nvPr>
        </p:nvSpPr>
        <p:spPr>
          <a:xfrm>
            <a:off x="6096000" y="1888882"/>
            <a:ext cx="5503786" cy="619873"/>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Mental health condition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Serious or chronic health condition and/or pain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Substance use</a:t>
            </a:r>
          </a:p>
        </p:txBody>
      </p:sp>
      <p:sp>
        <p:nvSpPr>
          <p:cNvPr id="13" name="Content Placeholder 12">
            <a:extLst>
              <a:ext uri="{FF2B5EF4-FFF2-40B4-BE49-F238E27FC236}">
                <a16:creationId xmlns:a16="http://schemas.microsoft.com/office/drawing/2014/main" id="{2B9DC08C-B5B9-6314-4CBA-E0D1A18106E9}"/>
              </a:ext>
            </a:extLst>
          </p:cNvPr>
          <p:cNvSpPr>
            <a:spLocks noGrp="1"/>
          </p:cNvSpPr>
          <p:nvPr>
            <p:ph idx="13"/>
          </p:nvPr>
        </p:nvSpPr>
        <p:spPr>
          <a:xfrm>
            <a:off x="592215" y="4067100"/>
            <a:ext cx="11007571" cy="592503"/>
          </a:xfrm>
          <a:prstGeom prst="roundRect">
            <a:avLst/>
          </a:prstGeom>
          <a:solidFill>
            <a:srgbClr val="103255"/>
          </a:solidFill>
          <a:ln>
            <a:noFill/>
          </a:ln>
        </p:spPr>
        <p:txBody>
          <a:bodyPr wrap="square" rtlCol="0" anchor="ctr">
            <a:spAutoFit/>
          </a:bodyPr>
          <a:lstStyle/>
          <a:p>
            <a:pPr marL="0" indent="0">
              <a:buNone/>
            </a:pPr>
            <a:r>
              <a:rPr lang="en-US" sz="3200" b="1" dirty="0">
                <a:solidFill>
                  <a:schemeClr val="bg1"/>
                </a:solidFill>
              </a:rPr>
              <a:t>Environmental</a:t>
            </a:r>
          </a:p>
        </p:txBody>
      </p:sp>
      <p:sp>
        <p:nvSpPr>
          <p:cNvPr id="14" name="Content Placeholder 13">
            <a:extLst>
              <a:ext uri="{FF2B5EF4-FFF2-40B4-BE49-F238E27FC236}">
                <a16:creationId xmlns:a16="http://schemas.microsoft.com/office/drawing/2014/main" id="{2ABBCE9A-70B5-0AB3-50B8-32EDEB2DE0F1}"/>
              </a:ext>
            </a:extLst>
          </p:cNvPr>
          <p:cNvSpPr>
            <a:spLocks noGrp="1"/>
          </p:cNvSpPr>
          <p:nvPr>
            <p:ph idx="14"/>
          </p:nvPr>
        </p:nvSpPr>
        <p:spPr>
          <a:xfrm>
            <a:off x="592215" y="4710401"/>
            <a:ext cx="11007571" cy="619873"/>
          </a:xfrm>
        </p:spPr>
        <p:txBody>
          <a:bodyPr numCol="2"/>
          <a:lstStyle/>
          <a:p>
            <a:r>
              <a:rPr lang="en-US" dirty="0"/>
              <a:t>Access to lethal means</a:t>
            </a:r>
          </a:p>
          <a:p>
            <a:r>
              <a:rPr lang="en-US" dirty="0"/>
              <a:t>Stressful life events</a:t>
            </a:r>
          </a:p>
          <a:p>
            <a:r>
              <a:rPr lang="en-US" dirty="0"/>
              <a:t>Prolonged stress</a:t>
            </a:r>
          </a:p>
          <a:p>
            <a:r>
              <a:rPr lang="en-US" dirty="0"/>
              <a:t>Few existing resources</a:t>
            </a:r>
          </a:p>
          <a:p>
            <a:r>
              <a:rPr lang="en-US" dirty="0"/>
              <a:t>Exposure to another person’s suicide, including in the media.</a:t>
            </a:r>
          </a:p>
        </p:txBody>
      </p:sp>
    </p:spTree>
    <p:extLst>
      <p:ext uri="{BB962C8B-B14F-4D97-AF65-F5344CB8AC3E}">
        <p14:creationId xmlns:p14="http://schemas.microsoft.com/office/powerpoint/2010/main" val="283228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ACBC6-7E16-4EFC-85CD-E39771E39371}"/>
              </a:ext>
            </a:extLst>
          </p:cNvPr>
          <p:cNvSpPr>
            <a:spLocks noGrp="1"/>
          </p:cNvSpPr>
          <p:nvPr>
            <p:ph type="title"/>
          </p:nvPr>
        </p:nvSpPr>
        <p:spPr/>
        <p:txBody>
          <a:bodyPr>
            <a:noAutofit/>
          </a:bodyPr>
          <a:lstStyle/>
          <a:p>
            <a:r>
              <a:rPr lang="en-US" sz="4800" b="1" dirty="0">
                <a:solidFill>
                  <a:schemeClr val="bg1"/>
                </a:solidFill>
                <a:latin typeface="+mn-lt"/>
              </a:rPr>
              <a:t>Suicide Warning Signs</a:t>
            </a:r>
          </a:p>
        </p:txBody>
      </p:sp>
      <p:sp>
        <p:nvSpPr>
          <p:cNvPr id="7" name="Content Placeholder 6">
            <a:extLst>
              <a:ext uri="{FF2B5EF4-FFF2-40B4-BE49-F238E27FC236}">
                <a16:creationId xmlns:a16="http://schemas.microsoft.com/office/drawing/2014/main" id="{A9CC4824-CD62-810D-8402-491BB32A675C}"/>
              </a:ext>
            </a:extLst>
          </p:cNvPr>
          <p:cNvSpPr>
            <a:spLocks noGrp="1"/>
          </p:cNvSpPr>
          <p:nvPr>
            <p:ph idx="1"/>
          </p:nvPr>
        </p:nvSpPr>
        <p:spPr>
          <a:xfrm>
            <a:off x="240936" y="1383887"/>
            <a:ext cx="5985692" cy="531209"/>
          </a:xfrm>
          <a:prstGeom prst="roundRect">
            <a:avLst/>
          </a:prstGeom>
          <a:solidFill>
            <a:srgbClr val="306E36"/>
          </a:solidFill>
          <a:ln>
            <a:noFill/>
          </a:ln>
        </p:spPr>
        <p:txBody>
          <a:bodyPr wrap="square" rtlCol="0" anchor="ctr">
            <a:spAutoFit/>
          </a:bodyPr>
          <a:lstStyle/>
          <a:p>
            <a:pPr marL="0" indent="0">
              <a:buNone/>
            </a:pPr>
            <a:r>
              <a:rPr lang="en-US" b="1" dirty="0">
                <a:solidFill>
                  <a:schemeClr val="bg1"/>
                </a:solidFill>
              </a:rPr>
              <a:t>Mood</a:t>
            </a:r>
          </a:p>
        </p:txBody>
      </p:sp>
      <p:sp>
        <p:nvSpPr>
          <p:cNvPr id="10" name="Content Placeholder 9">
            <a:extLst>
              <a:ext uri="{FF2B5EF4-FFF2-40B4-BE49-F238E27FC236}">
                <a16:creationId xmlns:a16="http://schemas.microsoft.com/office/drawing/2014/main" id="{4F93E042-B550-DA11-F375-407B60F65B74}"/>
              </a:ext>
            </a:extLst>
          </p:cNvPr>
          <p:cNvSpPr>
            <a:spLocks noGrp="1"/>
          </p:cNvSpPr>
          <p:nvPr>
            <p:ph idx="10"/>
          </p:nvPr>
        </p:nvSpPr>
        <p:spPr>
          <a:xfrm>
            <a:off x="240937" y="1951203"/>
            <a:ext cx="5184472" cy="619873"/>
          </a:xfrm>
        </p:spPr>
        <p:txBody>
          <a:bodyPr numCol="2"/>
          <a:lstStyle/>
          <a:p>
            <a:r>
              <a:rPr lang="en-US" dirty="0"/>
              <a:t>Depression</a:t>
            </a:r>
          </a:p>
          <a:p>
            <a:r>
              <a:rPr lang="en-US" dirty="0"/>
              <a:t>Anxiety</a:t>
            </a:r>
          </a:p>
          <a:p>
            <a:r>
              <a:rPr lang="en-US" dirty="0"/>
              <a:t>Irritability</a:t>
            </a:r>
          </a:p>
          <a:p>
            <a:r>
              <a:rPr lang="en-US" dirty="0"/>
              <a:t>Loss of interest</a:t>
            </a:r>
          </a:p>
          <a:p>
            <a:r>
              <a:rPr lang="en-US" dirty="0"/>
              <a:t>Relief</a:t>
            </a:r>
          </a:p>
          <a:p>
            <a:r>
              <a:rPr lang="en-US" dirty="0"/>
              <a:t>Agitation</a:t>
            </a:r>
          </a:p>
        </p:txBody>
      </p:sp>
      <p:sp>
        <p:nvSpPr>
          <p:cNvPr id="13" name="Content Placeholder 12">
            <a:extLst>
              <a:ext uri="{FF2B5EF4-FFF2-40B4-BE49-F238E27FC236}">
                <a16:creationId xmlns:a16="http://schemas.microsoft.com/office/drawing/2014/main" id="{3121CFF5-F68B-FE40-C265-3130D0FC10A5}"/>
              </a:ext>
            </a:extLst>
          </p:cNvPr>
          <p:cNvSpPr>
            <a:spLocks noGrp="1"/>
          </p:cNvSpPr>
          <p:nvPr>
            <p:ph idx="13"/>
          </p:nvPr>
        </p:nvSpPr>
        <p:spPr>
          <a:xfrm>
            <a:off x="240937" y="3532432"/>
            <a:ext cx="5985692" cy="531209"/>
          </a:xfrm>
          <a:prstGeom prst="roundRect">
            <a:avLst/>
          </a:prstGeom>
          <a:solidFill>
            <a:srgbClr val="103255"/>
          </a:solidFill>
          <a:ln>
            <a:noFill/>
          </a:ln>
        </p:spPr>
        <p:txBody>
          <a:bodyPr wrap="square" rtlCol="0" anchor="ctr">
            <a:spAutoFit/>
          </a:bodyPr>
          <a:lstStyle/>
          <a:p>
            <a:pPr marL="0" indent="0">
              <a:buNone/>
            </a:pPr>
            <a:r>
              <a:rPr lang="en-US" b="1" dirty="0">
                <a:solidFill>
                  <a:schemeClr val="bg1"/>
                </a:solidFill>
              </a:rPr>
              <a:t>Talk</a:t>
            </a:r>
          </a:p>
        </p:txBody>
      </p:sp>
      <p:sp>
        <p:nvSpPr>
          <p:cNvPr id="14" name="Content Placeholder 13">
            <a:extLst>
              <a:ext uri="{FF2B5EF4-FFF2-40B4-BE49-F238E27FC236}">
                <a16:creationId xmlns:a16="http://schemas.microsoft.com/office/drawing/2014/main" id="{DCBFBB7E-2292-FC87-3DDC-5279DB854074}"/>
              </a:ext>
            </a:extLst>
          </p:cNvPr>
          <p:cNvSpPr>
            <a:spLocks noGrp="1"/>
          </p:cNvSpPr>
          <p:nvPr>
            <p:ph idx="14"/>
          </p:nvPr>
        </p:nvSpPr>
        <p:spPr>
          <a:xfrm>
            <a:off x="240937" y="4072947"/>
            <a:ext cx="6524838" cy="619873"/>
          </a:xfrm>
        </p:spPr>
        <p:txBody>
          <a:bodyPr>
            <a:noAutofit/>
          </a:bodyPr>
          <a:lstStyle/>
          <a:p>
            <a:pPr marL="285750" indent="-285750">
              <a:lnSpc>
                <a:spcPct val="100000"/>
              </a:lnSpc>
              <a:spcBef>
                <a:spcPts val="0"/>
              </a:spcBef>
              <a:buFont typeface="Arial" panose="020B0604020202020204" pitchFamily="34" charset="0"/>
              <a:buChar char="•"/>
            </a:pPr>
            <a:r>
              <a:rPr lang="en-US" dirty="0">
                <a:solidFill>
                  <a:srgbClr val="103255"/>
                </a:solidFill>
              </a:rPr>
              <a:t>Being a burden to others</a:t>
            </a:r>
          </a:p>
          <a:p>
            <a:pPr marL="285750" indent="-285750">
              <a:lnSpc>
                <a:spcPct val="100000"/>
              </a:lnSpc>
              <a:spcBef>
                <a:spcPts val="0"/>
              </a:spcBef>
              <a:buFont typeface="Arial" panose="020B0604020202020204" pitchFamily="34" charset="0"/>
              <a:buChar char="•"/>
            </a:pPr>
            <a:r>
              <a:rPr lang="en-US" dirty="0">
                <a:solidFill>
                  <a:srgbClr val="103255"/>
                </a:solidFill>
              </a:rPr>
              <a:t>Feeling trapped, being in unbearable pain</a:t>
            </a:r>
          </a:p>
          <a:p>
            <a:pPr marL="285750" indent="-285750">
              <a:lnSpc>
                <a:spcPct val="100000"/>
              </a:lnSpc>
              <a:spcBef>
                <a:spcPts val="0"/>
              </a:spcBef>
              <a:buFont typeface="Arial" panose="020B0604020202020204" pitchFamily="34" charset="0"/>
              <a:buChar char="•"/>
            </a:pPr>
            <a:r>
              <a:rPr lang="en-US" dirty="0">
                <a:solidFill>
                  <a:srgbClr val="103255"/>
                </a:solidFill>
              </a:rPr>
              <a:t>Talk of killing themselves, wanting to die</a:t>
            </a:r>
          </a:p>
          <a:p>
            <a:pPr marL="285750" indent="-285750">
              <a:lnSpc>
                <a:spcPct val="100000"/>
              </a:lnSpc>
              <a:spcBef>
                <a:spcPts val="0"/>
              </a:spcBef>
              <a:buFont typeface="Arial" panose="020B0604020202020204" pitchFamily="34" charset="0"/>
              <a:buChar char="•"/>
            </a:pPr>
            <a:r>
              <a:rPr lang="en-US" dirty="0">
                <a:solidFill>
                  <a:srgbClr val="103255"/>
                </a:solidFill>
              </a:rPr>
              <a:t>Having no reason to live</a:t>
            </a:r>
          </a:p>
          <a:p>
            <a:pPr marL="285750" indent="-285750">
              <a:lnSpc>
                <a:spcPct val="100000"/>
              </a:lnSpc>
              <a:spcBef>
                <a:spcPts val="0"/>
              </a:spcBef>
              <a:buFont typeface="Arial" panose="020B0604020202020204" pitchFamily="34" charset="0"/>
              <a:buChar char="•"/>
            </a:pPr>
            <a:r>
              <a:rPr lang="en-US" dirty="0">
                <a:solidFill>
                  <a:srgbClr val="103255"/>
                </a:solidFill>
              </a:rPr>
              <a:t>Feeling hopeless</a:t>
            </a:r>
          </a:p>
          <a:p>
            <a:pPr marL="285750" indent="-285750">
              <a:lnSpc>
                <a:spcPct val="100000"/>
              </a:lnSpc>
              <a:spcBef>
                <a:spcPts val="0"/>
              </a:spcBef>
              <a:buFont typeface="Arial" panose="020B0604020202020204" pitchFamily="34" charset="0"/>
              <a:buChar char="•"/>
            </a:pPr>
            <a:r>
              <a:rPr lang="en-US" dirty="0">
                <a:solidFill>
                  <a:srgbClr val="103255"/>
                </a:solidFill>
              </a:rPr>
              <a:t>Constant suicidal thoughts</a:t>
            </a:r>
          </a:p>
        </p:txBody>
      </p:sp>
      <p:sp>
        <p:nvSpPr>
          <p:cNvPr id="11" name="Content Placeholder 10">
            <a:extLst>
              <a:ext uri="{FF2B5EF4-FFF2-40B4-BE49-F238E27FC236}">
                <a16:creationId xmlns:a16="http://schemas.microsoft.com/office/drawing/2014/main" id="{8AB65D01-BE62-E727-EBAF-67FDBC0C604B}"/>
              </a:ext>
            </a:extLst>
          </p:cNvPr>
          <p:cNvSpPr>
            <a:spLocks noGrp="1"/>
          </p:cNvSpPr>
          <p:nvPr>
            <p:ph idx="11"/>
          </p:nvPr>
        </p:nvSpPr>
        <p:spPr>
          <a:xfrm>
            <a:off x="6765775" y="1368357"/>
            <a:ext cx="5184472" cy="531209"/>
          </a:xfrm>
          <a:prstGeom prst="roundRect">
            <a:avLst/>
          </a:prstGeom>
          <a:solidFill>
            <a:srgbClr val="5F0D14"/>
          </a:solidFill>
          <a:ln>
            <a:noFill/>
          </a:ln>
        </p:spPr>
        <p:txBody>
          <a:bodyPr wrap="square" rtlCol="0" anchor="ctr">
            <a:spAutoFit/>
          </a:bodyPr>
          <a:lstStyle/>
          <a:p>
            <a:pPr marL="0" indent="0">
              <a:buNone/>
            </a:pPr>
            <a:r>
              <a:rPr lang="en-US" b="1" dirty="0">
                <a:solidFill>
                  <a:schemeClr val="bg1"/>
                </a:solidFill>
              </a:rPr>
              <a:t>Behavior</a:t>
            </a:r>
          </a:p>
        </p:txBody>
      </p:sp>
      <p:sp>
        <p:nvSpPr>
          <p:cNvPr id="12" name="Content Placeholder 11">
            <a:extLst>
              <a:ext uri="{FF2B5EF4-FFF2-40B4-BE49-F238E27FC236}">
                <a16:creationId xmlns:a16="http://schemas.microsoft.com/office/drawing/2014/main" id="{F0A0B757-8E22-3915-582E-3AAB9CAE9B8F}"/>
              </a:ext>
            </a:extLst>
          </p:cNvPr>
          <p:cNvSpPr>
            <a:spLocks noGrp="1"/>
          </p:cNvSpPr>
          <p:nvPr>
            <p:ph idx="12"/>
          </p:nvPr>
        </p:nvSpPr>
        <p:spPr>
          <a:xfrm>
            <a:off x="6863846" y="1945655"/>
            <a:ext cx="5296629" cy="2163432"/>
          </a:xfrm>
        </p:spPr>
        <p:txBody>
          <a:bodyPr/>
          <a:lstStyle/>
          <a:p>
            <a:r>
              <a:rPr lang="en-US" dirty="0"/>
              <a:t>Developing plan for suicide</a:t>
            </a:r>
          </a:p>
          <a:p>
            <a:r>
              <a:rPr lang="en-US" dirty="0"/>
              <a:t>Withdrawing from activities</a:t>
            </a:r>
          </a:p>
          <a:p>
            <a:r>
              <a:rPr lang="en-US" dirty="0"/>
              <a:t>Looking for a way to kill themselves</a:t>
            </a:r>
          </a:p>
          <a:p>
            <a:r>
              <a:rPr lang="en-US" dirty="0"/>
              <a:t>Developing plans for final arrangements</a:t>
            </a:r>
          </a:p>
          <a:p>
            <a:r>
              <a:rPr lang="en-US" dirty="0"/>
              <a:t>Isolating from family and friends</a:t>
            </a:r>
          </a:p>
        </p:txBody>
      </p:sp>
    </p:spTree>
    <p:extLst>
      <p:ext uri="{BB962C8B-B14F-4D97-AF65-F5344CB8AC3E}">
        <p14:creationId xmlns:p14="http://schemas.microsoft.com/office/powerpoint/2010/main" val="34589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6B2F28-50CB-4DA3-A1F7-BFFF1AEB3E22}"/>
              </a:ext>
            </a:extLst>
          </p:cNvPr>
          <p:cNvSpPr>
            <a:spLocks noGrp="1"/>
          </p:cNvSpPr>
          <p:nvPr>
            <p:ph type="title"/>
          </p:nvPr>
        </p:nvSpPr>
        <p:spPr>
          <a:xfrm>
            <a:off x="592138" y="365125"/>
            <a:ext cx="11007725" cy="611188"/>
          </a:xfrm>
        </p:spPr>
        <p:txBody>
          <a:bodyPr>
            <a:noAutofit/>
          </a:bodyPr>
          <a:lstStyle/>
          <a:p>
            <a:r>
              <a:rPr lang="en-US" sz="4800" b="1" dirty="0">
                <a:solidFill>
                  <a:schemeClr val="bg1"/>
                </a:solidFill>
                <a:latin typeface="+mn-lt"/>
                <a:cs typeface="Segoe UI" panose="020B0502040204020203" pitchFamily="34" charset="0"/>
              </a:rPr>
              <a:t>How Do You Ask About Suicide?</a:t>
            </a:r>
          </a:p>
        </p:txBody>
      </p:sp>
      <p:sp>
        <p:nvSpPr>
          <p:cNvPr id="2" name="Content Placeholder 1">
            <a:extLst>
              <a:ext uri="{FF2B5EF4-FFF2-40B4-BE49-F238E27FC236}">
                <a16:creationId xmlns:a16="http://schemas.microsoft.com/office/drawing/2014/main" id="{5B4EF405-E3A0-45AA-B690-9DC7B914766B}"/>
              </a:ext>
            </a:extLst>
          </p:cNvPr>
          <p:cNvSpPr>
            <a:spLocks noGrp="1"/>
          </p:cNvSpPr>
          <p:nvPr>
            <p:ph idx="1"/>
          </p:nvPr>
        </p:nvSpPr>
        <p:spPr>
          <a:xfrm>
            <a:off x="370113" y="1665514"/>
            <a:ext cx="11662108" cy="4974772"/>
          </a:xfrm>
        </p:spPr>
        <p:txBody>
          <a:bodyPr numCol="1" anchor="t">
            <a:normAutofit/>
          </a:bodyPr>
          <a:lstStyle/>
          <a:p>
            <a:pPr marL="0" indent="0">
              <a:buNone/>
            </a:pPr>
            <a:r>
              <a:rPr lang="en-US" sz="4400" b="1" dirty="0"/>
              <a:t>Two steps:</a:t>
            </a:r>
            <a:endParaRPr lang="en-US" sz="4400" dirty="0"/>
          </a:p>
          <a:p>
            <a:pPr marL="514350" indent="-514350">
              <a:buFont typeface="+mj-lt"/>
              <a:buAutoNum type="arabicPeriod"/>
            </a:pPr>
            <a:r>
              <a:rPr lang="en-US" sz="3600" u="sng" dirty="0"/>
              <a:t>Briefly describe the warning signs you are concerned about</a:t>
            </a:r>
          </a:p>
          <a:p>
            <a:pPr marL="457200" lvl="1" indent="0">
              <a:buNone/>
            </a:pPr>
            <a:r>
              <a:rPr lang="en-US" sz="3200" dirty="0">
                <a:solidFill>
                  <a:srgbClr val="5F0D14"/>
                </a:solidFill>
              </a:rPr>
              <a:t>“Your mom tells me you haven’t wanted to go out at all…”</a:t>
            </a:r>
          </a:p>
          <a:p>
            <a:pPr marL="457200" lvl="1" indent="0">
              <a:spcAft>
                <a:spcPts val="1200"/>
              </a:spcAft>
              <a:buNone/>
            </a:pPr>
            <a:r>
              <a:rPr lang="en-US" sz="3200" dirty="0">
                <a:solidFill>
                  <a:srgbClr val="5F0D14"/>
                </a:solidFill>
              </a:rPr>
              <a:t>“You’ve had a lot of losses, and you sound very depressed…”</a:t>
            </a:r>
          </a:p>
          <a:p>
            <a:pPr marL="514350" indent="-514350">
              <a:buFont typeface="+mj-lt"/>
              <a:buAutoNum type="arabicPeriod" startAt="2"/>
            </a:pPr>
            <a:r>
              <a:rPr lang="en-US" sz="3600" u="sng" dirty="0"/>
              <a:t>Ask directly about suicide</a:t>
            </a:r>
            <a:endParaRPr lang="en-US" sz="3200" dirty="0"/>
          </a:p>
          <a:p>
            <a:pPr marL="630238" lvl="1" indent="-173038">
              <a:buNone/>
            </a:pPr>
            <a:r>
              <a:rPr lang="en-US" sz="3200" dirty="0">
                <a:solidFill>
                  <a:srgbClr val="5F0D14"/>
                </a:solidFill>
              </a:rPr>
              <a:t>“Others in similar circumstances have thought of ending their life. Have you thought of killing yourself?”</a:t>
            </a:r>
          </a:p>
        </p:txBody>
      </p:sp>
      <p:sp>
        <p:nvSpPr>
          <p:cNvPr id="5" name="Thought Bubble: Cloud 4">
            <a:extLst>
              <a:ext uri="{FF2B5EF4-FFF2-40B4-BE49-F238E27FC236}">
                <a16:creationId xmlns:a16="http://schemas.microsoft.com/office/drawing/2014/main" id="{968A7921-0030-D964-3725-9CD276803EC6}"/>
              </a:ext>
            </a:extLst>
          </p:cNvPr>
          <p:cNvSpPr/>
          <p:nvPr/>
        </p:nvSpPr>
        <p:spPr>
          <a:xfrm>
            <a:off x="159779" y="6164261"/>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22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7999D-4901-3DF1-C5F6-198C6679EE71}"/>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chemeClr val="bg1"/>
                </a:solidFill>
                <a:effectLst/>
                <a:uLnTx/>
                <a:uFillTx/>
                <a:latin typeface="+mn-lt"/>
                <a:ea typeface="+mj-ea"/>
                <a:cs typeface="Segoe UI" panose="020B0502040204020203" pitchFamily="34" charset="0"/>
              </a:rPr>
              <a:t>How Do You Ask About Suicide? </a:t>
            </a:r>
            <a:endParaRPr lang="en-US" sz="4800" dirty="0"/>
          </a:p>
        </p:txBody>
      </p:sp>
      <p:sp>
        <p:nvSpPr>
          <p:cNvPr id="5" name="Content Placeholder 4">
            <a:extLst>
              <a:ext uri="{FF2B5EF4-FFF2-40B4-BE49-F238E27FC236}">
                <a16:creationId xmlns:a16="http://schemas.microsoft.com/office/drawing/2014/main" id="{A737BB2C-82E5-5E65-6EC8-1CC87E3C8EE6}"/>
              </a:ext>
            </a:extLst>
          </p:cNvPr>
          <p:cNvSpPr>
            <a:spLocks noGrp="1"/>
          </p:cNvSpPr>
          <p:nvPr>
            <p:ph idx="1"/>
          </p:nvPr>
        </p:nvSpPr>
        <p:spPr/>
        <p:txBody>
          <a:bodyPr/>
          <a:lstStyle/>
          <a:p>
            <a:pPr marL="0" indent="0">
              <a:buNone/>
            </a:pPr>
            <a:r>
              <a:rPr lang="en-US" dirty="0"/>
              <a:t>Questions to Ask</a:t>
            </a:r>
          </a:p>
        </p:txBody>
      </p:sp>
      <p:sp>
        <p:nvSpPr>
          <p:cNvPr id="6" name="Content Placeholder 5">
            <a:extLst>
              <a:ext uri="{FF2B5EF4-FFF2-40B4-BE49-F238E27FC236}">
                <a16:creationId xmlns:a16="http://schemas.microsoft.com/office/drawing/2014/main" id="{E725135F-2665-695C-2327-1424FD419C57}"/>
              </a:ext>
            </a:extLst>
          </p:cNvPr>
          <p:cNvSpPr>
            <a:spLocks noGrp="1"/>
          </p:cNvSpPr>
          <p:nvPr>
            <p:ph idx="10"/>
          </p:nvPr>
        </p:nvSpPr>
        <p:spPr/>
        <p:txBody>
          <a:bodyPr/>
          <a:lstStyle/>
          <a:p>
            <a:pPr marL="0" indent="0">
              <a:buNone/>
            </a:pPr>
            <a:r>
              <a:rPr lang="en-US" dirty="0"/>
              <a:t>Are you thinking about hurting or killing yourself?</a:t>
            </a:r>
          </a:p>
        </p:txBody>
      </p:sp>
      <p:sp>
        <p:nvSpPr>
          <p:cNvPr id="10" name="Content Placeholder 9">
            <a:extLst>
              <a:ext uri="{FF2B5EF4-FFF2-40B4-BE49-F238E27FC236}">
                <a16:creationId xmlns:a16="http://schemas.microsoft.com/office/drawing/2014/main" id="{0817B2A1-6440-A3DC-4A20-A0A5F7F9D6CE}"/>
              </a:ext>
            </a:extLst>
          </p:cNvPr>
          <p:cNvSpPr>
            <a:spLocks noGrp="1"/>
          </p:cNvSpPr>
          <p:nvPr>
            <p:ph idx="11"/>
          </p:nvPr>
        </p:nvSpPr>
        <p:spPr/>
        <p:txBody>
          <a:bodyPr/>
          <a:lstStyle/>
          <a:p>
            <a:pPr marL="0" indent="0">
              <a:buNone/>
            </a:pPr>
            <a:r>
              <a:rPr lang="en-US" dirty="0"/>
              <a:t>Have you ever wished you were dead or that you could go to sleep and not wake up?</a:t>
            </a:r>
          </a:p>
        </p:txBody>
      </p:sp>
      <p:sp>
        <p:nvSpPr>
          <p:cNvPr id="11" name="Content Placeholder 10">
            <a:extLst>
              <a:ext uri="{FF2B5EF4-FFF2-40B4-BE49-F238E27FC236}">
                <a16:creationId xmlns:a16="http://schemas.microsoft.com/office/drawing/2014/main" id="{8611E357-D734-BB16-EEBB-7C2E0125EE47}"/>
              </a:ext>
            </a:extLst>
          </p:cNvPr>
          <p:cNvSpPr>
            <a:spLocks noGrp="1"/>
          </p:cNvSpPr>
          <p:nvPr>
            <p:ph idx="12"/>
          </p:nvPr>
        </p:nvSpPr>
        <p:spPr/>
        <p:txBody>
          <a:bodyPr/>
          <a:lstStyle/>
          <a:p>
            <a:pPr marL="0" indent="0">
              <a:buNone/>
            </a:pPr>
            <a:r>
              <a:rPr lang="en-US" dirty="0"/>
              <a:t>Do you ever feel so badly that you think about suicide?</a:t>
            </a:r>
          </a:p>
        </p:txBody>
      </p:sp>
      <p:sp>
        <p:nvSpPr>
          <p:cNvPr id="12" name="Content Placeholder 11">
            <a:extLst>
              <a:ext uri="{FF2B5EF4-FFF2-40B4-BE49-F238E27FC236}">
                <a16:creationId xmlns:a16="http://schemas.microsoft.com/office/drawing/2014/main" id="{45118623-7BD0-C86E-B8AD-20FC09ABD5D0}"/>
              </a:ext>
            </a:extLst>
          </p:cNvPr>
          <p:cNvSpPr>
            <a:spLocks noGrp="1"/>
          </p:cNvSpPr>
          <p:nvPr>
            <p:ph idx="13"/>
          </p:nvPr>
        </p:nvSpPr>
        <p:spPr/>
        <p:txBody>
          <a:bodyPr/>
          <a:lstStyle/>
          <a:p>
            <a:pPr marL="0" indent="0">
              <a:buNone/>
            </a:pPr>
            <a:r>
              <a:rPr lang="en-US" dirty="0"/>
              <a:t>Do you have a plan to die by suicide or take your life?</a:t>
            </a:r>
          </a:p>
        </p:txBody>
      </p:sp>
      <p:sp>
        <p:nvSpPr>
          <p:cNvPr id="13" name="Content Placeholder 12">
            <a:extLst>
              <a:ext uri="{FF2B5EF4-FFF2-40B4-BE49-F238E27FC236}">
                <a16:creationId xmlns:a16="http://schemas.microsoft.com/office/drawing/2014/main" id="{BE343000-0BCD-1622-1386-D22596EF224F}"/>
              </a:ext>
            </a:extLst>
          </p:cNvPr>
          <p:cNvSpPr>
            <a:spLocks noGrp="1"/>
          </p:cNvSpPr>
          <p:nvPr>
            <p:ph idx="14"/>
          </p:nvPr>
        </p:nvSpPr>
        <p:spPr>
          <a:xfrm>
            <a:off x="5951136" y="1627210"/>
            <a:ext cx="6185399" cy="619873"/>
          </a:xfrm>
        </p:spPr>
        <p:txBody>
          <a:bodyPr>
            <a:normAutofit/>
          </a:bodyPr>
          <a:lstStyle/>
          <a:p>
            <a:pPr marL="0" indent="0">
              <a:buNone/>
            </a:pPr>
            <a:r>
              <a:rPr lang="en-US" sz="2800" dirty="0"/>
              <a:t>“YES” Follow-up Questions to Ask</a:t>
            </a:r>
          </a:p>
        </p:txBody>
      </p:sp>
      <p:sp>
        <p:nvSpPr>
          <p:cNvPr id="14" name="Content Placeholder 13">
            <a:extLst>
              <a:ext uri="{FF2B5EF4-FFF2-40B4-BE49-F238E27FC236}">
                <a16:creationId xmlns:a16="http://schemas.microsoft.com/office/drawing/2014/main" id="{2E484D4D-09FE-49C6-14B9-C27CD33E63AF}"/>
              </a:ext>
            </a:extLst>
          </p:cNvPr>
          <p:cNvSpPr>
            <a:spLocks noGrp="1"/>
          </p:cNvSpPr>
          <p:nvPr>
            <p:ph idx="15"/>
          </p:nvPr>
        </p:nvSpPr>
        <p:spPr/>
        <p:txBody>
          <a:bodyPr/>
          <a:lstStyle/>
          <a:p>
            <a:pPr marL="0" indent="0">
              <a:spcBef>
                <a:spcPts val="0"/>
              </a:spcBef>
              <a:buNone/>
            </a:pPr>
            <a:r>
              <a:rPr lang="en-US" dirty="0"/>
              <a:t>When would you do it?</a:t>
            </a:r>
          </a:p>
          <a:p>
            <a:pPr marL="0" indent="0">
              <a:spcBef>
                <a:spcPts val="0"/>
              </a:spcBef>
              <a:buNone/>
            </a:pPr>
            <a:r>
              <a:rPr lang="en-US" dirty="0"/>
              <a:t>(today, tomorrow, next week)</a:t>
            </a:r>
          </a:p>
        </p:txBody>
      </p:sp>
      <p:sp>
        <p:nvSpPr>
          <p:cNvPr id="15" name="Content Placeholder 14">
            <a:extLst>
              <a:ext uri="{FF2B5EF4-FFF2-40B4-BE49-F238E27FC236}">
                <a16:creationId xmlns:a16="http://schemas.microsoft.com/office/drawing/2014/main" id="{4E09E145-DBF9-F609-59EF-CE44D80AE797}"/>
              </a:ext>
            </a:extLst>
          </p:cNvPr>
          <p:cNvSpPr>
            <a:spLocks noGrp="1"/>
          </p:cNvSpPr>
          <p:nvPr>
            <p:ph idx="16"/>
          </p:nvPr>
        </p:nvSpPr>
        <p:spPr/>
        <p:txBody>
          <a:bodyPr/>
          <a:lstStyle/>
          <a:p>
            <a:pPr marL="0" indent="0">
              <a:buNone/>
            </a:pPr>
            <a:r>
              <a:rPr lang="en-US" dirty="0"/>
              <a:t>How often do you feel that way?</a:t>
            </a:r>
          </a:p>
        </p:txBody>
      </p:sp>
      <p:sp>
        <p:nvSpPr>
          <p:cNvPr id="16" name="Content Placeholder 15">
            <a:extLst>
              <a:ext uri="{FF2B5EF4-FFF2-40B4-BE49-F238E27FC236}">
                <a16:creationId xmlns:a16="http://schemas.microsoft.com/office/drawing/2014/main" id="{9C4833CD-ABED-48A0-9128-357B3DEEC409}"/>
              </a:ext>
            </a:extLst>
          </p:cNvPr>
          <p:cNvSpPr>
            <a:spLocks noGrp="1"/>
          </p:cNvSpPr>
          <p:nvPr>
            <p:ph idx="17"/>
          </p:nvPr>
        </p:nvSpPr>
        <p:spPr/>
        <p:txBody>
          <a:bodyPr/>
          <a:lstStyle/>
          <a:p>
            <a:pPr marL="0" indent="0">
              <a:buNone/>
            </a:pPr>
            <a:r>
              <a:rPr lang="en-US" dirty="0"/>
              <a:t>How would you do it?</a:t>
            </a:r>
          </a:p>
        </p:txBody>
      </p:sp>
      <p:sp>
        <p:nvSpPr>
          <p:cNvPr id="17" name="Content Placeholder 16">
            <a:extLst>
              <a:ext uri="{FF2B5EF4-FFF2-40B4-BE49-F238E27FC236}">
                <a16:creationId xmlns:a16="http://schemas.microsoft.com/office/drawing/2014/main" id="{194222AE-963C-197A-B512-DA7CB1F1D2E3}"/>
              </a:ext>
            </a:extLst>
          </p:cNvPr>
          <p:cNvSpPr>
            <a:spLocks noGrp="1"/>
          </p:cNvSpPr>
          <p:nvPr>
            <p:ph idx="18"/>
          </p:nvPr>
        </p:nvSpPr>
        <p:spPr/>
        <p:txBody>
          <a:bodyPr/>
          <a:lstStyle/>
          <a:p>
            <a:pPr marL="0" indent="0">
              <a:buNone/>
            </a:pPr>
            <a:r>
              <a:rPr lang="en-US" dirty="0"/>
              <a:t>Does it have to be today?</a:t>
            </a:r>
          </a:p>
        </p:txBody>
      </p:sp>
    </p:spTree>
    <p:extLst>
      <p:ext uri="{BB962C8B-B14F-4D97-AF65-F5344CB8AC3E}">
        <p14:creationId xmlns:p14="http://schemas.microsoft.com/office/powerpoint/2010/main" val="312957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D3AB1-DD45-4A8F-9ACE-E0C5B9B3B8ED}">
  <ds:schemaRef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fb9f44b2-6070-4b2a-b7c2-28dd78d6e307"/>
    <ds:schemaRef ds:uri="18c2110a-fa4b-402c-8c82-3701cde48037"/>
    <ds:schemaRef ds:uri="http://purl.org/dc/elements/1.1/"/>
    <ds:schemaRef ds:uri="735da86d-8eb8-4cc6-88d5-93088148c5ac"/>
    <ds:schemaRef ds:uri="6bff655e-9d2d-4277-8f1b-d3dca3bf465e"/>
  </ds:schemaRefs>
</ds:datastoreItem>
</file>

<file path=customXml/itemProps2.xml><?xml version="1.0" encoding="utf-8"?>
<ds:datastoreItem xmlns:ds="http://schemas.openxmlformats.org/officeDocument/2006/customXml" ds:itemID="{F69AF11D-71C1-4CF8-BE29-700CD00400E3}"/>
</file>

<file path=customXml/itemProps3.xml><?xml version="1.0" encoding="utf-8"?>
<ds:datastoreItem xmlns:ds="http://schemas.openxmlformats.org/officeDocument/2006/customXml" ds:itemID="{166E53BF-1043-4A6F-95FC-197392148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15696</TotalTime>
  <Words>924</Words>
  <Application>Microsoft Office PowerPoint</Application>
  <PresentationFormat>Widescreen</PresentationFormat>
  <Paragraphs>148</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Suicide</vt:lpstr>
      <vt:lpstr>Module Overview</vt:lpstr>
      <vt:lpstr>Suicide Overview</vt:lpstr>
      <vt:lpstr>The Criminal Justice Response</vt:lpstr>
      <vt:lpstr>Suicide: Definitions</vt:lpstr>
      <vt:lpstr>Suicide Risk Factors</vt:lpstr>
      <vt:lpstr>Suicide Warning Signs</vt:lpstr>
      <vt:lpstr>How Do You Ask About Suicide?</vt:lpstr>
      <vt:lpstr>How Do You Ask About Suicide? </vt:lpstr>
      <vt:lpstr>Assessing Suicide</vt:lpstr>
      <vt:lpstr>Three Key Words to Be Aware of</vt:lpstr>
      <vt:lpstr>Video: The Bridge Between Suicide and Life</vt:lpstr>
      <vt:lpstr>Dangerousness to Others</vt:lpstr>
      <vt:lpstr>Be Aware of Officer-Assisted Suicide </vt:lpstr>
      <vt:lpstr>Officer-Assisted Suicide (continued)</vt:lpstr>
      <vt:lpstr>Keep These Things in Mind:</vt:lpstr>
      <vt:lpstr>Tips for Responding</vt:lpstr>
      <vt:lpstr>Tips for Responding (continued)</vt:lpstr>
      <vt:lpstr>Hope, Help, and Worth</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Suicide</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117</cp:revision>
  <dcterms:created xsi:type="dcterms:W3CDTF">2021-01-14T15:43:50Z</dcterms:created>
  <dcterms:modified xsi:type="dcterms:W3CDTF">2022-11-19T02:13:34Z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