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60" r:id="rId5"/>
    <p:sldId id="286" r:id="rId6"/>
    <p:sldId id="402" r:id="rId7"/>
    <p:sldId id="367" r:id="rId8"/>
    <p:sldId id="403" r:id="rId9"/>
    <p:sldId id="404" r:id="rId10"/>
    <p:sldId id="370" r:id="rId11"/>
    <p:sldId id="405" r:id="rId12"/>
    <p:sldId id="372" r:id="rId13"/>
    <p:sldId id="373" r:id="rId14"/>
    <p:sldId id="374" r:id="rId15"/>
    <p:sldId id="375" r:id="rId16"/>
    <p:sldId id="376" r:id="rId17"/>
    <p:sldId id="397" r:id="rId18"/>
    <p:sldId id="378" r:id="rId19"/>
    <p:sldId id="406" r:id="rId20"/>
    <p:sldId id="408" r:id="rId21"/>
    <p:sldId id="381" r:id="rId22"/>
    <p:sldId id="382" r:id="rId23"/>
    <p:sldId id="383" r:id="rId24"/>
    <p:sldId id="384" r:id="rId25"/>
    <p:sldId id="385" r:id="rId26"/>
    <p:sldId id="386" r:id="rId27"/>
    <p:sldId id="387" r:id="rId28"/>
    <p:sldId id="388" r:id="rId29"/>
    <p:sldId id="389" r:id="rId30"/>
    <p:sldId id="390" r:id="rId31"/>
    <p:sldId id="391" r:id="rId32"/>
    <p:sldId id="401" r:id="rId33"/>
    <p:sldId id="398"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 id="2" name="Sam Rogers" initials="SR" lastIdx="33" clrIdx="1">
    <p:extLst>
      <p:ext uri="{19B8F6BF-5375-455C-9EA6-DF929625EA0E}">
        <p15:presenceInfo xmlns:p15="http://schemas.microsoft.com/office/powerpoint/2012/main" userId="S::srogers@prainc.com::b1652486-8be4-47ac-b62e-2d947a53f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36"/>
    <a:srgbClr val="CCECFF"/>
    <a:srgbClr val="66CCFF"/>
    <a:srgbClr val="99CCFF"/>
    <a:srgbClr val="FFFFFF"/>
    <a:srgbClr val="B1D29B"/>
    <a:srgbClr val="B4E8F8"/>
    <a:srgbClr val="E2F0D9"/>
    <a:srgbClr val="103255"/>
    <a:srgbClr val="5F0D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238F2-2F29-444C-AAAB-34748AE2E1D5}" v="901" dt="2022-11-03T16:56:45.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52" autoAdjust="0"/>
  </p:normalViewPr>
  <p:slideViewPr>
    <p:cSldViewPr snapToGrid="0">
      <p:cViewPr varScale="1">
        <p:scale>
          <a:sx n="78" d="100"/>
          <a:sy n="78" d="100"/>
        </p:scale>
        <p:origin x="108" y="1386"/>
      </p:cViewPr>
      <p:guideLst/>
    </p:cSldViewPr>
  </p:slideViewPr>
  <p:outlineViewPr>
    <p:cViewPr>
      <p:scale>
        <a:sx n="33" d="100"/>
        <a:sy n="33" d="100"/>
      </p:scale>
      <p:origin x="0" y="-6876"/>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2FE238F2-2F29-444C-AAAB-34748AE2E1D5}"/>
    <pc:docChg chg="undo custSel modSld">
      <pc:chgData name="Holley Davis" userId="b9253272-6ee1-4ed8-a83c-6c05a74f534a" providerId="ADAL" clId="{2FE238F2-2F29-444C-AAAB-34748AE2E1D5}" dt="2022-11-03T15:53:53.677" v="2978" actId="2711"/>
      <pc:docMkLst>
        <pc:docMk/>
      </pc:docMkLst>
      <pc:sldChg chg="modSp mod">
        <pc:chgData name="Holley Davis" userId="b9253272-6ee1-4ed8-a83c-6c05a74f534a" providerId="ADAL" clId="{2FE238F2-2F29-444C-AAAB-34748AE2E1D5}" dt="2022-11-03T15:53:53.677" v="2978" actId="2711"/>
        <pc:sldMkLst>
          <pc:docMk/>
          <pc:sldMk cId="1316476481" sldId="260"/>
        </pc:sldMkLst>
        <pc:spChg chg="mod">
          <ac:chgData name="Holley Davis" userId="b9253272-6ee1-4ed8-a83c-6c05a74f534a" providerId="ADAL" clId="{2FE238F2-2F29-444C-AAAB-34748AE2E1D5}" dt="2022-11-03T15:53:53.677" v="2978" actId="2711"/>
          <ac:spMkLst>
            <pc:docMk/>
            <pc:sldMk cId="1316476481" sldId="260"/>
            <ac:spMk id="29" creationId="{BAF0A6AF-3B14-4C8E-A620-C43A1CD3DB9F}"/>
          </ac:spMkLst>
        </pc:spChg>
        <pc:grpChg chg="mod">
          <ac:chgData name="Holley Davis" userId="b9253272-6ee1-4ed8-a83c-6c05a74f534a" providerId="ADAL" clId="{2FE238F2-2F29-444C-AAAB-34748AE2E1D5}" dt="2022-11-03T14:50:58.309" v="4" actId="962"/>
          <ac:grpSpMkLst>
            <pc:docMk/>
            <pc:sldMk cId="1316476481" sldId="260"/>
            <ac:grpSpMk id="38" creationId="{294EA0C3-0319-4CFF-BD76-B8E7AA06BB83}"/>
          </ac:grpSpMkLst>
        </pc:grpChg>
        <pc:picChg chg="mod">
          <ac:chgData name="Holley Davis" userId="b9253272-6ee1-4ed8-a83c-6c05a74f534a" providerId="ADAL" clId="{2FE238F2-2F29-444C-AAAB-34748AE2E1D5}" dt="2022-11-03T14:51:04.047" v="6" actId="962"/>
          <ac:picMkLst>
            <pc:docMk/>
            <pc:sldMk cId="1316476481" sldId="260"/>
            <ac:picMk id="2" creationId="{C0A944F4-3C4A-164C-8A8E-E1E88C7CD0F1}"/>
          </ac:picMkLst>
        </pc:picChg>
        <pc:picChg chg="mod">
          <ac:chgData name="Holley Davis" userId="b9253272-6ee1-4ed8-a83c-6c05a74f534a" providerId="ADAL" clId="{2FE238F2-2F29-444C-AAAB-34748AE2E1D5}" dt="2022-11-03T14:50:47.213" v="1" actId="962"/>
          <ac:picMkLst>
            <pc:docMk/>
            <pc:sldMk cId="1316476481" sldId="260"/>
            <ac:picMk id="28" creationId="{01FD8527-BD3A-4866-A147-46530352189D}"/>
          </ac:picMkLst>
        </pc:picChg>
        <pc:picChg chg="mod">
          <ac:chgData name="Holley Davis" userId="b9253272-6ee1-4ed8-a83c-6c05a74f534a" providerId="ADAL" clId="{2FE238F2-2F29-444C-AAAB-34748AE2E1D5}" dt="2022-11-03T14:50:54.092" v="3" actId="962"/>
          <ac:picMkLst>
            <pc:docMk/>
            <pc:sldMk cId="1316476481" sldId="260"/>
            <ac:picMk id="32" creationId="{CE6E0708-5C25-4D53-9BFB-6E72E3C99319}"/>
          </ac:picMkLst>
        </pc:picChg>
      </pc:sldChg>
      <pc:sldChg chg="modSp mod">
        <pc:chgData name="Holley Davis" userId="b9253272-6ee1-4ed8-a83c-6c05a74f534a" providerId="ADAL" clId="{2FE238F2-2F29-444C-AAAB-34748AE2E1D5}" dt="2022-11-03T14:52:16.235" v="7" actId="962"/>
        <pc:sldMkLst>
          <pc:docMk/>
          <pc:sldMk cId="2637397797" sldId="261"/>
        </pc:sldMkLst>
        <pc:grpChg chg="mod">
          <ac:chgData name="Holley Davis" userId="b9253272-6ee1-4ed8-a83c-6c05a74f534a" providerId="ADAL" clId="{2FE238F2-2F29-444C-AAAB-34748AE2E1D5}" dt="2022-11-03T14:52:16.235" v="7" actId="962"/>
          <ac:grpSpMkLst>
            <pc:docMk/>
            <pc:sldMk cId="2637397797" sldId="261"/>
            <ac:grpSpMk id="14" creationId="{FE942B61-9310-4DB1-A564-824997C5057B}"/>
          </ac:grpSpMkLst>
        </pc:grpChg>
      </pc:sldChg>
      <pc:sldChg chg="modSp">
        <pc:chgData name="Holley Davis" userId="b9253272-6ee1-4ed8-a83c-6c05a74f534a" providerId="ADAL" clId="{2FE238F2-2F29-444C-AAAB-34748AE2E1D5}" dt="2022-11-03T14:53:24.077" v="451" actId="962"/>
        <pc:sldMkLst>
          <pc:docMk/>
          <pc:sldMk cId="225110113" sldId="367"/>
        </pc:sldMkLst>
        <pc:graphicFrameChg chg="mod">
          <ac:chgData name="Holley Davis" userId="b9253272-6ee1-4ed8-a83c-6c05a74f534a" providerId="ADAL" clId="{2FE238F2-2F29-444C-AAAB-34748AE2E1D5}" dt="2022-11-03T14:53:24.077" v="451" actId="962"/>
          <ac:graphicFrameMkLst>
            <pc:docMk/>
            <pc:sldMk cId="225110113" sldId="367"/>
            <ac:graphicFrameMk id="6" creationId="{E8C43366-D874-4AB8-B2FE-DB39C20097FD}"/>
          </ac:graphicFrameMkLst>
        </pc:graphicFrameChg>
      </pc:sldChg>
      <pc:sldChg chg="modSp">
        <pc:chgData name="Holley Davis" userId="b9253272-6ee1-4ed8-a83c-6c05a74f534a" providerId="ADAL" clId="{2FE238F2-2F29-444C-AAAB-34748AE2E1D5}" dt="2022-11-03T14:55:36.219" v="1051" actId="962"/>
        <pc:sldMkLst>
          <pc:docMk/>
          <pc:sldMk cId="2252625819" sldId="370"/>
        </pc:sldMkLst>
        <pc:picChg chg="mod">
          <ac:chgData name="Holley Davis" userId="b9253272-6ee1-4ed8-a83c-6c05a74f534a" providerId="ADAL" clId="{2FE238F2-2F29-444C-AAAB-34748AE2E1D5}" dt="2022-11-03T14:55:36.219" v="1051" actId="962"/>
          <ac:picMkLst>
            <pc:docMk/>
            <pc:sldMk cId="2252625819" sldId="370"/>
            <ac:picMk id="4" creationId="{382D918B-384B-4EC5-9943-0370F8B26377}"/>
          </ac:picMkLst>
        </pc:picChg>
      </pc:sldChg>
      <pc:sldChg chg="modSp">
        <pc:chgData name="Holley Davis" userId="b9253272-6ee1-4ed8-a83c-6c05a74f534a" providerId="ADAL" clId="{2FE238F2-2F29-444C-AAAB-34748AE2E1D5}" dt="2022-11-03T15:47:06.570" v="1083" actId="962"/>
        <pc:sldMkLst>
          <pc:docMk/>
          <pc:sldMk cId="3047424188" sldId="374"/>
        </pc:sldMkLst>
        <pc:graphicFrameChg chg="mod">
          <ac:chgData name="Holley Davis" userId="b9253272-6ee1-4ed8-a83c-6c05a74f534a" providerId="ADAL" clId="{2FE238F2-2F29-444C-AAAB-34748AE2E1D5}" dt="2022-11-03T15:47:06.570" v="1083" actId="962"/>
          <ac:graphicFrameMkLst>
            <pc:docMk/>
            <pc:sldMk cId="3047424188" sldId="374"/>
            <ac:graphicFrameMk id="4" creationId="{5A5B2F1C-DD04-4924-ACBB-203BA47CDC68}"/>
          </ac:graphicFrameMkLst>
        </pc:graphicFrameChg>
      </pc:sldChg>
      <pc:sldChg chg="modSp mod">
        <pc:chgData name="Holley Davis" userId="b9253272-6ee1-4ed8-a83c-6c05a74f534a" providerId="ADAL" clId="{2FE238F2-2F29-444C-AAAB-34748AE2E1D5}" dt="2022-11-03T15:49:27.388" v="1783" actId="962"/>
        <pc:sldMkLst>
          <pc:docMk/>
          <pc:sldMk cId="607748780" sldId="379"/>
        </pc:sldMkLst>
        <pc:picChg chg="mod">
          <ac:chgData name="Holley Davis" userId="b9253272-6ee1-4ed8-a83c-6c05a74f534a" providerId="ADAL" clId="{2FE238F2-2F29-444C-AAAB-34748AE2E1D5}" dt="2022-11-03T15:49:27.388" v="1783" actId="962"/>
          <ac:picMkLst>
            <pc:docMk/>
            <pc:sldMk cId="607748780" sldId="379"/>
            <ac:picMk id="13" creationId="{CB2EB15A-F2FE-C5A7-BD5A-A5A6A89BFDAB}"/>
          </ac:picMkLst>
        </pc:picChg>
      </pc:sldChg>
      <pc:sldChg chg="modSp mod">
        <pc:chgData name="Holley Davis" userId="b9253272-6ee1-4ed8-a83c-6c05a74f534a" providerId="ADAL" clId="{2FE238F2-2F29-444C-AAAB-34748AE2E1D5}" dt="2022-11-03T15:51:26.041" v="2727" actId="962"/>
        <pc:sldMkLst>
          <pc:docMk/>
          <pc:sldMk cId="3895862057" sldId="383"/>
        </pc:sldMkLst>
        <pc:grpChg chg="mod">
          <ac:chgData name="Holley Davis" userId="b9253272-6ee1-4ed8-a83c-6c05a74f534a" providerId="ADAL" clId="{2FE238F2-2F29-444C-AAAB-34748AE2E1D5}" dt="2022-11-03T15:51:26.041" v="2727" actId="962"/>
          <ac:grpSpMkLst>
            <pc:docMk/>
            <pc:sldMk cId="3895862057" sldId="383"/>
            <ac:grpSpMk id="4" creationId="{7952C36D-3199-478F-9693-41BC66CABF10}"/>
          </ac:grpSpMkLst>
        </pc:grpChg>
      </pc:sldChg>
      <pc:sldChg chg="modSp mod">
        <pc:chgData name="Holley Davis" userId="b9253272-6ee1-4ed8-a83c-6c05a74f534a" providerId="ADAL" clId="{2FE238F2-2F29-444C-AAAB-34748AE2E1D5}" dt="2022-11-03T15:52:01.038" v="2969" actId="962"/>
        <pc:sldMkLst>
          <pc:docMk/>
          <pc:sldMk cId="95199507" sldId="384"/>
        </pc:sldMkLst>
        <pc:picChg chg="mod">
          <ac:chgData name="Holley Davis" userId="b9253272-6ee1-4ed8-a83c-6c05a74f534a" providerId="ADAL" clId="{2FE238F2-2F29-444C-AAAB-34748AE2E1D5}" dt="2022-11-03T15:52:01.038" v="2969" actId="962"/>
          <ac:picMkLst>
            <pc:docMk/>
            <pc:sldMk cId="95199507" sldId="384"/>
            <ac:picMk id="4" creationId="{74DD25EE-1941-4A4F-8ABA-337725416DA7}"/>
          </ac:picMkLst>
        </pc:picChg>
      </pc:sldChg>
      <pc:sldChg chg="modSp mod">
        <pc:chgData name="Holley Davis" userId="b9253272-6ee1-4ed8-a83c-6c05a74f534a" providerId="ADAL" clId="{2FE238F2-2F29-444C-AAAB-34748AE2E1D5}" dt="2022-11-03T15:50:39.020" v="2435" actId="962"/>
        <pc:sldMkLst>
          <pc:docMk/>
          <pc:sldMk cId="2681894642" sldId="393"/>
        </pc:sldMkLst>
        <pc:picChg chg="mod">
          <ac:chgData name="Holley Davis" userId="b9253272-6ee1-4ed8-a83c-6c05a74f534a" providerId="ADAL" clId="{2FE238F2-2F29-444C-AAAB-34748AE2E1D5}" dt="2022-11-03T15:50:39.020" v="2435" actId="962"/>
          <ac:picMkLst>
            <pc:docMk/>
            <pc:sldMk cId="2681894642" sldId="393"/>
            <ac:picMk id="9" creationId="{1FDF41C1-4165-51EE-9C01-9739AF940FD2}"/>
          </ac:picMkLst>
        </pc:picChg>
      </pc:sldChg>
      <pc:sldChg chg="modSp mod">
        <pc:chgData name="Holley Davis" userId="b9253272-6ee1-4ed8-a83c-6c05a74f534a" providerId="ADAL" clId="{2FE238F2-2F29-444C-AAAB-34748AE2E1D5}" dt="2022-11-03T15:52:32.304" v="2974" actId="962"/>
        <pc:sldMkLst>
          <pc:docMk/>
          <pc:sldMk cId="1618306235" sldId="395"/>
        </pc:sldMkLst>
        <pc:grpChg chg="mod">
          <ac:chgData name="Holley Davis" userId="b9253272-6ee1-4ed8-a83c-6c05a74f534a" providerId="ADAL" clId="{2FE238F2-2F29-444C-AAAB-34748AE2E1D5}" dt="2022-11-03T15:52:32.304" v="2974" actId="962"/>
          <ac:grpSpMkLst>
            <pc:docMk/>
            <pc:sldMk cId="1618306235" sldId="395"/>
            <ac:grpSpMk id="11" creationId="{317413BA-F344-4F22-AE2B-F82C77D21768}"/>
          </ac:grpSpMkLst>
        </pc:grpChg>
        <pc:picChg chg="mod">
          <ac:chgData name="Holley Davis" userId="b9253272-6ee1-4ed8-a83c-6c05a74f534a" providerId="ADAL" clId="{2FE238F2-2F29-444C-AAAB-34748AE2E1D5}" dt="2022-11-03T15:52:27.993" v="2973" actId="962"/>
          <ac:picMkLst>
            <pc:docMk/>
            <pc:sldMk cId="1618306235" sldId="395"/>
            <ac:picMk id="9" creationId="{96FA956E-C441-4ABB-AF36-9E0248E2E62F}"/>
          </ac:picMkLst>
        </pc:picChg>
      </pc:sldChg>
      <pc:sldChg chg="addSp modSp mod">
        <pc:chgData name="Holley Davis" userId="b9253272-6ee1-4ed8-a83c-6c05a74f534a" providerId="ADAL" clId="{2FE238F2-2F29-444C-AAAB-34748AE2E1D5}" dt="2022-11-03T14:54:11.888" v="483" actId="962"/>
        <pc:sldMkLst>
          <pc:docMk/>
          <pc:sldMk cId="2424454614" sldId="396"/>
        </pc:sldMkLst>
        <pc:spChg chg="mod ord">
          <ac:chgData name="Holley Davis" userId="b9253272-6ee1-4ed8-a83c-6c05a74f534a" providerId="ADAL" clId="{2FE238F2-2F29-444C-AAAB-34748AE2E1D5}" dt="2022-11-03T14:53:59.979" v="456" actId="164"/>
          <ac:spMkLst>
            <pc:docMk/>
            <pc:sldMk cId="2424454614" sldId="396"/>
            <ac:spMk id="8" creationId="{9089EA0A-D143-10CE-B203-0D1D0ACDB0AD}"/>
          </ac:spMkLst>
        </pc:spChg>
        <pc:spChg chg="mod">
          <ac:chgData name="Holley Davis" userId="b9253272-6ee1-4ed8-a83c-6c05a74f534a" providerId="ADAL" clId="{2FE238F2-2F29-444C-AAAB-34748AE2E1D5}" dt="2022-11-03T14:53:59.979" v="456" actId="164"/>
          <ac:spMkLst>
            <pc:docMk/>
            <pc:sldMk cId="2424454614" sldId="396"/>
            <ac:spMk id="9" creationId="{74010A57-EBCC-364A-4C94-D7E51CAB15D8}"/>
          </ac:spMkLst>
        </pc:spChg>
        <pc:grpChg chg="add mod">
          <ac:chgData name="Holley Davis" userId="b9253272-6ee1-4ed8-a83c-6c05a74f534a" providerId="ADAL" clId="{2FE238F2-2F29-444C-AAAB-34748AE2E1D5}" dt="2022-11-03T14:53:52.264" v="455" actId="164"/>
          <ac:grpSpMkLst>
            <pc:docMk/>
            <pc:sldMk cId="2424454614" sldId="396"/>
            <ac:grpSpMk id="5" creationId="{D2C81636-5B9F-807B-167B-A8AFE0945A19}"/>
          </ac:grpSpMkLst>
        </pc:grpChg>
        <pc:grpChg chg="add mod ord">
          <ac:chgData name="Holley Davis" userId="b9253272-6ee1-4ed8-a83c-6c05a74f534a" providerId="ADAL" clId="{2FE238F2-2F29-444C-AAAB-34748AE2E1D5}" dt="2022-11-03T14:54:11.888" v="483" actId="962"/>
          <ac:grpSpMkLst>
            <pc:docMk/>
            <pc:sldMk cId="2424454614" sldId="396"/>
            <ac:grpSpMk id="6" creationId="{671B2DBC-CA7F-E5B8-F966-DBE06476B9F3}"/>
          </ac:grpSpMkLst>
        </pc:grpChg>
      </pc:sldChg>
      <pc:sldChg chg="modSp mod">
        <pc:chgData name="Holley Davis" userId="b9253272-6ee1-4ed8-a83c-6c05a74f534a" providerId="ADAL" clId="{2FE238F2-2F29-444C-AAAB-34748AE2E1D5}" dt="2022-11-03T15:48:05.967" v="1169" actId="962"/>
        <pc:sldMkLst>
          <pc:docMk/>
          <pc:sldMk cId="441153201" sldId="397"/>
        </pc:sldMkLst>
        <pc:picChg chg="mod">
          <ac:chgData name="Holley Davis" userId="b9253272-6ee1-4ed8-a83c-6c05a74f534a" providerId="ADAL" clId="{2FE238F2-2F29-444C-AAAB-34748AE2E1D5}" dt="2022-11-03T15:48:05.967" v="1169" actId="962"/>
          <ac:picMkLst>
            <pc:docMk/>
            <pc:sldMk cId="441153201" sldId="397"/>
            <ac:picMk id="5" creationId="{86523A50-BC6B-F752-C556-987078C0C0B1}"/>
          </ac:picMkLst>
        </pc:picChg>
      </pc:sldChg>
      <pc:sldChg chg="modSp mod">
        <pc:chgData name="Holley Davis" userId="b9253272-6ee1-4ed8-a83c-6c05a74f534a" providerId="ADAL" clId="{2FE238F2-2F29-444C-AAAB-34748AE2E1D5}" dt="2022-11-03T14:52:41.904" v="161" actId="962"/>
        <pc:sldMkLst>
          <pc:docMk/>
          <pc:sldMk cId="3142783316" sldId="399"/>
        </pc:sldMkLst>
        <pc:picChg chg="mod">
          <ac:chgData name="Holley Davis" userId="b9253272-6ee1-4ed8-a83c-6c05a74f534a" providerId="ADAL" clId="{2FE238F2-2F29-444C-AAAB-34748AE2E1D5}" dt="2022-11-03T14:52:41.904" v="161" actId="962"/>
          <ac:picMkLst>
            <pc:docMk/>
            <pc:sldMk cId="3142783316" sldId="399"/>
            <ac:picMk id="5" creationId="{0321388E-482E-DA78-E97B-6AEA9E13CA65}"/>
          </ac:picMkLst>
        </pc:picChg>
      </pc:sldChg>
      <pc:sldChg chg="modSp mod">
        <pc:chgData name="Holley Davis" userId="b9253272-6ee1-4ed8-a83c-6c05a74f534a" providerId="ADAL" clId="{2FE238F2-2F29-444C-AAAB-34748AE2E1D5}" dt="2022-11-03T15:52:18.680" v="2971" actId="962"/>
        <pc:sldMkLst>
          <pc:docMk/>
          <pc:sldMk cId="3604471979" sldId="401"/>
        </pc:sldMkLst>
        <pc:picChg chg="mod">
          <ac:chgData name="Holley Davis" userId="b9253272-6ee1-4ed8-a83c-6c05a74f534a" providerId="ADAL" clId="{2FE238F2-2F29-444C-AAAB-34748AE2E1D5}" dt="2022-11-03T15:52:18.680" v="2971" actId="962"/>
          <ac:picMkLst>
            <pc:docMk/>
            <pc:sldMk cId="3604471979" sldId="401"/>
            <ac:picMk id="4" creationId="{4992D3AC-568B-7789-A9C3-27B5319319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F389E-F1C0-49DD-9504-EE6F6BADD330}"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F0351BB9-E250-46C0-AC4D-9FBFEADD6E9F}">
      <dgm:prSet phldrT="[Text]" custT="1"/>
      <dgm:spPr/>
      <dgm:t>
        <a:bodyPr/>
        <a:lstStyle/>
        <a:p>
          <a:r>
            <a:rPr lang="en-US" sz="2400" b="1" dirty="0"/>
            <a:t>Sensory</a:t>
          </a:r>
          <a:endParaRPr lang="en-US" sz="2300" b="1" dirty="0"/>
        </a:p>
      </dgm:t>
    </dgm:pt>
    <dgm:pt modelId="{627376E3-6D08-4F00-A27D-EAED2FEA93D2}" type="parTrans" cxnId="{D5F8AE8F-1216-4EB7-AA73-4F5435EC12A0}">
      <dgm:prSet/>
      <dgm:spPr/>
      <dgm:t>
        <a:bodyPr/>
        <a:lstStyle/>
        <a:p>
          <a:endParaRPr lang="en-US"/>
        </a:p>
      </dgm:t>
    </dgm:pt>
    <dgm:pt modelId="{951A2BEB-3737-4D92-B315-2B0888C9C612}" type="sibTrans" cxnId="{D5F8AE8F-1216-4EB7-AA73-4F5435EC12A0}">
      <dgm:prSet/>
      <dgm:spPr/>
      <dgm:t>
        <a:bodyPr/>
        <a:lstStyle/>
        <a:p>
          <a:endParaRPr lang="en-US"/>
        </a:p>
      </dgm:t>
    </dgm:pt>
    <dgm:pt modelId="{AE01CC79-7E3F-4FC7-B4A2-4F2A7A2F89DC}">
      <dgm:prSet phldrT="[Text]"/>
      <dgm:spPr/>
      <dgm:t>
        <a:bodyPr/>
        <a:lstStyle/>
        <a:p>
          <a:r>
            <a:rPr lang="en-US" b="1" dirty="0"/>
            <a:t>Developmental</a:t>
          </a:r>
        </a:p>
      </dgm:t>
    </dgm:pt>
    <dgm:pt modelId="{2F82704D-B34B-43B8-818E-ED955B07CFBC}" type="parTrans" cxnId="{FACA63A7-F29D-45CC-A213-F2110D8A8CE7}">
      <dgm:prSet/>
      <dgm:spPr/>
      <dgm:t>
        <a:bodyPr/>
        <a:lstStyle/>
        <a:p>
          <a:endParaRPr lang="en-US"/>
        </a:p>
      </dgm:t>
    </dgm:pt>
    <dgm:pt modelId="{0BF8C678-C1DA-46D1-9DE1-3ABB57AA2075}" type="sibTrans" cxnId="{FACA63A7-F29D-45CC-A213-F2110D8A8CE7}">
      <dgm:prSet/>
      <dgm:spPr/>
      <dgm:t>
        <a:bodyPr/>
        <a:lstStyle/>
        <a:p>
          <a:endParaRPr lang="en-US"/>
        </a:p>
      </dgm:t>
    </dgm:pt>
    <dgm:pt modelId="{B20E8AD6-156E-4206-AE4D-80BBD43E8927}">
      <dgm:prSet phldrT="[Text]"/>
      <dgm:spPr/>
      <dgm:t>
        <a:bodyPr/>
        <a:lstStyle/>
        <a:p>
          <a:r>
            <a:rPr lang="en-US" b="1" dirty="0"/>
            <a:t>Physical</a:t>
          </a:r>
        </a:p>
      </dgm:t>
    </dgm:pt>
    <dgm:pt modelId="{62C2C811-667A-4678-A865-ACA2FF7A373E}" type="parTrans" cxnId="{8DEAF1F0-EFB2-4C11-9361-B5AC8343D8A2}">
      <dgm:prSet/>
      <dgm:spPr/>
      <dgm:t>
        <a:bodyPr/>
        <a:lstStyle/>
        <a:p>
          <a:endParaRPr lang="en-US"/>
        </a:p>
      </dgm:t>
    </dgm:pt>
    <dgm:pt modelId="{54C8A39F-8491-41F7-ACCA-B1D26AD2624F}" type="sibTrans" cxnId="{8DEAF1F0-EFB2-4C11-9361-B5AC8343D8A2}">
      <dgm:prSet/>
      <dgm:spPr/>
      <dgm:t>
        <a:bodyPr/>
        <a:lstStyle/>
        <a:p>
          <a:endParaRPr lang="en-US"/>
        </a:p>
      </dgm:t>
    </dgm:pt>
    <dgm:pt modelId="{587BB550-CAF0-4B7C-AF16-FBB763BC8FA9}">
      <dgm:prSet/>
      <dgm:spPr/>
      <dgm:t>
        <a:bodyPr/>
        <a:lstStyle/>
        <a:p>
          <a:r>
            <a:rPr lang="en-US" b="1" dirty="0"/>
            <a:t>Learning</a:t>
          </a:r>
        </a:p>
      </dgm:t>
    </dgm:pt>
    <dgm:pt modelId="{B4444A5D-6CEF-45D0-816E-0E66AE10E7F4}" type="parTrans" cxnId="{B7145CDD-EA17-4606-9C97-CCDB34EE9603}">
      <dgm:prSet/>
      <dgm:spPr/>
      <dgm:t>
        <a:bodyPr/>
        <a:lstStyle/>
        <a:p>
          <a:endParaRPr lang="en-US"/>
        </a:p>
      </dgm:t>
    </dgm:pt>
    <dgm:pt modelId="{AEDD27B5-7B66-4CC1-8567-B924789978CB}" type="sibTrans" cxnId="{B7145CDD-EA17-4606-9C97-CCDB34EE9603}">
      <dgm:prSet/>
      <dgm:spPr/>
      <dgm:t>
        <a:bodyPr/>
        <a:lstStyle/>
        <a:p>
          <a:endParaRPr lang="en-US"/>
        </a:p>
      </dgm:t>
    </dgm:pt>
    <dgm:pt modelId="{EE60EA17-59AD-4AD7-A36F-29A5EDBA39EE}">
      <dgm:prSet/>
      <dgm:spPr/>
      <dgm:t>
        <a:bodyPr/>
        <a:lstStyle/>
        <a:p>
          <a:r>
            <a:rPr lang="en-US" b="1" dirty="0"/>
            <a:t>Age-Related</a:t>
          </a:r>
        </a:p>
      </dgm:t>
    </dgm:pt>
    <dgm:pt modelId="{B1BB0267-D2D1-4375-BA9A-4962D72196A3}" type="parTrans" cxnId="{94A5D428-C18E-458B-A573-FBD9E417FD8D}">
      <dgm:prSet/>
      <dgm:spPr/>
      <dgm:t>
        <a:bodyPr/>
        <a:lstStyle/>
        <a:p>
          <a:endParaRPr lang="en-US"/>
        </a:p>
      </dgm:t>
    </dgm:pt>
    <dgm:pt modelId="{2DF1E445-4429-40F7-BD25-1EF8FD569D32}" type="sibTrans" cxnId="{94A5D428-C18E-458B-A573-FBD9E417FD8D}">
      <dgm:prSet/>
      <dgm:spPr/>
      <dgm:t>
        <a:bodyPr/>
        <a:lstStyle/>
        <a:p>
          <a:endParaRPr lang="en-US"/>
        </a:p>
      </dgm:t>
    </dgm:pt>
    <dgm:pt modelId="{C82A71B3-19CA-4F3F-B00D-021B1D095B8F}">
      <dgm:prSet/>
      <dgm:spPr/>
      <dgm:t>
        <a:bodyPr/>
        <a:lstStyle/>
        <a:p>
          <a:r>
            <a:rPr lang="en-US" b="1" dirty="0"/>
            <a:t>Mental Health</a:t>
          </a:r>
        </a:p>
      </dgm:t>
    </dgm:pt>
    <dgm:pt modelId="{25A194B7-E336-4E19-BAAF-1760BC08603D}" type="parTrans" cxnId="{51CF208B-6A7B-4B53-9977-1FC59E84B587}">
      <dgm:prSet/>
      <dgm:spPr/>
      <dgm:t>
        <a:bodyPr/>
        <a:lstStyle/>
        <a:p>
          <a:endParaRPr lang="en-US"/>
        </a:p>
      </dgm:t>
    </dgm:pt>
    <dgm:pt modelId="{043F09BC-FFF1-4AB6-B30C-6D1BB55E55D5}" type="sibTrans" cxnId="{51CF208B-6A7B-4B53-9977-1FC59E84B587}">
      <dgm:prSet/>
      <dgm:spPr/>
      <dgm:t>
        <a:bodyPr/>
        <a:lstStyle/>
        <a:p>
          <a:endParaRPr lang="en-US"/>
        </a:p>
      </dgm:t>
    </dgm:pt>
    <dgm:pt modelId="{0F314FEB-13B0-4FEA-A425-45E768693D7C}" type="pres">
      <dgm:prSet presAssocID="{BCFF389E-F1C0-49DD-9504-EE6F6BADD330}" presName="Name0" presStyleCnt="0">
        <dgm:presLayoutVars>
          <dgm:chMax val="7"/>
          <dgm:dir/>
          <dgm:resizeHandles val="exact"/>
        </dgm:presLayoutVars>
      </dgm:prSet>
      <dgm:spPr/>
    </dgm:pt>
    <dgm:pt modelId="{C51CF0DF-1D6D-4803-BBAE-9DB10165E47E}" type="pres">
      <dgm:prSet presAssocID="{BCFF389E-F1C0-49DD-9504-EE6F6BADD330}" presName="ellipse1" presStyleLbl="vennNode1" presStyleIdx="0" presStyleCnt="6">
        <dgm:presLayoutVars>
          <dgm:bulletEnabled val="1"/>
        </dgm:presLayoutVars>
      </dgm:prSet>
      <dgm:spPr/>
    </dgm:pt>
    <dgm:pt modelId="{7F7F3118-CA60-48E8-9518-8CEE91885011}" type="pres">
      <dgm:prSet presAssocID="{BCFF389E-F1C0-49DD-9504-EE6F6BADD330}" presName="ellipse2" presStyleLbl="vennNode1" presStyleIdx="1" presStyleCnt="6">
        <dgm:presLayoutVars>
          <dgm:bulletEnabled val="1"/>
        </dgm:presLayoutVars>
      </dgm:prSet>
      <dgm:spPr/>
    </dgm:pt>
    <dgm:pt modelId="{E97BD531-0961-40C6-A473-F1F424D3A361}" type="pres">
      <dgm:prSet presAssocID="{BCFF389E-F1C0-49DD-9504-EE6F6BADD330}" presName="ellipse3" presStyleLbl="vennNode1" presStyleIdx="2" presStyleCnt="6">
        <dgm:presLayoutVars>
          <dgm:bulletEnabled val="1"/>
        </dgm:presLayoutVars>
      </dgm:prSet>
      <dgm:spPr/>
    </dgm:pt>
    <dgm:pt modelId="{A590FDAC-703E-42E5-A09B-9DDE15558665}" type="pres">
      <dgm:prSet presAssocID="{BCFF389E-F1C0-49DD-9504-EE6F6BADD330}" presName="ellipse4" presStyleLbl="vennNode1" presStyleIdx="3" presStyleCnt="6">
        <dgm:presLayoutVars>
          <dgm:bulletEnabled val="1"/>
        </dgm:presLayoutVars>
      </dgm:prSet>
      <dgm:spPr/>
    </dgm:pt>
    <dgm:pt modelId="{E68CD398-6B23-4C1A-8D8F-565AF28F438B}" type="pres">
      <dgm:prSet presAssocID="{BCFF389E-F1C0-49DD-9504-EE6F6BADD330}" presName="ellipse5" presStyleLbl="vennNode1" presStyleIdx="4" presStyleCnt="6">
        <dgm:presLayoutVars>
          <dgm:bulletEnabled val="1"/>
        </dgm:presLayoutVars>
      </dgm:prSet>
      <dgm:spPr/>
    </dgm:pt>
    <dgm:pt modelId="{E4D6A84B-D85B-4517-9FE7-2DE8F95CCC28}" type="pres">
      <dgm:prSet presAssocID="{BCFF389E-F1C0-49DD-9504-EE6F6BADD330}" presName="ellipse6" presStyleLbl="vennNode1" presStyleIdx="5" presStyleCnt="6">
        <dgm:presLayoutVars>
          <dgm:bulletEnabled val="1"/>
        </dgm:presLayoutVars>
      </dgm:prSet>
      <dgm:spPr/>
    </dgm:pt>
  </dgm:ptLst>
  <dgm:cxnLst>
    <dgm:cxn modelId="{94A5D428-C18E-458B-A573-FBD9E417FD8D}" srcId="{BCFF389E-F1C0-49DD-9504-EE6F6BADD330}" destId="{EE60EA17-59AD-4AD7-A36F-29A5EDBA39EE}" srcOrd="4" destOrd="0" parTransId="{B1BB0267-D2D1-4375-BA9A-4962D72196A3}" sibTransId="{2DF1E445-4429-40F7-BD25-1EF8FD569D32}"/>
    <dgm:cxn modelId="{93E6177A-461E-4AD2-A547-4F3230672699}" type="presOf" srcId="{C82A71B3-19CA-4F3F-B00D-021B1D095B8F}" destId="{E4D6A84B-D85B-4517-9FE7-2DE8F95CCC28}" srcOrd="0" destOrd="0" presId="urn:microsoft.com/office/officeart/2005/8/layout/rings+Icon"/>
    <dgm:cxn modelId="{B4861C81-189A-4A8F-989E-725A9EF40B66}" type="presOf" srcId="{587BB550-CAF0-4B7C-AF16-FBB763BC8FA9}" destId="{A590FDAC-703E-42E5-A09B-9DDE15558665}" srcOrd="0" destOrd="0" presId="urn:microsoft.com/office/officeart/2005/8/layout/rings+Icon"/>
    <dgm:cxn modelId="{AE056B86-4F25-45A8-9398-A9EDB89B7CAC}" type="presOf" srcId="{AE01CC79-7E3F-4FC7-B4A2-4F2A7A2F89DC}" destId="{7F7F3118-CA60-48E8-9518-8CEE91885011}" srcOrd="0" destOrd="0" presId="urn:microsoft.com/office/officeart/2005/8/layout/rings+Icon"/>
    <dgm:cxn modelId="{51CF208B-6A7B-4B53-9977-1FC59E84B587}" srcId="{BCFF389E-F1C0-49DD-9504-EE6F6BADD330}" destId="{C82A71B3-19CA-4F3F-B00D-021B1D095B8F}" srcOrd="5" destOrd="0" parTransId="{25A194B7-E336-4E19-BAAF-1760BC08603D}" sibTransId="{043F09BC-FFF1-4AB6-B30C-6D1BB55E55D5}"/>
    <dgm:cxn modelId="{D5F8AE8F-1216-4EB7-AA73-4F5435EC12A0}" srcId="{BCFF389E-F1C0-49DD-9504-EE6F6BADD330}" destId="{F0351BB9-E250-46C0-AC4D-9FBFEADD6E9F}" srcOrd="0" destOrd="0" parTransId="{627376E3-6D08-4F00-A27D-EAED2FEA93D2}" sibTransId="{951A2BEB-3737-4D92-B315-2B0888C9C612}"/>
    <dgm:cxn modelId="{FACA63A7-F29D-45CC-A213-F2110D8A8CE7}" srcId="{BCFF389E-F1C0-49DD-9504-EE6F6BADD330}" destId="{AE01CC79-7E3F-4FC7-B4A2-4F2A7A2F89DC}" srcOrd="1" destOrd="0" parTransId="{2F82704D-B34B-43B8-818E-ED955B07CFBC}" sibTransId="{0BF8C678-C1DA-46D1-9DE1-3ABB57AA2075}"/>
    <dgm:cxn modelId="{A76049BF-38C4-402E-BB26-7AA63A2524EC}" type="presOf" srcId="{F0351BB9-E250-46C0-AC4D-9FBFEADD6E9F}" destId="{C51CF0DF-1D6D-4803-BBAE-9DB10165E47E}" srcOrd="0" destOrd="0" presId="urn:microsoft.com/office/officeart/2005/8/layout/rings+Icon"/>
    <dgm:cxn modelId="{67EBC4D7-3B04-4320-961A-C13FAD269DE3}" type="presOf" srcId="{B20E8AD6-156E-4206-AE4D-80BBD43E8927}" destId="{E97BD531-0961-40C6-A473-F1F424D3A361}" srcOrd="0" destOrd="0" presId="urn:microsoft.com/office/officeart/2005/8/layout/rings+Icon"/>
    <dgm:cxn modelId="{B7145CDD-EA17-4606-9C97-CCDB34EE9603}" srcId="{BCFF389E-F1C0-49DD-9504-EE6F6BADD330}" destId="{587BB550-CAF0-4B7C-AF16-FBB763BC8FA9}" srcOrd="3" destOrd="0" parTransId="{B4444A5D-6CEF-45D0-816E-0E66AE10E7F4}" sibTransId="{AEDD27B5-7B66-4CC1-8567-B924789978CB}"/>
    <dgm:cxn modelId="{69622DEB-E324-4AD2-8F32-F427539BC2CC}" type="presOf" srcId="{BCFF389E-F1C0-49DD-9504-EE6F6BADD330}" destId="{0F314FEB-13B0-4FEA-A425-45E768693D7C}" srcOrd="0" destOrd="0" presId="urn:microsoft.com/office/officeart/2005/8/layout/rings+Icon"/>
    <dgm:cxn modelId="{8DEAF1F0-EFB2-4C11-9361-B5AC8343D8A2}" srcId="{BCFF389E-F1C0-49DD-9504-EE6F6BADD330}" destId="{B20E8AD6-156E-4206-AE4D-80BBD43E8927}" srcOrd="2" destOrd="0" parTransId="{62C2C811-667A-4678-A865-ACA2FF7A373E}" sibTransId="{54C8A39F-8491-41F7-ACCA-B1D26AD2624F}"/>
    <dgm:cxn modelId="{794EA7F4-A4D9-4FDA-A4FE-DFB9E56C194C}" type="presOf" srcId="{EE60EA17-59AD-4AD7-A36F-29A5EDBA39EE}" destId="{E68CD398-6B23-4C1A-8D8F-565AF28F438B}" srcOrd="0" destOrd="0" presId="urn:microsoft.com/office/officeart/2005/8/layout/rings+Icon"/>
    <dgm:cxn modelId="{A12D70B3-DAA9-4AE1-AEC7-CF53A72DDDD7}" type="presParOf" srcId="{0F314FEB-13B0-4FEA-A425-45E768693D7C}" destId="{C51CF0DF-1D6D-4803-BBAE-9DB10165E47E}" srcOrd="0" destOrd="0" presId="urn:microsoft.com/office/officeart/2005/8/layout/rings+Icon"/>
    <dgm:cxn modelId="{5D48C31E-DC41-48AE-BC27-2A94ECD4C03A}" type="presParOf" srcId="{0F314FEB-13B0-4FEA-A425-45E768693D7C}" destId="{7F7F3118-CA60-48E8-9518-8CEE91885011}" srcOrd="1" destOrd="0" presId="urn:microsoft.com/office/officeart/2005/8/layout/rings+Icon"/>
    <dgm:cxn modelId="{B63CB2E3-8787-4B0C-B6E1-D99138AEE234}" type="presParOf" srcId="{0F314FEB-13B0-4FEA-A425-45E768693D7C}" destId="{E97BD531-0961-40C6-A473-F1F424D3A361}" srcOrd="2" destOrd="0" presId="urn:microsoft.com/office/officeart/2005/8/layout/rings+Icon"/>
    <dgm:cxn modelId="{DCF3202A-66DE-43D6-B2B8-649189ED8A53}" type="presParOf" srcId="{0F314FEB-13B0-4FEA-A425-45E768693D7C}" destId="{A590FDAC-703E-42E5-A09B-9DDE15558665}" srcOrd="3" destOrd="0" presId="urn:microsoft.com/office/officeart/2005/8/layout/rings+Icon"/>
    <dgm:cxn modelId="{BB2F0FDA-2378-4A12-B050-2CDE9C7965F0}" type="presParOf" srcId="{0F314FEB-13B0-4FEA-A425-45E768693D7C}" destId="{E68CD398-6B23-4C1A-8D8F-565AF28F438B}" srcOrd="4" destOrd="0" presId="urn:microsoft.com/office/officeart/2005/8/layout/rings+Icon"/>
    <dgm:cxn modelId="{BAE13405-1AE6-4544-8CC1-BAC5D3B30CA9}" type="presParOf" srcId="{0F314FEB-13B0-4FEA-A425-45E768693D7C}" destId="{E4D6A84B-D85B-4517-9FE7-2DE8F95CCC28}"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ECCB8-89B5-4F20-BFB9-13A51F011FF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955F22E-9817-4443-BC9F-11E02C103E99}">
      <dgm:prSet phldrT="[Text]"/>
      <dgm:spPr/>
      <dgm:t>
        <a:bodyPr/>
        <a:lstStyle/>
        <a:p>
          <a:r>
            <a:rPr lang="en-US" dirty="0"/>
            <a:t>Lower support needs </a:t>
          </a:r>
        </a:p>
      </dgm:t>
    </dgm:pt>
    <dgm:pt modelId="{14EF2D90-4F83-47A3-886B-F043E29576CC}" type="parTrans" cxnId="{47815F55-A512-44DA-9DB5-C9ADDC6E5899}">
      <dgm:prSet/>
      <dgm:spPr/>
      <dgm:t>
        <a:bodyPr/>
        <a:lstStyle/>
        <a:p>
          <a:endParaRPr lang="en-US"/>
        </a:p>
      </dgm:t>
    </dgm:pt>
    <dgm:pt modelId="{A291AFEA-F4BA-4A10-A92E-D2E010CDA83B}" type="sibTrans" cxnId="{47815F55-A512-44DA-9DB5-C9ADDC6E5899}">
      <dgm:prSet/>
      <dgm:spPr/>
      <dgm:t>
        <a:bodyPr/>
        <a:lstStyle/>
        <a:p>
          <a:endParaRPr lang="en-US"/>
        </a:p>
      </dgm:t>
    </dgm:pt>
    <dgm:pt modelId="{809321BA-5DB4-42ED-9165-81122E3A9B7C}">
      <dgm:prSet phldrT="[Text]"/>
      <dgm:spPr/>
      <dgm:t>
        <a:bodyPr/>
        <a:lstStyle/>
        <a:p>
          <a:r>
            <a:rPr lang="en-US" dirty="0"/>
            <a:t>Medium support needs</a:t>
          </a:r>
        </a:p>
      </dgm:t>
    </dgm:pt>
    <dgm:pt modelId="{7B4F1D81-2EE4-41C8-9856-DBE4AE7310BB}" type="parTrans" cxnId="{D99B7C7B-1382-444F-ABD4-BBE85F1B81A6}">
      <dgm:prSet/>
      <dgm:spPr/>
      <dgm:t>
        <a:bodyPr/>
        <a:lstStyle/>
        <a:p>
          <a:endParaRPr lang="en-US"/>
        </a:p>
      </dgm:t>
    </dgm:pt>
    <dgm:pt modelId="{F2C9881F-D2FD-434A-9645-9AC3EE9630CB}" type="sibTrans" cxnId="{D99B7C7B-1382-444F-ABD4-BBE85F1B81A6}">
      <dgm:prSet/>
      <dgm:spPr/>
      <dgm:t>
        <a:bodyPr/>
        <a:lstStyle/>
        <a:p>
          <a:endParaRPr lang="en-US"/>
        </a:p>
      </dgm:t>
    </dgm:pt>
    <dgm:pt modelId="{68F01775-A5FF-4674-A7E3-8C496BE401AE}">
      <dgm:prSet phldrT="[Text]"/>
      <dgm:spPr/>
      <dgm:t>
        <a:bodyPr/>
        <a:lstStyle/>
        <a:p>
          <a:r>
            <a:rPr lang="en-US"/>
            <a:t>Higher support needs</a:t>
          </a:r>
        </a:p>
      </dgm:t>
    </dgm:pt>
    <dgm:pt modelId="{AE050C3E-70EA-4242-8E8B-04137CC1B9B8}" type="parTrans" cxnId="{676EFC38-A815-4E8D-9B1A-E6EB8ACBB64E}">
      <dgm:prSet/>
      <dgm:spPr/>
      <dgm:t>
        <a:bodyPr/>
        <a:lstStyle/>
        <a:p>
          <a:endParaRPr lang="en-US"/>
        </a:p>
      </dgm:t>
    </dgm:pt>
    <dgm:pt modelId="{B69DCE85-764A-4791-A30D-FE8302355CD3}" type="sibTrans" cxnId="{676EFC38-A815-4E8D-9B1A-E6EB8ACBB64E}">
      <dgm:prSet/>
      <dgm:spPr/>
      <dgm:t>
        <a:bodyPr/>
        <a:lstStyle/>
        <a:p>
          <a:endParaRPr lang="en-US"/>
        </a:p>
      </dgm:t>
    </dgm:pt>
    <dgm:pt modelId="{960F26DF-4BC2-452B-A5DF-2D3B7E538E62}" type="pres">
      <dgm:prSet presAssocID="{ACDECCB8-89B5-4F20-BFB9-13A51F011FFC}" presName="rootnode" presStyleCnt="0">
        <dgm:presLayoutVars>
          <dgm:chMax/>
          <dgm:chPref/>
          <dgm:dir/>
          <dgm:animLvl val="lvl"/>
        </dgm:presLayoutVars>
      </dgm:prSet>
      <dgm:spPr/>
    </dgm:pt>
    <dgm:pt modelId="{6E7F59FD-D39B-45CD-9F90-160C97E4FBDA}" type="pres">
      <dgm:prSet presAssocID="{6955F22E-9817-4443-BC9F-11E02C103E99}" presName="composite" presStyleCnt="0"/>
      <dgm:spPr/>
    </dgm:pt>
    <dgm:pt modelId="{81083B9C-E701-444E-9DA3-D432D4747F3D}" type="pres">
      <dgm:prSet presAssocID="{6955F22E-9817-4443-BC9F-11E02C103E99}" presName="LShape" presStyleLbl="alignNode1" presStyleIdx="0" presStyleCnt="5"/>
      <dgm:spPr>
        <a:solidFill>
          <a:srgbClr val="103255"/>
        </a:solidFill>
        <a:ln>
          <a:solidFill>
            <a:srgbClr val="306E36"/>
          </a:solidFill>
        </a:ln>
      </dgm:spPr>
    </dgm:pt>
    <dgm:pt modelId="{FDFE16B9-FB62-4887-837D-D9D81DCB146F}" type="pres">
      <dgm:prSet presAssocID="{6955F22E-9817-4443-BC9F-11E02C103E99}" presName="ParentText" presStyleLbl="revTx" presStyleIdx="0" presStyleCnt="3">
        <dgm:presLayoutVars>
          <dgm:chMax val="0"/>
          <dgm:chPref val="0"/>
          <dgm:bulletEnabled val="1"/>
        </dgm:presLayoutVars>
      </dgm:prSet>
      <dgm:spPr/>
    </dgm:pt>
    <dgm:pt modelId="{BDE4EFF7-3A8B-4A41-974C-971B891FAB52}" type="pres">
      <dgm:prSet presAssocID="{6955F22E-9817-4443-BC9F-11E02C103E99}" presName="Triangle" presStyleLbl="alignNode1" presStyleIdx="1" presStyleCnt="5"/>
      <dgm:spPr>
        <a:solidFill>
          <a:srgbClr val="103255"/>
        </a:solidFill>
        <a:ln>
          <a:solidFill>
            <a:srgbClr val="306E36"/>
          </a:solidFill>
        </a:ln>
      </dgm:spPr>
    </dgm:pt>
    <dgm:pt modelId="{EBDABA36-3B0E-4E93-8F15-6A9D006FF952}" type="pres">
      <dgm:prSet presAssocID="{A291AFEA-F4BA-4A10-A92E-D2E010CDA83B}" presName="sibTrans" presStyleCnt="0"/>
      <dgm:spPr/>
    </dgm:pt>
    <dgm:pt modelId="{AEA9B555-060B-49A6-B8F0-5EEC8520295F}" type="pres">
      <dgm:prSet presAssocID="{A291AFEA-F4BA-4A10-A92E-D2E010CDA83B}" presName="space" presStyleCnt="0"/>
      <dgm:spPr/>
    </dgm:pt>
    <dgm:pt modelId="{65B044FF-B0F6-43BC-9F1D-F5B99BFADDCB}" type="pres">
      <dgm:prSet presAssocID="{809321BA-5DB4-42ED-9165-81122E3A9B7C}" presName="composite" presStyleCnt="0"/>
      <dgm:spPr/>
    </dgm:pt>
    <dgm:pt modelId="{893987F7-DAD7-4D2D-8301-C19256402603}" type="pres">
      <dgm:prSet presAssocID="{809321BA-5DB4-42ED-9165-81122E3A9B7C}" presName="LShape" presStyleLbl="alignNode1" presStyleIdx="2" presStyleCnt="5"/>
      <dgm:spPr>
        <a:solidFill>
          <a:srgbClr val="103255"/>
        </a:solidFill>
        <a:ln>
          <a:solidFill>
            <a:srgbClr val="306E36"/>
          </a:solidFill>
        </a:ln>
      </dgm:spPr>
    </dgm:pt>
    <dgm:pt modelId="{71330DC4-9D24-4CAE-80F9-1F762E88F1EA}" type="pres">
      <dgm:prSet presAssocID="{809321BA-5DB4-42ED-9165-81122E3A9B7C}" presName="ParentText" presStyleLbl="revTx" presStyleIdx="1" presStyleCnt="3">
        <dgm:presLayoutVars>
          <dgm:chMax val="0"/>
          <dgm:chPref val="0"/>
          <dgm:bulletEnabled val="1"/>
        </dgm:presLayoutVars>
      </dgm:prSet>
      <dgm:spPr/>
    </dgm:pt>
    <dgm:pt modelId="{94583C79-77AF-401E-B864-80BCAFC0FB79}" type="pres">
      <dgm:prSet presAssocID="{809321BA-5DB4-42ED-9165-81122E3A9B7C}" presName="Triangle" presStyleLbl="alignNode1" presStyleIdx="3" presStyleCnt="5"/>
      <dgm:spPr>
        <a:solidFill>
          <a:srgbClr val="103255"/>
        </a:solidFill>
        <a:ln>
          <a:solidFill>
            <a:srgbClr val="306E36"/>
          </a:solidFill>
        </a:ln>
      </dgm:spPr>
    </dgm:pt>
    <dgm:pt modelId="{24393813-A8FB-4563-9449-4D28ED27EC70}" type="pres">
      <dgm:prSet presAssocID="{F2C9881F-D2FD-434A-9645-9AC3EE9630CB}" presName="sibTrans" presStyleCnt="0"/>
      <dgm:spPr/>
    </dgm:pt>
    <dgm:pt modelId="{4EFDC858-40C3-43F3-BA02-4F2349CDD31B}" type="pres">
      <dgm:prSet presAssocID="{F2C9881F-D2FD-434A-9645-9AC3EE9630CB}" presName="space" presStyleCnt="0"/>
      <dgm:spPr/>
    </dgm:pt>
    <dgm:pt modelId="{1A25985E-F547-460E-A1F8-450B6868718D}" type="pres">
      <dgm:prSet presAssocID="{68F01775-A5FF-4674-A7E3-8C496BE401AE}" presName="composite" presStyleCnt="0"/>
      <dgm:spPr/>
    </dgm:pt>
    <dgm:pt modelId="{997BE9AC-110A-40AE-A5D6-72529828DC88}" type="pres">
      <dgm:prSet presAssocID="{68F01775-A5FF-4674-A7E3-8C496BE401AE}" presName="LShape" presStyleLbl="alignNode1" presStyleIdx="4" presStyleCnt="5"/>
      <dgm:spPr>
        <a:solidFill>
          <a:srgbClr val="103255"/>
        </a:solidFill>
        <a:ln>
          <a:solidFill>
            <a:srgbClr val="306E36"/>
          </a:solidFill>
        </a:ln>
      </dgm:spPr>
    </dgm:pt>
    <dgm:pt modelId="{30F9DDF6-E8F9-4337-BF6A-053050F3F25A}" type="pres">
      <dgm:prSet presAssocID="{68F01775-A5FF-4674-A7E3-8C496BE401AE}" presName="ParentText" presStyleLbl="revTx" presStyleIdx="2" presStyleCnt="3">
        <dgm:presLayoutVars>
          <dgm:chMax val="0"/>
          <dgm:chPref val="0"/>
          <dgm:bulletEnabled val="1"/>
        </dgm:presLayoutVars>
      </dgm:prSet>
      <dgm:spPr/>
    </dgm:pt>
  </dgm:ptLst>
  <dgm:cxnLst>
    <dgm:cxn modelId="{676EFC38-A815-4E8D-9B1A-E6EB8ACBB64E}" srcId="{ACDECCB8-89B5-4F20-BFB9-13A51F011FFC}" destId="{68F01775-A5FF-4674-A7E3-8C496BE401AE}" srcOrd="2" destOrd="0" parTransId="{AE050C3E-70EA-4242-8E8B-04137CC1B9B8}" sibTransId="{B69DCE85-764A-4791-A30D-FE8302355CD3}"/>
    <dgm:cxn modelId="{45A4E73F-AD06-4AEE-8ADB-EF850D00501D}" type="presOf" srcId="{ACDECCB8-89B5-4F20-BFB9-13A51F011FFC}" destId="{960F26DF-4BC2-452B-A5DF-2D3B7E538E62}" srcOrd="0" destOrd="0" presId="urn:microsoft.com/office/officeart/2009/3/layout/StepUpProcess"/>
    <dgm:cxn modelId="{47815F55-A512-44DA-9DB5-C9ADDC6E5899}" srcId="{ACDECCB8-89B5-4F20-BFB9-13A51F011FFC}" destId="{6955F22E-9817-4443-BC9F-11E02C103E99}" srcOrd="0" destOrd="0" parTransId="{14EF2D90-4F83-47A3-886B-F043E29576CC}" sibTransId="{A291AFEA-F4BA-4A10-A92E-D2E010CDA83B}"/>
    <dgm:cxn modelId="{D99B7C7B-1382-444F-ABD4-BBE85F1B81A6}" srcId="{ACDECCB8-89B5-4F20-BFB9-13A51F011FFC}" destId="{809321BA-5DB4-42ED-9165-81122E3A9B7C}" srcOrd="1" destOrd="0" parTransId="{7B4F1D81-2EE4-41C8-9856-DBE4AE7310BB}" sibTransId="{F2C9881F-D2FD-434A-9645-9AC3EE9630CB}"/>
    <dgm:cxn modelId="{3C66DC7F-4015-4D9C-9DB4-59D1CEB889D3}" type="presOf" srcId="{809321BA-5DB4-42ED-9165-81122E3A9B7C}" destId="{71330DC4-9D24-4CAE-80F9-1F762E88F1EA}" srcOrd="0" destOrd="0" presId="urn:microsoft.com/office/officeart/2009/3/layout/StepUpProcess"/>
    <dgm:cxn modelId="{F4E95A8E-6E67-4C32-BE44-D0A845406503}" type="presOf" srcId="{6955F22E-9817-4443-BC9F-11E02C103E99}" destId="{FDFE16B9-FB62-4887-837D-D9D81DCB146F}" srcOrd="0" destOrd="0" presId="urn:microsoft.com/office/officeart/2009/3/layout/StepUpProcess"/>
    <dgm:cxn modelId="{724230C0-77C9-48C9-BA20-518D98848DEB}" type="presOf" srcId="{68F01775-A5FF-4674-A7E3-8C496BE401AE}" destId="{30F9DDF6-E8F9-4337-BF6A-053050F3F25A}" srcOrd="0" destOrd="0" presId="urn:microsoft.com/office/officeart/2009/3/layout/StepUpProcess"/>
    <dgm:cxn modelId="{E35C1936-0DB5-474C-8CFD-F2E8FA424C10}" type="presParOf" srcId="{960F26DF-4BC2-452B-A5DF-2D3B7E538E62}" destId="{6E7F59FD-D39B-45CD-9F90-160C97E4FBDA}" srcOrd="0" destOrd="0" presId="urn:microsoft.com/office/officeart/2009/3/layout/StepUpProcess"/>
    <dgm:cxn modelId="{5CC82558-B350-452A-A815-3D7B044B6ACA}" type="presParOf" srcId="{6E7F59FD-D39B-45CD-9F90-160C97E4FBDA}" destId="{81083B9C-E701-444E-9DA3-D432D4747F3D}" srcOrd="0" destOrd="0" presId="urn:microsoft.com/office/officeart/2009/3/layout/StepUpProcess"/>
    <dgm:cxn modelId="{0E190EBB-CC54-4FF1-B074-A915AE65D33C}" type="presParOf" srcId="{6E7F59FD-D39B-45CD-9F90-160C97E4FBDA}" destId="{FDFE16B9-FB62-4887-837D-D9D81DCB146F}" srcOrd="1" destOrd="0" presId="urn:microsoft.com/office/officeart/2009/3/layout/StepUpProcess"/>
    <dgm:cxn modelId="{4A3DEEE2-6D1D-49B5-B2A2-24CB26AD03F8}" type="presParOf" srcId="{6E7F59FD-D39B-45CD-9F90-160C97E4FBDA}" destId="{BDE4EFF7-3A8B-4A41-974C-971B891FAB52}" srcOrd="2" destOrd="0" presId="urn:microsoft.com/office/officeart/2009/3/layout/StepUpProcess"/>
    <dgm:cxn modelId="{57DAD703-E196-425E-BE67-32F71B373123}" type="presParOf" srcId="{960F26DF-4BC2-452B-A5DF-2D3B7E538E62}" destId="{EBDABA36-3B0E-4E93-8F15-6A9D006FF952}" srcOrd="1" destOrd="0" presId="urn:microsoft.com/office/officeart/2009/3/layout/StepUpProcess"/>
    <dgm:cxn modelId="{4716F2D8-9FFE-491D-B78E-026A8387B5F0}" type="presParOf" srcId="{EBDABA36-3B0E-4E93-8F15-6A9D006FF952}" destId="{AEA9B555-060B-49A6-B8F0-5EEC8520295F}" srcOrd="0" destOrd="0" presId="urn:microsoft.com/office/officeart/2009/3/layout/StepUpProcess"/>
    <dgm:cxn modelId="{5A1DBC4D-C063-410E-8B25-2356A12DEAF2}" type="presParOf" srcId="{960F26DF-4BC2-452B-A5DF-2D3B7E538E62}" destId="{65B044FF-B0F6-43BC-9F1D-F5B99BFADDCB}" srcOrd="2" destOrd="0" presId="urn:microsoft.com/office/officeart/2009/3/layout/StepUpProcess"/>
    <dgm:cxn modelId="{FA7E74DB-F45C-41FB-93C1-509F2A37D0C9}" type="presParOf" srcId="{65B044FF-B0F6-43BC-9F1D-F5B99BFADDCB}" destId="{893987F7-DAD7-4D2D-8301-C19256402603}" srcOrd="0" destOrd="0" presId="urn:microsoft.com/office/officeart/2009/3/layout/StepUpProcess"/>
    <dgm:cxn modelId="{CB7FB854-2827-4D7D-9D0E-6289B138669E}" type="presParOf" srcId="{65B044FF-B0F6-43BC-9F1D-F5B99BFADDCB}" destId="{71330DC4-9D24-4CAE-80F9-1F762E88F1EA}" srcOrd="1" destOrd="0" presId="urn:microsoft.com/office/officeart/2009/3/layout/StepUpProcess"/>
    <dgm:cxn modelId="{D36DED99-9E67-4000-B7A7-DC8992C1FF1A}" type="presParOf" srcId="{65B044FF-B0F6-43BC-9F1D-F5B99BFADDCB}" destId="{94583C79-77AF-401E-B864-80BCAFC0FB79}" srcOrd="2" destOrd="0" presId="urn:microsoft.com/office/officeart/2009/3/layout/StepUpProcess"/>
    <dgm:cxn modelId="{6E8DC4B6-181F-4681-817B-94E90580E3CE}" type="presParOf" srcId="{960F26DF-4BC2-452B-A5DF-2D3B7E538E62}" destId="{24393813-A8FB-4563-9449-4D28ED27EC70}" srcOrd="3" destOrd="0" presId="urn:microsoft.com/office/officeart/2009/3/layout/StepUpProcess"/>
    <dgm:cxn modelId="{38B02CBE-8B76-46B0-9676-6645DDA212E8}" type="presParOf" srcId="{24393813-A8FB-4563-9449-4D28ED27EC70}" destId="{4EFDC858-40C3-43F3-BA02-4F2349CDD31B}" srcOrd="0" destOrd="0" presId="urn:microsoft.com/office/officeart/2009/3/layout/StepUpProcess"/>
    <dgm:cxn modelId="{72149C10-ABB4-44BF-9B6F-AA11D10411D3}" type="presParOf" srcId="{960F26DF-4BC2-452B-A5DF-2D3B7E538E62}" destId="{1A25985E-F547-460E-A1F8-450B6868718D}" srcOrd="4" destOrd="0" presId="urn:microsoft.com/office/officeart/2009/3/layout/StepUpProcess"/>
    <dgm:cxn modelId="{D989E04F-C4A6-43DB-AD20-FA6148E2300B}" type="presParOf" srcId="{1A25985E-F547-460E-A1F8-450B6868718D}" destId="{997BE9AC-110A-40AE-A5D6-72529828DC88}" srcOrd="0" destOrd="0" presId="urn:microsoft.com/office/officeart/2009/3/layout/StepUpProcess"/>
    <dgm:cxn modelId="{03CD859E-F422-4F3A-AB4B-F770AE4EEAAB}" type="presParOf" srcId="{1A25985E-F547-460E-A1F8-450B6868718D}" destId="{30F9DDF6-E8F9-4337-BF6A-053050F3F25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CF0DF-1D6D-4803-BBAE-9DB10165E47E}">
      <dsp:nvSpPr>
        <dsp:cNvPr id="0" name=""/>
        <dsp:cNvSpPr/>
      </dsp:nvSpPr>
      <dsp:spPr>
        <a:xfrm>
          <a:off x="719757" y="0"/>
          <a:ext cx="2904499" cy="290464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Sensory</a:t>
          </a:r>
          <a:endParaRPr lang="en-US" sz="2300" b="1" kern="1200" dirty="0"/>
        </a:p>
      </dsp:txBody>
      <dsp:txXfrm>
        <a:off x="1145111" y="425375"/>
        <a:ext cx="2053791" cy="2053895"/>
      </dsp:txXfrm>
    </dsp:sp>
    <dsp:sp modelId="{7F7F3118-CA60-48E8-9518-8CEE91885011}">
      <dsp:nvSpPr>
        <dsp:cNvPr id="0" name=""/>
        <dsp:cNvSpPr/>
      </dsp:nvSpPr>
      <dsp:spPr>
        <a:xfrm>
          <a:off x="2228425" y="1871946"/>
          <a:ext cx="2904499" cy="2904645"/>
        </a:xfrm>
        <a:prstGeom prst="ellipse">
          <a:avLst/>
        </a:prstGeom>
        <a:solidFill>
          <a:schemeClr val="accent4">
            <a:alpha val="50000"/>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Developmental</a:t>
          </a:r>
        </a:p>
      </dsp:txBody>
      <dsp:txXfrm>
        <a:off x="2653779" y="2297321"/>
        <a:ext cx="2053791" cy="2053895"/>
      </dsp:txXfrm>
    </dsp:sp>
    <dsp:sp modelId="{E97BD531-0961-40C6-A473-F1F424D3A361}">
      <dsp:nvSpPr>
        <dsp:cNvPr id="0" name=""/>
        <dsp:cNvSpPr/>
      </dsp:nvSpPr>
      <dsp:spPr>
        <a:xfrm>
          <a:off x="3737093" y="0"/>
          <a:ext cx="2904499" cy="2904645"/>
        </a:xfrm>
        <a:prstGeom prst="ellipse">
          <a:avLst/>
        </a:prstGeom>
        <a:solidFill>
          <a:schemeClr val="accent4">
            <a:alpha val="50000"/>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Physical</a:t>
          </a:r>
        </a:p>
      </dsp:txBody>
      <dsp:txXfrm>
        <a:off x="4162447" y="425375"/>
        <a:ext cx="2053791" cy="2053895"/>
      </dsp:txXfrm>
    </dsp:sp>
    <dsp:sp modelId="{A590FDAC-703E-42E5-A09B-9DDE15558665}">
      <dsp:nvSpPr>
        <dsp:cNvPr id="0" name=""/>
        <dsp:cNvSpPr/>
      </dsp:nvSpPr>
      <dsp:spPr>
        <a:xfrm>
          <a:off x="5245761" y="1871946"/>
          <a:ext cx="2904499" cy="2904645"/>
        </a:xfrm>
        <a:prstGeom prst="ellipse">
          <a:avLst/>
        </a:prstGeom>
        <a:solidFill>
          <a:schemeClr val="accent4">
            <a:alpha val="50000"/>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Learning</a:t>
          </a:r>
        </a:p>
      </dsp:txBody>
      <dsp:txXfrm>
        <a:off x="5671115" y="2297321"/>
        <a:ext cx="2053791" cy="2053895"/>
      </dsp:txXfrm>
    </dsp:sp>
    <dsp:sp modelId="{E68CD398-6B23-4C1A-8D8F-565AF28F438B}">
      <dsp:nvSpPr>
        <dsp:cNvPr id="0" name=""/>
        <dsp:cNvSpPr/>
      </dsp:nvSpPr>
      <dsp:spPr>
        <a:xfrm>
          <a:off x="6754429" y="0"/>
          <a:ext cx="2904499" cy="2904645"/>
        </a:xfrm>
        <a:prstGeom prst="ellipse">
          <a:avLst/>
        </a:prstGeom>
        <a:solidFill>
          <a:schemeClr val="accent4">
            <a:alpha val="50000"/>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Age-Related</a:t>
          </a:r>
        </a:p>
      </dsp:txBody>
      <dsp:txXfrm>
        <a:off x="7179783" y="425375"/>
        <a:ext cx="2053791" cy="2053895"/>
      </dsp:txXfrm>
    </dsp:sp>
    <dsp:sp modelId="{E4D6A84B-D85B-4517-9FE7-2DE8F95CCC28}">
      <dsp:nvSpPr>
        <dsp:cNvPr id="0" name=""/>
        <dsp:cNvSpPr/>
      </dsp:nvSpPr>
      <dsp:spPr>
        <a:xfrm>
          <a:off x="8263097" y="1871946"/>
          <a:ext cx="2904499" cy="290464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Mental Health</a:t>
          </a:r>
        </a:p>
      </dsp:txBody>
      <dsp:txXfrm>
        <a:off x="8688451" y="2297321"/>
        <a:ext cx="2053791" cy="2053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83B9C-E701-444E-9DA3-D432D4747F3D}">
      <dsp:nvSpPr>
        <dsp:cNvPr id="0" name=""/>
        <dsp:cNvSpPr/>
      </dsp:nvSpPr>
      <dsp:spPr>
        <a:xfrm rot="5400000">
          <a:off x="1852959" y="903913"/>
          <a:ext cx="1559740" cy="2595372"/>
        </a:xfrm>
        <a:prstGeom prst="corner">
          <a:avLst>
            <a:gd name="adj1" fmla="val 16120"/>
            <a:gd name="adj2" fmla="val 16110"/>
          </a:avLst>
        </a:prstGeom>
        <a:solidFill>
          <a:srgbClr val="103255"/>
        </a:solidFill>
        <a:ln w="12700" cap="flat" cmpd="sng" algn="ctr">
          <a:solidFill>
            <a:srgbClr val="306E3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E16B9-FB62-4887-837D-D9D81DCB146F}">
      <dsp:nvSpPr>
        <dsp:cNvPr id="0" name=""/>
        <dsp:cNvSpPr/>
      </dsp:nvSpPr>
      <dsp:spPr>
        <a:xfrm>
          <a:off x="1592599" y="1679370"/>
          <a:ext cx="2343116" cy="2053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Lower support needs </a:t>
          </a:r>
        </a:p>
      </dsp:txBody>
      <dsp:txXfrm>
        <a:off x="1592599" y="1679370"/>
        <a:ext cx="2343116" cy="2053879"/>
      </dsp:txXfrm>
    </dsp:sp>
    <dsp:sp modelId="{BDE4EFF7-3A8B-4A41-974C-971B891FAB52}">
      <dsp:nvSpPr>
        <dsp:cNvPr id="0" name=""/>
        <dsp:cNvSpPr/>
      </dsp:nvSpPr>
      <dsp:spPr>
        <a:xfrm>
          <a:off x="3493619" y="712839"/>
          <a:ext cx="442097" cy="442097"/>
        </a:xfrm>
        <a:prstGeom prst="triangle">
          <a:avLst>
            <a:gd name="adj" fmla="val 100000"/>
          </a:avLst>
        </a:prstGeom>
        <a:solidFill>
          <a:srgbClr val="103255"/>
        </a:solidFill>
        <a:ln w="12700" cap="flat" cmpd="sng" algn="ctr">
          <a:solidFill>
            <a:srgbClr val="306E3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987F7-DAD7-4D2D-8301-C19256402603}">
      <dsp:nvSpPr>
        <dsp:cNvPr id="0" name=""/>
        <dsp:cNvSpPr/>
      </dsp:nvSpPr>
      <dsp:spPr>
        <a:xfrm rot="5400000">
          <a:off x="4721391" y="194117"/>
          <a:ext cx="1559740" cy="2595372"/>
        </a:xfrm>
        <a:prstGeom prst="corner">
          <a:avLst>
            <a:gd name="adj1" fmla="val 16120"/>
            <a:gd name="adj2" fmla="val 16110"/>
          </a:avLst>
        </a:prstGeom>
        <a:solidFill>
          <a:srgbClr val="103255"/>
        </a:solidFill>
        <a:ln w="12700" cap="flat" cmpd="sng" algn="ctr">
          <a:solidFill>
            <a:srgbClr val="306E3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30DC4-9D24-4CAE-80F9-1F762E88F1EA}">
      <dsp:nvSpPr>
        <dsp:cNvPr id="0" name=""/>
        <dsp:cNvSpPr/>
      </dsp:nvSpPr>
      <dsp:spPr>
        <a:xfrm>
          <a:off x="4461032" y="969574"/>
          <a:ext cx="2343116" cy="2053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Medium support needs</a:t>
          </a:r>
        </a:p>
      </dsp:txBody>
      <dsp:txXfrm>
        <a:off x="4461032" y="969574"/>
        <a:ext cx="2343116" cy="2053879"/>
      </dsp:txXfrm>
    </dsp:sp>
    <dsp:sp modelId="{94583C79-77AF-401E-B864-80BCAFC0FB79}">
      <dsp:nvSpPr>
        <dsp:cNvPr id="0" name=""/>
        <dsp:cNvSpPr/>
      </dsp:nvSpPr>
      <dsp:spPr>
        <a:xfrm>
          <a:off x="6362051" y="3043"/>
          <a:ext cx="442097" cy="442097"/>
        </a:xfrm>
        <a:prstGeom prst="triangle">
          <a:avLst>
            <a:gd name="adj" fmla="val 100000"/>
          </a:avLst>
        </a:prstGeom>
        <a:solidFill>
          <a:srgbClr val="103255"/>
        </a:solidFill>
        <a:ln w="12700" cap="flat" cmpd="sng" algn="ctr">
          <a:solidFill>
            <a:srgbClr val="306E3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BE9AC-110A-40AE-A5D6-72529828DC88}">
      <dsp:nvSpPr>
        <dsp:cNvPr id="0" name=""/>
        <dsp:cNvSpPr/>
      </dsp:nvSpPr>
      <dsp:spPr>
        <a:xfrm rot="5400000">
          <a:off x="7589824" y="-515679"/>
          <a:ext cx="1559740" cy="2595372"/>
        </a:xfrm>
        <a:prstGeom prst="corner">
          <a:avLst>
            <a:gd name="adj1" fmla="val 16120"/>
            <a:gd name="adj2" fmla="val 16110"/>
          </a:avLst>
        </a:prstGeom>
        <a:solidFill>
          <a:srgbClr val="103255"/>
        </a:solidFill>
        <a:ln w="12700" cap="flat" cmpd="sng" algn="ctr">
          <a:solidFill>
            <a:srgbClr val="306E3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9DDF6-E8F9-4337-BF6A-053050F3F25A}">
      <dsp:nvSpPr>
        <dsp:cNvPr id="0" name=""/>
        <dsp:cNvSpPr/>
      </dsp:nvSpPr>
      <dsp:spPr>
        <a:xfrm>
          <a:off x="7329465" y="259777"/>
          <a:ext cx="2343116" cy="2053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Higher support needs</a:t>
          </a:r>
        </a:p>
      </dsp:txBody>
      <dsp:txXfrm>
        <a:off x="7329465" y="259777"/>
        <a:ext cx="2343116" cy="205387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11/18/2022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L5_ePqmH2Q&amp;t=8s&amp;ab_channel=12New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solidFill>
                  <a:srgbClr val="0E3255"/>
                </a:solidFill>
                <a:effectLst/>
                <a:latin typeface="Calibri" panose="020F0502020204030204" pitchFamily="34" charset="0"/>
                <a:ea typeface="Calibri" panose="020F0502020204030204" pitchFamily="34" charset="0"/>
                <a:cs typeface="Calibri" panose="020F0502020204030204" pitchFamily="34" charset="0"/>
              </a:rPr>
              <a:t>Video Activity</a:t>
            </a:r>
            <a:r>
              <a:rPr lang="en-US" sz="1800" dirty="0">
                <a:solidFill>
                  <a:srgbClr val="0E3255"/>
                </a:solidFill>
                <a:effectLst/>
                <a:latin typeface="Calibri" panose="020F0502020204030204" pitchFamily="34" charset="0"/>
                <a:ea typeface="Calibri" panose="020F0502020204030204" pitchFamily="34" charset="0"/>
                <a:cs typeface="Calibri" panose="020F0502020204030204" pitchFamily="34" charset="0"/>
              </a:rPr>
              <a:t>: Body Camera Footage of Officer Interaction with Teen with Autism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https://www.youtube.com/watch?v=FL5_ePqmH2Q&amp;t=8s&amp;ab_channel=12News</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E3255"/>
                </a:solidFill>
                <a:effectLst/>
                <a:latin typeface="Calibri" panose="020F0502020204030204" pitchFamily="34" charset="0"/>
                <a:ea typeface="Calibri" panose="020F0502020204030204" pitchFamily="34" charset="0"/>
                <a:cs typeface="Calibri" panose="020F0502020204030204" pitchFamily="34" charset="0"/>
              </a:rPr>
              <a:t>(Play up to 5:40)</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1F4C0B-5B7A-498E-8229-927B3E27716A}" type="slidenum">
              <a:rPr lang="en-US" smtClean="0"/>
              <a:t>3</a:t>
            </a:fld>
            <a:endParaRPr lang="en-US"/>
          </a:p>
        </p:txBody>
      </p:sp>
    </p:spTree>
    <p:extLst>
      <p:ext uri="{BB962C8B-B14F-4D97-AF65-F5344CB8AC3E}">
        <p14:creationId xmlns:p14="http://schemas.microsoft.com/office/powerpoint/2010/main" val="297265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342566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5</a:t>
            </a:fld>
            <a:endParaRPr lang="en-US"/>
          </a:p>
        </p:txBody>
      </p:sp>
    </p:spTree>
    <p:extLst>
      <p:ext uri="{BB962C8B-B14F-4D97-AF65-F5344CB8AC3E}">
        <p14:creationId xmlns:p14="http://schemas.microsoft.com/office/powerpoint/2010/main" val="272572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9</a:t>
            </a:fld>
            <a:endParaRPr lang="en-US"/>
          </a:p>
        </p:txBody>
      </p:sp>
    </p:spTree>
    <p:extLst>
      <p:ext uri="{BB962C8B-B14F-4D97-AF65-F5344CB8AC3E}">
        <p14:creationId xmlns:p14="http://schemas.microsoft.com/office/powerpoint/2010/main" val="328465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10</a:t>
            </a:fld>
            <a:endParaRPr lang="en-US"/>
          </a:p>
        </p:txBody>
      </p:sp>
    </p:spTree>
    <p:extLst>
      <p:ext uri="{BB962C8B-B14F-4D97-AF65-F5344CB8AC3E}">
        <p14:creationId xmlns:p14="http://schemas.microsoft.com/office/powerpoint/2010/main" val="364598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13</a:t>
            </a:fld>
            <a:endParaRPr lang="en-US"/>
          </a:p>
        </p:txBody>
      </p:sp>
    </p:spTree>
    <p:extLst>
      <p:ext uri="{BB962C8B-B14F-4D97-AF65-F5344CB8AC3E}">
        <p14:creationId xmlns:p14="http://schemas.microsoft.com/office/powerpoint/2010/main" val="192753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https://www.youtube.com/watch?v=F5H17FHYa-k&amp;ab_channel=HealthMagazine</a:t>
            </a:r>
          </a:p>
        </p:txBody>
      </p:sp>
      <p:sp>
        <p:nvSpPr>
          <p:cNvPr id="4" name="Slide Number Placeholder 3"/>
          <p:cNvSpPr>
            <a:spLocks noGrp="1"/>
          </p:cNvSpPr>
          <p:nvPr>
            <p:ph type="sldNum" sz="quarter" idx="5"/>
          </p:nvPr>
        </p:nvSpPr>
        <p:spPr/>
        <p:txBody>
          <a:bodyPr/>
          <a:lstStyle/>
          <a:p>
            <a:fld id="{861F4C0B-5B7A-498E-8229-927B3E27716A}" type="slidenum">
              <a:rPr lang="en-US" smtClean="0"/>
              <a:t>14</a:t>
            </a:fld>
            <a:endParaRPr lang="en-US"/>
          </a:p>
        </p:txBody>
      </p:sp>
    </p:spTree>
    <p:extLst>
      <p:ext uri="{BB962C8B-B14F-4D97-AF65-F5344CB8AC3E}">
        <p14:creationId xmlns:p14="http://schemas.microsoft.com/office/powerpoint/2010/main" val="146219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28</a:t>
            </a:fld>
            <a:endParaRPr lang="en-US"/>
          </a:p>
        </p:txBody>
      </p:sp>
    </p:spTree>
    <p:extLst>
      <p:ext uri="{BB962C8B-B14F-4D97-AF65-F5344CB8AC3E}">
        <p14:creationId xmlns:p14="http://schemas.microsoft.com/office/powerpoint/2010/main" val="3686736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11/18/2022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78565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1322773"/>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2184A69A-A018-5249-6555-6355DCC9CB9A}"/>
              </a:ext>
            </a:extLst>
          </p:cNvPr>
          <p:cNvSpPr>
            <a:spLocks noGrp="1"/>
          </p:cNvSpPr>
          <p:nvPr>
            <p:ph idx="10"/>
          </p:nvPr>
        </p:nvSpPr>
        <p:spPr>
          <a:xfrm>
            <a:off x="592214" y="3185943"/>
            <a:ext cx="11007571" cy="1322773"/>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C4AD6368-8E84-FEF3-8B39-295E435F6F5F}"/>
              </a:ext>
            </a:extLst>
          </p:cNvPr>
          <p:cNvSpPr>
            <a:spLocks noGrp="1"/>
          </p:cNvSpPr>
          <p:nvPr>
            <p:ph idx="11"/>
          </p:nvPr>
        </p:nvSpPr>
        <p:spPr>
          <a:xfrm>
            <a:off x="592214" y="4683988"/>
            <a:ext cx="11007571" cy="1322773"/>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2252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4531329" cy="503759"/>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4" name="Content Placeholder 2">
            <a:extLst>
              <a:ext uri="{FF2B5EF4-FFF2-40B4-BE49-F238E27FC236}">
                <a16:creationId xmlns:a16="http://schemas.microsoft.com/office/drawing/2014/main" id="{6F4B52E8-3676-B1CB-5F7C-CB36155D1AFC}"/>
              </a:ext>
            </a:extLst>
          </p:cNvPr>
          <p:cNvSpPr>
            <a:spLocks noGrp="1"/>
          </p:cNvSpPr>
          <p:nvPr>
            <p:ph idx="10"/>
          </p:nvPr>
        </p:nvSpPr>
        <p:spPr>
          <a:xfrm>
            <a:off x="592214" y="2304902"/>
            <a:ext cx="4531329" cy="503759"/>
          </a:xfrm>
        </p:spPr>
        <p:txBody>
          <a:bodyPr anchor="t">
            <a:normAutofit/>
          </a:bodyPr>
          <a:lstStyle>
            <a:lvl1pPr algn="l">
              <a:defRPr i="0">
                <a:solidFill>
                  <a:srgbClr val="103255"/>
                </a:solidFill>
              </a:defRPr>
            </a:lvl1pPr>
          </a:lstStyle>
          <a:p>
            <a:pPr marL="0" indent="0">
              <a:buNone/>
            </a:pPr>
            <a:endParaRPr lang="en-US" dirty="0"/>
          </a:p>
        </p:txBody>
      </p:sp>
      <p:sp>
        <p:nvSpPr>
          <p:cNvPr id="5" name="Content Placeholder 2">
            <a:extLst>
              <a:ext uri="{FF2B5EF4-FFF2-40B4-BE49-F238E27FC236}">
                <a16:creationId xmlns:a16="http://schemas.microsoft.com/office/drawing/2014/main" id="{404E3BF5-6FB7-AFF2-9A79-9E8773F8A6A2}"/>
              </a:ext>
            </a:extLst>
          </p:cNvPr>
          <p:cNvSpPr>
            <a:spLocks noGrp="1"/>
          </p:cNvSpPr>
          <p:nvPr>
            <p:ph idx="11"/>
          </p:nvPr>
        </p:nvSpPr>
        <p:spPr>
          <a:xfrm>
            <a:off x="592214" y="2944290"/>
            <a:ext cx="4531329" cy="503759"/>
          </a:xfrm>
        </p:spPr>
        <p:txBody>
          <a:bodyPr anchor="t">
            <a:normAutofit/>
          </a:bodyPr>
          <a:lstStyle>
            <a:lvl1pPr algn="l">
              <a:defRPr i="0">
                <a:solidFill>
                  <a:srgbClr val="103255"/>
                </a:solidFill>
              </a:defRPr>
            </a:lvl1pPr>
          </a:lstStyle>
          <a:p>
            <a:pPr marL="0" indent="0">
              <a:buNone/>
            </a:pPr>
            <a:endParaRPr lang="en-US" dirty="0"/>
          </a:p>
        </p:txBody>
      </p:sp>
      <p:sp>
        <p:nvSpPr>
          <p:cNvPr id="6" name="Content Placeholder 2">
            <a:extLst>
              <a:ext uri="{FF2B5EF4-FFF2-40B4-BE49-F238E27FC236}">
                <a16:creationId xmlns:a16="http://schemas.microsoft.com/office/drawing/2014/main" id="{E605C9FB-DF67-B272-A1C1-E8ECA20C9585}"/>
              </a:ext>
            </a:extLst>
          </p:cNvPr>
          <p:cNvSpPr>
            <a:spLocks noGrp="1"/>
          </p:cNvSpPr>
          <p:nvPr>
            <p:ph idx="12"/>
          </p:nvPr>
        </p:nvSpPr>
        <p:spPr>
          <a:xfrm>
            <a:off x="592214" y="3583678"/>
            <a:ext cx="4531329" cy="503759"/>
          </a:xfrm>
        </p:spPr>
        <p:txBody>
          <a:bodyPr anchor="t">
            <a:normAutofit/>
          </a:bodyPr>
          <a:lstStyle>
            <a:lvl1pPr algn="l">
              <a:defRPr i="0">
                <a:solidFill>
                  <a:srgbClr val="103255"/>
                </a:solidFill>
              </a:defRPr>
            </a:lvl1pPr>
          </a:lstStyle>
          <a:p>
            <a:pPr marL="0" indent="0">
              <a:buNone/>
            </a:pPr>
            <a:endParaRPr lang="en-US" dirty="0"/>
          </a:p>
        </p:txBody>
      </p:sp>
      <p:sp>
        <p:nvSpPr>
          <p:cNvPr id="7" name="Content Placeholder 2">
            <a:extLst>
              <a:ext uri="{FF2B5EF4-FFF2-40B4-BE49-F238E27FC236}">
                <a16:creationId xmlns:a16="http://schemas.microsoft.com/office/drawing/2014/main" id="{C2855392-481B-FF32-3247-457004F7E1B6}"/>
              </a:ext>
            </a:extLst>
          </p:cNvPr>
          <p:cNvSpPr>
            <a:spLocks noGrp="1"/>
          </p:cNvSpPr>
          <p:nvPr>
            <p:ph idx="13"/>
          </p:nvPr>
        </p:nvSpPr>
        <p:spPr>
          <a:xfrm>
            <a:off x="592214" y="4217474"/>
            <a:ext cx="4531329" cy="503759"/>
          </a:xfrm>
        </p:spPr>
        <p:txBody>
          <a:bodyPr anchor="t">
            <a:normAutofit/>
          </a:bodyPr>
          <a:lstStyle>
            <a:lvl1pPr algn="l">
              <a:defRPr i="0">
                <a:solidFill>
                  <a:srgbClr val="103255"/>
                </a:solidFill>
              </a:defRPr>
            </a:lvl1pPr>
          </a:lstStyle>
          <a:p>
            <a:pPr marL="0" indent="0">
              <a:buNone/>
            </a:pPr>
            <a:endParaRPr lang="en-US" dirty="0"/>
          </a:p>
        </p:txBody>
      </p:sp>
      <p:sp>
        <p:nvSpPr>
          <p:cNvPr id="12" name="Content Placeholder 2">
            <a:extLst>
              <a:ext uri="{FF2B5EF4-FFF2-40B4-BE49-F238E27FC236}">
                <a16:creationId xmlns:a16="http://schemas.microsoft.com/office/drawing/2014/main" id="{A917688D-D307-EE6C-6204-2AF8CDA93461}"/>
              </a:ext>
            </a:extLst>
          </p:cNvPr>
          <p:cNvSpPr>
            <a:spLocks noGrp="1"/>
          </p:cNvSpPr>
          <p:nvPr>
            <p:ph idx="14"/>
          </p:nvPr>
        </p:nvSpPr>
        <p:spPr>
          <a:xfrm>
            <a:off x="592214" y="4826332"/>
            <a:ext cx="4531329" cy="503759"/>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78721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11/18/2022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11/18/2022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8" r:id="rId4"/>
    <p:sldLayoutId id="2147483654" r:id="rId5"/>
    <p:sldLayoutId id="2147483651" r:id="rId6"/>
    <p:sldLayoutId id="2147483652" r:id="rId7"/>
    <p:sldLayoutId id="2147483655" r:id="rId8"/>
    <p:sldLayoutId id="2147483653"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5H17FHYa-k&amp;ab_channel=HealthMagazi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FL5_ePqmH2Q&amp;t=8s&amp;ab_channel=12News" TargetMode="External"/><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108408" y="1089412"/>
            <a:ext cx="1096337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mn-lt"/>
                <a:ea typeface="+mn-ea"/>
                <a:cs typeface="+mn-cs"/>
              </a:rPr>
              <a:t>Intellectual and Developmental Disabilities</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38470"/>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The Bureau of Justice Assistance, U.S. Department of Justice logo">
            <a:extLst>
              <a:ext uri="{FF2B5EF4-FFF2-40B4-BE49-F238E27FC236}">
                <a16:creationId xmlns:a16="http://schemas.microsoft.com/office/drawing/2014/main" id="{C0A944F4-3C4A-164C-8A8E-E1E88C7CD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Autism Spectrum Disorder (ASD)</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7"/>
            <a:ext cx="11007571" cy="4804977"/>
          </a:xfrm>
        </p:spPr>
        <p:txBody>
          <a:bodyPr>
            <a:normAutofit/>
          </a:bodyPr>
          <a:lstStyle/>
          <a:p>
            <a:r>
              <a:rPr lang="en-US" sz="3600" dirty="0"/>
              <a:t>Autism is a spectrum</a:t>
            </a:r>
          </a:p>
          <a:p>
            <a:r>
              <a:rPr lang="en-US" sz="3600" dirty="0"/>
              <a:t>1 in 54 children are diagnosed with autism</a:t>
            </a:r>
          </a:p>
          <a:p>
            <a:r>
              <a:rPr lang="en-US" sz="3600" dirty="0"/>
              <a:t>1 in 45 adults have autism</a:t>
            </a:r>
          </a:p>
          <a:p>
            <a:r>
              <a:rPr lang="en-US" sz="3600" dirty="0"/>
              <a:t>Autism begins in childhood and tends to persist into adolescence and adulthood</a:t>
            </a:r>
          </a:p>
          <a:p>
            <a:r>
              <a:rPr lang="en-US" sz="3600" dirty="0"/>
              <a:t>May be prone to wandering</a:t>
            </a:r>
          </a:p>
          <a:p>
            <a:r>
              <a:rPr lang="en-US" sz="3600" dirty="0"/>
              <a:t>Behaviors related to disability may be viewed as concerning or threatening</a:t>
            </a:r>
            <a:endParaRPr lang="en-US" dirty="0"/>
          </a:p>
        </p:txBody>
      </p:sp>
    </p:spTree>
    <p:extLst>
      <p:ext uri="{BB962C8B-B14F-4D97-AF65-F5344CB8AC3E}">
        <p14:creationId xmlns:p14="http://schemas.microsoft.com/office/powerpoint/2010/main" val="364818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ASD: A Spectrum of Support Needs</a:t>
            </a:r>
          </a:p>
        </p:txBody>
      </p:sp>
      <p:graphicFrame>
        <p:nvGraphicFramePr>
          <p:cNvPr id="4" name="Content Placeholder 3" descr="Tiered steps">
            <a:extLst>
              <a:ext uri="{FF2B5EF4-FFF2-40B4-BE49-F238E27FC236}">
                <a16:creationId xmlns:a16="http://schemas.microsoft.com/office/drawing/2014/main" id="{5A5B2F1C-DD04-4924-ACBB-203BA47CDC68}"/>
              </a:ext>
            </a:extLst>
          </p:cNvPr>
          <p:cNvGraphicFramePr>
            <a:graphicFrameLocks noGrp="1"/>
          </p:cNvGraphicFramePr>
          <p:nvPr>
            <p:ph idx="1"/>
            <p:extLst>
              <p:ext uri="{D42A27DB-BD31-4B8C-83A1-F6EECF244321}">
                <p14:modId xmlns:p14="http://schemas.microsoft.com/office/powerpoint/2010/main" val="1985061048"/>
              </p:ext>
            </p:extLst>
          </p:nvPr>
        </p:nvGraphicFramePr>
        <p:xfrm>
          <a:off x="592136" y="2208018"/>
          <a:ext cx="11007725" cy="37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42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Common Characteristics of ASD</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7"/>
            <a:ext cx="11521229" cy="4628061"/>
          </a:xfrm>
        </p:spPr>
        <p:txBody>
          <a:bodyPr>
            <a:normAutofit/>
          </a:bodyPr>
          <a:lstStyle/>
          <a:p>
            <a:r>
              <a:rPr lang="en-US" sz="3200" dirty="0"/>
              <a:t>Difficulty maintaining eye contact</a:t>
            </a:r>
          </a:p>
          <a:p>
            <a:r>
              <a:rPr lang="en-US" sz="3200" dirty="0"/>
              <a:t>May have sensory processing issues, s</a:t>
            </a:r>
            <a:r>
              <a:rPr lang="en-US" sz="3200" dirty="0">
                <a:solidFill>
                  <a:srgbClr val="103255"/>
                </a:solidFill>
              </a:rPr>
              <a:t>ensitivity to loud noises, bright lights, strong smells, and touch</a:t>
            </a:r>
          </a:p>
          <a:p>
            <a:r>
              <a:rPr lang="en-US" sz="3200" dirty="0"/>
              <a:t>May engage in self-calming behavior called </a:t>
            </a:r>
            <a:r>
              <a:rPr lang="en-US" sz="3200" b="1" dirty="0"/>
              <a:t>“stimming”</a:t>
            </a:r>
          </a:p>
          <a:p>
            <a:r>
              <a:rPr lang="en-US" sz="3200" dirty="0"/>
              <a:t>May have processing delays and difficulty following verbal commands </a:t>
            </a:r>
          </a:p>
          <a:p>
            <a:r>
              <a:rPr lang="en-US" sz="3200" dirty="0"/>
              <a:t>May make attempts to move away from confrontation</a:t>
            </a:r>
          </a:p>
          <a:p>
            <a:r>
              <a:rPr lang="en-US" sz="3200" dirty="0"/>
              <a:t>May be overly compliant—unquestioning regarding rules </a:t>
            </a:r>
            <a:endParaRPr lang="en-US" sz="2600" dirty="0"/>
          </a:p>
        </p:txBody>
      </p:sp>
    </p:spTree>
    <p:extLst>
      <p:ext uri="{BB962C8B-B14F-4D97-AF65-F5344CB8AC3E}">
        <p14:creationId xmlns:p14="http://schemas.microsoft.com/office/powerpoint/2010/main" val="188321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Examples of Stimming</a:t>
            </a:r>
            <a:r>
              <a:rPr lang="en-US" sz="2000" b="1" dirty="0">
                <a:solidFill>
                  <a:schemeClr val="bg1"/>
                </a:solidFill>
                <a:latin typeface="+mn-lt"/>
              </a:rPr>
              <a:t> (Part 1)</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8"/>
            <a:ext cx="11007571" cy="4618634"/>
          </a:xfrm>
        </p:spPr>
        <p:txBody>
          <a:bodyPr>
            <a:normAutofit/>
          </a:bodyPr>
          <a:lstStyle/>
          <a:p>
            <a:pPr>
              <a:spcAft>
                <a:spcPts val="1200"/>
              </a:spcAft>
            </a:pPr>
            <a:r>
              <a:rPr lang="en-US" sz="3600" u="sng" dirty="0"/>
              <a:t>Auditory</a:t>
            </a:r>
            <a:r>
              <a:rPr lang="en-US" sz="3600" dirty="0"/>
              <a:t> – </a:t>
            </a:r>
            <a:r>
              <a:rPr lang="en-US" sz="3600" dirty="0">
                <a:solidFill>
                  <a:srgbClr val="103255"/>
                </a:solidFill>
              </a:rPr>
              <a:t>Humming, shrieking, finger-snapping</a:t>
            </a:r>
          </a:p>
          <a:p>
            <a:pPr>
              <a:spcAft>
                <a:spcPts val="1200"/>
              </a:spcAft>
            </a:pPr>
            <a:r>
              <a:rPr lang="en-US" sz="3600" u="sng" dirty="0"/>
              <a:t>Tactile</a:t>
            </a:r>
            <a:r>
              <a:rPr lang="en-US" sz="3600" dirty="0"/>
              <a:t> – </a:t>
            </a:r>
            <a:r>
              <a:rPr lang="en-US" sz="3600" dirty="0">
                <a:solidFill>
                  <a:srgbClr val="103255"/>
                </a:solidFill>
              </a:rPr>
              <a:t>Rubbing or scratching objects</a:t>
            </a:r>
          </a:p>
          <a:p>
            <a:pPr>
              <a:spcAft>
                <a:spcPts val="1200"/>
              </a:spcAft>
            </a:pPr>
            <a:r>
              <a:rPr lang="en-US" sz="3600" u="sng" dirty="0"/>
              <a:t>Visual</a:t>
            </a:r>
            <a:r>
              <a:rPr lang="en-US" sz="3600" dirty="0"/>
              <a:t> – </a:t>
            </a:r>
            <a:r>
              <a:rPr lang="en-US" sz="3600" dirty="0">
                <a:solidFill>
                  <a:srgbClr val="103255"/>
                </a:solidFill>
              </a:rPr>
              <a:t>Staring or gazing at objects, repetitive blinking</a:t>
            </a:r>
          </a:p>
          <a:p>
            <a:pPr>
              <a:spcAft>
                <a:spcPts val="1200"/>
              </a:spcAft>
            </a:pPr>
            <a:r>
              <a:rPr lang="en-US" sz="3600" u="sng" dirty="0"/>
              <a:t>Vestibular</a:t>
            </a:r>
            <a:r>
              <a:rPr lang="en-US" sz="3600" dirty="0"/>
              <a:t> – </a:t>
            </a:r>
            <a:r>
              <a:rPr lang="en-US" sz="3600" dirty="0">
                <a:solidFill>
                  <a:srgbClr val="103255"/>
                </a:solidFill>
              </a:rPr>
              <a:t>Rocking back and front, spinning, jumping</a:t>
            </a:r>
          </a:p>
          <a:p>
            <a:r>
              <a:rPr lang="en-US" sz="3600" u="sng" dirty="0"/>
              <a:t>Olfactory/Taste</a:t>
            </a:r>
            <a:r>
              <a:rPr lang="en-US" sz="3600" dirty="0"/>
              <a:t> – </a:t>
            </a:r>
            <a:r>
              <a:rPr lang="en-US" sz="3600" dirty="0">
                <a:solidFill>
                  <a:srgbClr val="103255"/>
                </a:solidFill>
              </a:rPr>
              <a:t>Smelling people or objects, tasting objects</a:t>
            </a:r>
            <a:endParaRPr lang="en-US" dirty="0"/>
          </a:p>
        </p:txBody>
      </p:sp>
    </p:spTree>
    <p:extLst>
      <p:ext uri="{BB962C8B-B14F-4D97-AF65-F5344CB8AC3E}">
        <p14:creationId xmlns:p14="http://schemas.microsoft.com/office/powerpoint/2010/main" val="11681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BDF0D-1DDF-6DFA-2876-80EABC6460DA}"/>
              </a:ext>
            </a:extLst>
          </p:cNvPr>
          <p:cNvSpPr>
            <a:spLocks noGrp="1"/>
          </p:cNvSpPr>
          <p:nvPr>
            <p:ph type="title"/>
          </p:nvPr>
        </p:nvSpPr>
        <p:spPr/>
        <p:txBody>
          <a:bodyPr/>
          <a:lstStyle/>
          <a:p>
            <a:r>
              <a:rPr lang="en-US" sz="4800" b="1" dirty="0">
                <a:solidFill>
                  <a:prstClr val="white"/>
                </a:solidFill>
                <a:latin typeface="Calibri" panose="020F0502020204030204"/>
              </a:rPr>
              <a:t>Examples of Stimming</a:t>
            </a:r>
            <a:r>
              <a:rPr lang="en-US" sz="2200" b="1" dirty="0">
                <a:solidFill>
                  <a:prstClr val="white"/>
                </a:solidFill>
                <a:latin typeface="Calibri" panose="020F0502020204030204"/>
              </a:rPr>
              <a:t> (Part 2)</a:t>
            </a:r>
            <a:endParaRPr lang="en-US" sz="2200" dirty="0"/>
          </a:p>
        </p:txBody>
      </p:sp>
      <p:sp>
        <p:nvSpPr>
          <p:cNvPr id="7" name="Thought Bubble: Cloud 6">
            <a:extLst>
              <a:ext uri="{FF2B5EF4-FFF2-40B4-BE49-F238E27FC236}">
                <a16:creationId xmlns:a16="http://schemas.microsoft.com/office/drawing/2014/main" id="{F5966D85-5BE1-72F7-7A90-D49ED2262B22}"/>
              </a:ext>
            </a:extLst>
          </p:cNvPr>
          <p:cNvSpPr/>
          <p:nvPr/>
        </p:nvSpPr>
        <p:spPr>
          <a:xfrm>
            <a:off x="159779" y="6107361"/>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100">
              <a:effectLst/>
              <a:ea typeface="Calibri" panose="020F0502020204030204" pitchFamily="34" charset="0"/>
              <a:cs typeface="Times New Roman" panose="02020603050405020304" pitchFamily="18" charset="0"/>
            </a:endParaRPr>
          </a:p>
        </p:txBody>
      </p:sp>
      <p:pic>
        <p:nvPicPr>
          <p:cNvPr id="5" name="Picture 4" descr="What Is Stimming vidoe screenshot">
            <a:hlinkClick r:id="rId3"/>
            <a:extLst>
              <a:ext uri="{FF2B5EF4-FFF2-40B4-BE49-F238E27FC236}">
                <a16:creationId xmlns:a16="http://schemas.microsoft.com/office/drawing/2014/main" id="{86523A50-BC6B-F752-C556-987078C0C0B1}"/>
              </a:ext>
            </a:extLst>
          </p:cNvPr>
          <p:cNvPicPr>
            <a:picLocks noChangeAspect="1"/>
          </p:cNvPicPr>
          <p:nvPr/>
        </p:nvPicPr>
        <p:blipFill>
          <a:blip r:embed="rId4"/>
          <a:stretch>
            <a:fillRect/>
          </a:stretch>
        </p:blipFill>
        <p:spPr>
          <a:xfrm>
            <a:off x="1352194" y="1431452"/>
            <a:ext cx="9705975" cy="4895850"/>
          </a:xfrm>
          <a:prstGeom prst="rect">
            <a:avLst/>
          </a:prstGeom>
        </p:spPr>
      </p:pic>
      <p:sp>
        <p:nvSpPr>
          <p:cNvPr id="4" name="Content Placeholder 3">
            <a:extLst>
              <a:ext uri="{FF2B5EF4-FFF2-40B4-BE49-F238E27FC236}">
                <a16:creationId xmlns:a16="http://schemas.microsoft.com/office/drawing/2014/main" id="{184CE91C-A34F-A484-9DAB-584E4A0283B6}"/>
              </a:ext>
            </a:extLst>
          </p:cNvPr>
          <p:cNvSpPr>
            <a:spLocks noGrp="1"/>
          </p:cNvSpPr>
          <p:nvPr>
            <p:ph idx="1"/>
          </p:nvPr>
        </p:nvSpPr>
        <p:spPr>
          <a:xfrm>
            <a:off x="9215582" y="6374061"/>
            <a:ext cx="2612803" cy="400110"/>
          </a:xfrm>
        </p:spPr>
        <p:txBody>
          <a:bodyPr/>
          <a:lstStyle/>
          <a:p>
            <a:pPr marL="0" lvl="0" indent="0">
              <a:lnSpc>
                <a:spcPct val="100000"/>
              </a:lnSpc>
              <a:spcBef>
                <a:spcPts val="0"/>
              </a:spcBef>
              <a:buNone/>
            </a:pPr>
            <a:r>
              <a:rPr lang="en-US" sz="2000" dirty="0">
                <a:solidFill>
                  <a:prstClr val="black"/>
                </a:solidFill>
              </a:rPr>
              <a:t>Play video to 3:21</a:t>
            </a:r>
          </a:p>
        </p:txBody>
      </p:sp>
    </p:spTree>
    <p:extLst>
      <p:ext uri="{BB962C8B-B14F-4D97-AF65-F5344CB8AC3E}">
        <p14:creationId xmlns:p14="http://schemas.microsoft.com/office/powerpoint/2010/main" val="44115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a:xfrm>
            <a:off x="277889" y="365125"/>
            <a:ext cx="11007571" cy="611419"/>
          </a:xfrm>
        </p:spPr>
        <p:txBody>
          <a:bodyPr>
            <a:noAutofit/>
          </a:bodyPr>
          <a:lstStyle/>
          <a:p>
            <a:r>
              <a:rPr lang="en-US" sz="4800" b="1" dirty="0">
                <a:solidFill>
                  <a:schemeClr val="bg1"/>
                </a:solidFill>
                <a:latin typeface="+mn-lt"/>
              </a:rPr>
              <a:t>Fetal Alcohol Spectrum Disorders (FASD)</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40633"/>
            <a:ext cx="11007571" cy="4645867"/>
          </a:xfrm>
        </p:spPr>
        <p:txBody>
          <a:bodyPr>
            <a:normAutofit/>
          </a:bodyPr>
          <a:lstStyle/>
          <a:p>
            <a:r>
              <a:rPr lang="en-US" sz="3600" dirty="0"/>
              <a:t>A spectrum of disabilities that can arise in a fetus when a mother drinks alcohol while pregnant</a:t>
            </a:r>
          </a:p>
          <a:p>
            <a:pPr marL="800100" lvl="1" indent="-342900">
              <a:spcAft>
                <a:spcPts val="1200"/>
              </a:spcAft>
              <a:buSzPct val="80000"/>
              <a:buFont typeface="Courier New" panose="02070309020205020404" pitchFamily="49" charset="0"/>
              <a:buChar char="o"/>
            </a:pPr>
            <a:r>
              <a:rPr lang="en-US" sz="3600" dirty="0">
                <a:solidFill>
                  <a:srgbClr val="103255"/>
                </a:solidFill>
              </a:rPr>
              <a:t>1 in 100 babies have FASD</a:t>
            </a:r>
          </a:p>
          <a:p>
            <a:pPr>
              <a:spcAft>
                <a:spcPts val="1200"/>
              </a:spcAft>
            </a:pPr>
            <a:r>
              <a:rPr lang="en-US" sz="3600" dirty="0"/>
              <a:t>FASD can create difficulties with adaptive functioning</a:t>
            </a:r>
          </a:p>
          <a:p>
            <a:pPr>
              <a:spcAft>
                <a:spcPts val="1200"/>
              </a:spcAft>
            </a:pPr>
            <a:r>
              <a:rPr lang="en-US" sz="3600" dirty="0"/>
              <a:t>Characteristics often not visible to law enforcement </a:t>
            </a:r>
          </a:p>
          <a:p>
            <a:r>
              <a:rPr lang="en-US" sz="3600" dirty="0"/>
              <a:t>Face a high risk of involvement in the criminal justice system</a:t>
            </a:r>
          </a:p>
        </p:txBody>
      </p:sp>
    </p:spTree>
    <p:extLst>
      <p:ext uri="{BB962C8B-B14F-4D97-AF65-F5344CB8AC3E}">
        <p14:creationId xmlns:p14="http://schemas.microsoft.com/office/powerpoint/2010/main" val="231076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Victimization and IDD</a:t>
            </a:r>
            <a:endParaRPr lang="en-US" dirty="0"/>
          </a:p>
        </p:txBody>
      </p:sp>
      <p:pic>
        <p:nvPicPr>
          <p:cNvPr id="13" name="Picture 12" descr="Victims above a scale. &#10;Lower, left-hand scale: People with intellectual disability are 7x more likely to experience sexual assault than those without disabilities. &#10;&#10;Upper, right-hand scale: Individuals with cognitive disabilities face the highest rates of violent victimization.">
            <a:extLst>
              <a:ext uri="{FF2B5EF4-FFF2-40B4-BE49-F238E27FC236}">
                <a16:creationId xmlns:a16="http://schemas.microsoft.com/office/drawing/2014/main" id="{CB2EB15A-F2FE-C5A7-BD5A-A5A6A89BFDAB}"/>
              </a:ext>
            </a:extLst>
          </p:cNvPr>
          <p:cNvPicPr>
            <a:picLocks noChangeAspect="1"/>
          </p:cNvPicPr>
          <p:nvPr/>
        </p:nvPicPr>
        <p:blipFill>
          <a:blip r:embed="rId2"/>
          <a:stretch>
            <a:fillRect/>
          </a:stretch>
        </p:blipFill>
        <p:spPr>
          <a:xfrm>
            <a:off x="492214" y="1557337"/>
            <a:ext cx="6006923" cy="4710113"/>
          </a:xfrm>
          <a:prstGeom prst="rect">
            <a:avLst/>
          </a:prstGeom>
        </p:spPr>
      </p:pic>
      <p:sp>
        <p:nvSpPr>
          <p:cNvPr id="5" name="Thought Bubble: Cloud 4">
            <a:extLst>
              <a:ext uri="{FF2B5EF4-FFF2-40B4-BE49-F238E27FC236}">
                <a16:creationId xmlns:a16="http://schemas.microsoft.com/office/drawing/2014/main" id="{9A9E22BC-AF12-75E2-0594-202F5440CF9F}"/>
              </a:ext>
            </a:extLst>
          </p:cNvPr>
          <p:cNvSpPr/>
          <p:nvPr/>
        </p:nvSpPr>
        <p:spPr>
          <a:xfrm>
            <a:off x="159779" y="6120653"/>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E9C1EFB-19B6-E970-E9F9-33F2E4322DAC}"/>
              </a:ext>
            </a:extLst>
          </p:cNvPr>
          <p:cNvSpPr>
            <a:spLocks noGrp="1"/>
          </p:cNvSpPr>
          <p:nvPr>
            <p:ph idx="1"/>
          </p:nvPr>
        </p:nvSpPr>
        <p:spPr>
          <a:xfrm>
            <a:off x="6831572" y="1687898"/>
            <a:ext cx="5008485" cy="373440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Barriers to Justice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Reports of victimization not believed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Cases may go unprosecuted if there are communication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Inaccessible services and supports</a:t>
            </a:r>
          </a:p>
        </p:txBody>
      </p:sp>
    </p:spTree>
    <p:extLst>
      <p:ext uri="{BB962C8B-B14F-4D97-AF65-F5344CB8AC3E}">
        <p14:creationId xmlns:p14="http://schemas.microsoft.com/office/powerpoint/2010/main" val="91537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B26263-B61C-D116-8CBC-1302C46EB1C2}"/>
              </a:ext>
            </a:extLst>
          </p:cNvPr>
          <p:cNvSpPr>
            <a:spLocks noGrp="1"/>
          </p:cNvSpPr>
          <p:nvPr>
            <p:ph type="title"/>
          </p:nvPr>
        </p:nvSpPr>
        <p:spPr>
          <a:xfrm>
            <a:off x="592215" y="365125"/>
            <a:ext cx="6302072" cy="611419"/>
          </a:xfrm>
        </p:spPr>
        <p:txBody>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Suspects, Defendants, and Incarcerated People</a:t>
            </a:r>
            <a:endParaRPr lang="en-US" dirty="0"/>
          </a:p>
        </p:txBody>
      </p:sp>
      <p:sp>
        <p:nvSpPr>
          <p:cNvPr id="10" name="Content Placeholder 9">
            <a:extLst>
              <a:ext uri="{FF2B5EF4-FFF2-40B4-BE49-F238E27FC236}">
                <a16:creationId xmlns:a16="http://schemas.microsoft.com/office/drawing/2014/main" id="{E9E5FA16-CAC8-0DBF-F78C-34E24D687ADB}"/>
              </a:ext>
            </a:extLst>
          </p:cNvPr>
          <p:cNvSpPr>
            <a:spLocks noGrp="1"/>
          </p:cNvSpPr>
          <p:nvPr>
            <p:ph idx="1"/>
          </p:nvPr>
        </p:nvSpPr>
        <p:spPr>
          <a:xfrm>
            <a:off x="780900" y="1527909"/>
            <a:ext cx="4981272" cy="503759"/>
          </a:xfrm>
        </p:spPr>
        <p:txBody>
          <a:bodyPr>
            <a:noAutofit/>
          </a:bodyPr>
          <a:lstStyle/>
          <a:p>
            <a:pPr marL="0" indent="0" algn="ctr">
              <a:buNone/>
            </a:pPr>
            <a:r>
              <a:rPr lang="en-US" sz="4000" b="1" dirty="0">
                <a:solidFill>
                  <a:schemeClr val="tx1"/>
                </a:solidFill>
              </a:rPr>
              <a:t>Suspects/Defendants/Incarcerated People</a:t>
            </a:r>
          </a:p>
        </p:txBody>
      </p:sp>
      <p:pic>
        <p:nvPicPr>
          <p:cNvPr id="16" name="Picture 15" descr="Suspects/Defendants/Incarcerated People: 2 in 10 prisoners and 3 in 10 jail inmates reported having a cognitive disability, the most commonly reported type of disability.">
            <a:extLst>
              <a:ext uri="{FF2B5EF4-FFF2-40B4-BE49-F238E27FC236}">
                <a16:creationId xmlns:a16="http://schemas.microsoft.com/office/drawing/2014/main" id="{EF3E0735-D8B8-8EE2-623E-B1D17D470C8A}"/>
              </a:ext>
            </a:extLst>
          </p:cNvPr>
          <p:cNvPicPr>
            <a:picLocks noChangeAspect="1"/>
          </p:cNvPicPr>
          <p:nvPr/>
        </p:nvPicPr>
        <p:blipFill rotWithShape="1">
          <a:blip r:embed="rId2"/>
          <a:srcRect l="3981" t="30884" r="7701" b="41029"/>
          <a:stretch/>
        </p:blipFill>
        <p:spPr>
          <a:xfrm>
            <a:off x="209550" y="2771775"/>
            <a:ext cx="5886450" cy="1314450"/>
          </a:xfrm>
          <a:prstGeom prst="rect">
            <a:avLst/>
          </a:prstGeom>
        </p:spPr>
      </p:pic>
      <p:sp>
        <p:nvSpPr>
          <p:cNvPr id="11" name="Content Placeholder 10">
            <a:extLst>
              <a:ext uri="{FF2B5EF4-FFF2-40B4-BE49-F238E27FC236}">
                <a16:creationId xmlns:a16="http://schemas.microsoft.com/office/drawing/2014/main" id="{0740FA28-79ED-D4E7-4A4F-DEAC815BF19F}"/>
              </a:ext>
            </a:extLst>
          </p:cNvPr>
          <p:cNvSpPr>
            <a:spLocks noGrp="1"/>
          </p:cNvSpPr>
          <p:nvPr>
            <p:ph idx="10"/>
          </p:nvPr>
        </p:nvSpPr>
        <p:spPr>
          <a:xfrm>
            <a:off x="135286" y="4151872"/>
            <a:ext cx="6031199" cy="503759"/>
          </a:xfrm>
        </p:spPr>
        <p:txBody>
          <a:bodyPr>
            <a:normAutofit/>
          </a:bodyPr>
          <a:lstStyle/>
          <a:p>
            <a:pPr marL="0" indent="0" algn="ctr">
              <a:buNone/>
            </a:pPr>
            <a:r>
              <a:rPr lang="en-US" sz="1600" dirty="0">
                <a:solidFill>
                  <a:schemeClr val="tx1"/>
                </a:solidFill>
              </a:rPr>
              <a:t>*Cognitive disabilities include Down syndrome, autism, dementia, learning disabilities, intellectual disability, and traumatic brain injury.</a:t>
            </a:r>
          </a:p>
        </p:txBody>
      </p:sp>
      <p:sp>
        <p:nvSpPr>
          <p:cNvPr id="12" name="Content Placeholder 11">
            <a:extLst>
              <a:ext uri="{FF2B5EF4-FFF2-40B4-BE49-F238E27FC236}">
                <a16:creationId xmlns:a16="http://schemas.microsoft.com/office/drawing/2014/main" id="{686D0D6F-691D-D99C-AE9A-92FB70ED688D}"/>
              </a:ext>
            </a:extLst>
          </p:cNvPr>
          <p:cNvSpPr>
            <a:spLocks noGrp="1"/>
          </p:cNvSpPr>
          <p:nvPr>
            <p:ph idx="11"/>
          </p:nvPr>
        </p:nvSpPr>
        <p:spPr>
          <a:xfrm>
            <a:off x="918885" y="4697831"/>
            <a:ext cx="4531329" cy="293270"/>
          </a:xfrm>
        </p:spPr>
        <p:txBody>
          <a:bodyPr>
            <a:normAutofit/>
          </a:bodyPr>
          <a:lstStyle/>
          <a:p>
            <a:pPr marL="0" indent="0" algn="ctr">
              <a:buNone/>
            </a:pPr>
            <a:r>
              <a:rPr lang="en-US" sz="1600" dirty="0">
                <a:solidFill>
                  <a:schemeClr val="tx1"/>
                </a:solidFill>
              </a:rPr>
              <a:t>Source: Bureau of Justice Statistics</a:t>
            </a:r>
          </a:p>
        </p:txBody>
      </p:sp>
      <p:pic>
        <p:nvPicPr>
          <p:cNvPr id="18" name="Picture 17" descr="More than 25%">
            <a:extLst>
              <a:ext uri="{FF2B5EF4-FFF2-40B4-BE49-F238E27FC236}">
                <a16:creationId xmlns:a16="http://schemas.microsoft.com/office/drawing/2014/main" id="{E9EFD92F-86AD-2684-75EE-B8E8984139DE}"/>
              </a:ext>
            </a:extLst>
          </p:cNvPr>
          <p:cNvPicPr>
            <a:picLocks noChangeAspect="1"/>
          </p:cNvPicPr>
          <p:nvPr/>
        </p:nvPicPr>
        <p:blipFill rotWithShape="1">
          <a:blip r:embed="rId2"/>
          <a:srcRect l="8098" t="74319" r="75896" b="2071"/>
          <a:stretch/>
        </p:blipFill>
        <p:spPr>
          <a:xfrm>
            <a:off x="386474" y="4975323"/>
            <a:ext cx="1066800" cy="1104900"/>
          </a:xfrm>
          <a:prstGeom prst="rect">
            <a:avLst/>
          </a:prstGeom>
        </p:spPr>
      </p:pic>
      <p:sp>
        <p:nvSpPr>
          <p:cNvPr id="13" name="Content Placeholder 12">
            <a:extLst>
              <a:ext uri="{FF2B5EF4-FFF2-40B4-BE49-F238E27FC236}">
                <a16:creationId xmlns:a16="http://schemas.microsoft.com/office/drawing/2014/main" id="{CD467144-0CAC-8F1C-8A68-834E699F03ED}"/>
              </a:ext>
            </a:extLst>
          </p:cNvPr>
          <p:cNvSpPr>
            <a:spLocks noGrp="1"/>
          </p:cNvSpPr>
          <p:nvPr>
            <p:ph idx="12"/>
          </p:nvPr>
        </p:nvSpPr>
        <p:spPr>
          <a:xfrm>
            <a:off x="1453274" y="5354448"/>
            <a:ext cx="5039140" cy="503759"/>
          </a:xfrm>
        </p:spPr>
        <p:txBody>
          <a:bodyPr>
            <a:normAutofit/>
          </a:bodyPr>
          <a:lstStyle/>
          <a:p>
            <a:pPr marL="0" indent="0">
              <a:buNone/>
            </a:pPr>
            <a:r>
              <a:rPr lang="en-US" sz="1600" dirty="0">
                <a:solidFill>
                  <a:schemeClr val="tx1"/>
                </a:solidFill>
              </a:rPr>
              <a:t>of those later exonerated after giving a false confession to police had characteristics of intellectual disability.</a:t>
            </a:r>
          </a:p>
        </p:txBody>
      </p:sp>
      <p:sp>
        <p:nvSpPr>
          <p:cNvPr id="14" name="Content Placeholder 13">
            <a:extLst>
              <a:ext uri="{FF2B5EF4-FFF2-40B4-BE49-F238E27FC236}">
                <a16:creationId xmlns:a16="http://schemas.microsoft.com/office/drawing/2014/main" id="{7CF616FD-2A91-F221-E3BC-94C98FFD9A61}"/>
              </a:ext>
            </a:extLst>
          </p:cNvPr>
          <p:cNvSpPr>
            <a:spLocks noGrp="1"/>
          </p:cNvSpPr>
          <p:nvPr>
            <p:ph idx="13"/>
          </p:nvPr>
        </p:nvSpPr>
        <p:spPr>
          <a:xfrm>
            <a:off x="918885" y="6064444"/>
            <a:ext cx="4531329" cy="503759"/>
          </a:xfrm>
        </p:spPr>
        <p:txBody>
          <a:bodyPr>
            <a:normAutofit/>
          </a:bodyPr>
          <a:lstStyle/>
          <a:p>
            <a:pPr marL="0" indent="0" algn="ctr">
              <a:buNone/>
            </a:pPr>
            <a:r>
              <a:rPr lang="en-US" sz="1600" dirty="0">
                <a:solidFill>
                  <a:schemeClr val="tx1"/>
                </a:solidFill>
              </a:rPr>
              <a:t>Source: National Registry of Exonerations</a:t>
            </a:r>
          </a:p>
        </p:txBody>
      </p:sp>
      <p:sp>
        <p:nvSpPr>
          <p:cNvPr id="15" name="Content Placeholder 14">
            <a:extLst>
              <a:ext uri="{FF2B5EF4-FFF2-40B4-BE49-F238E27FC236}">
                <a16:creationId xmlns:a16="http://schemas.microsoft.com/office/drawing/2014/main" id="{B4262192-0F9D-6403-F192-4AF881A19982}"/>
              </a:ext>
            </a:extLst>
          </p:cNvPr>
          <p:cNvSpPr>
            <a:spLocks noGrp="1"/>
          </p:cNvSpPr>
          <p:nvPr>
            <p:ph idx="14"/>
          </p:nvPr>
        </p:nvSpPr>
        <p:spPr>
          <a:xfrm>
            <a:off x="6894287" y="1805052"/>
            <a:ext cx="5457370" cy="5037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Barriers to Justice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Disability goes unrecognized or dismissed as irrelevant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Face higher rates of arrest, conviction, and longer sentences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Inaccessible diversion and rehabilitation programs</a:t>
            </a:r>
          </a:p>
        </p:txBody>
      </p:sp>
      <p:sp>
        <p:nvSpPr>
          <p:cNvPr id="17" name="Thought Bubble: Cloud 16">
            <a:extLst>
              <a:ext uri="{FF2B5EF4-FFF2-40B4-BE49-F238E27FC236}">
                <a16:creationId xmlns:a16="http://schemas.microsoft.com/office/drawing/2014/main" id="{0E361B18-7296-09F0-E46A-12BB724FB81B}"/>
              </a:ext>
            </a:extLst>
          </p:cNvPr>
          <p:cNvSpPr/>
          <p:nvPr/>
        </p:nvSpPr>
        <p:spPr>
          <a:xfrm>
            <a:off x="159779" y="6120653"/>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38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a:xfrm>
            <a:off x="592215" y="365125"/>
            <a:ext cx="6761086" cy="611419"/>
          </a:xfrm>
        </p:spPr>
        <p:txBody>
          <a:bodyPr>
            <a:noAutofit/>
          </a:bodyPr>
          <a:lstStyle/>
          <a:p>
            <a:r>
              <a:rPr lang="en-US" sz="4800" b="1" dirty="0">
                <a:solidFill>
                  <a:schemeClr val="bg1"/>
                </a:solidFill>
                <a:latin typeface="+mn-lt"/>
              </a:rPr>
              <a:t>Common Interactions with Law Enforcement </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7"/>
            <a:ext cx="11007571" cy="4804977"/>
          </a:xfrm>
        </p:spPr>
        <p:txBody>
          <a:bodyPr/>
          <a:lstStyle/>
          <a:p>
            <a:pPr>
              <a:spcAft>
                <a:spcPts val="1200"/>
              </a:spcAft>
            </a:pPr>
            <a:r>
              <a:rPr lang="en-US" sz="3600" dirty="0"/>
              <a:t>Misunderstood, suspicious, strange, or behavior perceived as offensive </a:t>
            </a:r>
          </a:p>
          <a:p>
            <a:pPr>
              <a:spcAft>
                <a:spcPts val="1200"/>
              </a:spcAft>
            </a:pPr>
            <a:r>
              <a:rPr lang="en-US" sz="3600" dirty="0"/>
              <a:t>Medical emergencies</a:t>
            </a:r>
          </a:p>
          <a:p>
            <a:pPr>
              <a:spcAft>
                <a:spcPts val="1200"/>
              </a:spcAft>
            </a:pPr>
            <a:r>
              <a:rPr lang="en-US" sz="3600" dirty="0"/>
              <a:t>Victimization</a:t>
            </a:r>
          </a:p>
          <a:p>
            <a:pPr>
              <a:spcAft>
                <a:spcPts val="1200"/>
              </a:spcAft>
            </a:pPr>
            <a:r>
              <a:rPr lang="en-US" sz="3600" dirty="0"/>
              <a:t>Wandering </a:t>
            </a:r>
          </a:p>
          <a:p>
            <a:r>
              <a:rPr lang="en-US" sz="3600" dirty="0"/>
              <a:t>Domestic and public disturbances</a:t>
            </a:r>
            <a:endParaRPr lang="en-US" dirty="0"/>
          </a:p>
        </p:txBody>
      </p:sp>
      <p:sp>
        <p:nvSpPr>
          <p:cNvPr id="4" name="Thought Bubble: Cloud 3">
            <a:extLst>
              <a:ext uri="{FF2B5EF4-FFF2-40B4-BE49-F238E27FC236}">
                <a16:creationId xmlns:a16="http://schemas.microsoft.com/office/drawing/2014/main" id="{FC722623-C34D-C15F-495E-F58AF19D2F05}"/>
              </a:ext>
            </a:extLst>
          </p:cNvPr>
          <p:cNvSpPr/>
          <p:nvPr/>
        </p:nvSpPr>
        <p:spPr>
          <a:xfrm>
            <a:off x="159779" y="6120653"/>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63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Identification Tips: Communication</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8"/>
            <a:ext cx="11007571" cy="4590354"/>
          </a:xfrm>
        </p:spPr>
        <p:txBody>
          <a:bodyPr>
            <a:normAutofit/>
          </a:bodyPr>
          <a:lstStyle/>
          <a:p>
            <a:pPr marL="0" indent="0">
              <a:buNone/>
            </a:pPr>
            <a:r>
              <a:rPr lang="en-US" sz="3600" b="1" dirty="0"/>
              <a:t>Look for…</a:t>
            </a:r>
          </a:p>
          <a:p>
            <a:r>
              <a:rPr lang="en-US" sz="3600" dirty="0"/>
              <a:t>Limited vocabulary or speech impairment</a:t>
            </a:r>
          </a:p>
          <a:p>
            <a:r>
              <a:rPr lang="en-US" sz="3600" dirty="0"/>
              <a:t>Difficulty understanding</a:t>
            </a:r>
          </a:p>
          <a:p>
            <a:r>
              <a:rPr lang="en-US" sz="3600" dirty="0"/>
              <a:t>Short attention span</a:t>
            </a:r>
          </a:p>
          <a:p>
            <a:r>
              <a:rPr lang="en-US" sz="3600" dirty="0"/>
              <a:t>Mimicking or repetitive speech</a:t>
            </a:r>
          </a:p>
          <a:p>
            <a:r>
              <a:rPr lang="en-US" sz="3600" dirty="0"/>
              <a:t>Nonsensical speech </a:t>
            </a:r>
          </a:p>
          <a:p>
            <a:r>
              <a:rPr lang="en-US" sz="3600" dirty="0"/>
              <a:t>Pretending to understand</a:t>
            </a:r>
            <a:endParaRPr lang="en-US" sz="2400" dirty="0"/>
          </a:p>
        </p:txBody>
      </p:sp>
    </p:spTree>
    <p:extLst>
      <p:ext uri="{BB962C8B-B14F-4D97-AF65-F5344CB8AC3E}">
        <p14:creationId xmlns:p14="http://schemas.microsoft.com/office/powerpoint/2010/main" val="210109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1687898"/>
            <a:ext cx="7307185" cy="3734406"/>
          </a:xfrm>
        </p:spPr>
        <p:txBody>
          <a:bodyPr/>
          <a:lstStyle/>
          <a:p>
            <a:pPr marL="571500" marR="0" lvl="0" indent="-5715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Developmental Disabilities </a:t>
            </a:r>
          </a:p>
          <a:p>
            <a:pPr marL="571500" marR="0" lvl="0" indent="-5715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Common Interactions </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Response Tips for Officers</a:t>
            </a:r>
          </a:p>
          <a:p>
            <a:pPr marL="1028700" marR="0" lvl="1" indent="-400050" algn="l" defTabSz="914400" rtl="0" eaLnBrk="1" fontAlgn="auto" latinLnBrk="0" hangingPunct="1">
              <a:lnSpc>
                <a:spcPct val="100000"/>
              </a:lnSpc>
              <a:spcBef>
                <a:spcPts val="0"/>
              </a:spcBef>
              <a:spcAft>
                <a:spcPts val="120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Identification</a:t>
            </a:r>
          </a:p>
          <a:p>
            <a:pPr marL="1028700" marR="0" lvl="1" indent="-400050" algn="l" defTabSz="914400" rtl="0" eaLnBrk="1" fontAlgn="auto" latinLnBrk="0" hangingPunct="1">
              <a:lnSpc>
                <a:spcPct val="100000"/>
              </a:lnSpc>
              <a:spcBef>
                <a:spcPts val="0"/>
              </a:spcBef>
              <a:spcAft>
                <a:spcPts val="120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Communication </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Communication Devices</a:t>
            </a:r>
          </a:p>
        </p:txBody>
      </p:sp>
      <p:grpSp>
        <p:nvGrpSpPr>
          <p:cNvPr id="4" name="Group 3" descr="Communication devices. Pictured are text to speech device, pictographs with words, card and button holder">
            <a:extLst>
              <a:ext uri="{FF2B5EF4-FFF2-40B4-BE49-F238E27FC236}">
                <a16:creationId xmlns:a16="http://schemas.microsoft.com/office/drawing/2014/main" id="{7952C36D-3199-478F-9693-41BC66CABF10}"/>
              </a:ext>
            </a:extLst>
          </p:cNvPr>
          <p:cNvGrpSpPr/>
          <p:nvPr/>
        </p:nvGrpSpPr>
        <p:grpSpPr>
          <a:xfrm>
            <a:off x="1201115" y="1444269"/>
            <a:ext cx="9859381" cy="5312992"/>
            <a:chOff x="2025555" y="1470552"/>
            <a:chExt cx="9969704" cy="5387448"/>
          </a:xfrm>
        </p:grpSpPr>
        <p:pic>
          <p:nvPicPr>
            <p:cNvPr id="5" name="Picture 4">
              <a:extLst>
                <a:ext uri="{FF2B5EF4-FFF2-40B4-BE49-F238E27FC236}">
                  <a16:creationId xmlns:a16="http://schemas.microsoft.com/office/drawing/2014/main" id="{CEE78060-1925-449C-9BC2-48438C7B19D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25555" y="1683557"/>
              <a:ext cx="4400244" cy="3219614"/>
            </a:xfrm>
            <a:prstGeom prst="rect">
              <a:avLst/>
            </a:prstGeom>
          </p:spPr>
        </p:pic>
        <p:pic>
          <p:nvPicPr>
            <p:cNvPr id="6" name="Picture 5">
              <a:extLst>
                <a:ext uri="{FF2B5EF4-FFF2-40B4-BE49-F238E27FC236}">
                  <a16:creationId xmlns:a16="http://schemas.microsoft.com/office/drawing/2014/main" id="{D93F16CC-F7DF-42FD-BBDF-888E93B18A49}"/>
                </a:ext>
              </a:extLst>
            </p:cNvPr>
            <p:cNvPicPr>
              <a:picLocks noChangeAspect="1"/>
            </p:cNvPicPr>
            <p:nvPr/>
          </p:nvPicPr>
          <p:blipFill rotWithShape="1">
            <a:blip r:embed="rId3"/>
            <a:srcRect r="2839"/>
            <a:stretch/>
          </p:blipFill>
          <p:spPr>
            <a:xfrm>
              <a:off x="6467157" y="3998793"/>
              <a:ext cx="5528102" cy="2286001"/>
            </a:xfrm>
            <a:prstGeom prst="rect">
              <a:avLst/>
            </a:prstGeom>
          </p:spPr>
        </p:pic>
        <p:pic>
          <p:nvPicPr>
            <p:cNvPr id="7" name="Picture 6">
              <a:extLst>
                <a:ext uri="{FF2B5EF4-FFF2-40B4-BE49-F238E27FC236}">
                  <a16:creationId xmlns:a16="http://schemas.microsoft.com/office/drawing/2014/main" id="{7C06277A-DFF6-4F02-904A-B0816326A5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10952" y="1470552"/>
              <a:ext cx="4217158" cy="2328661"/>
            </a:xfrm>
            <a:prstGeom prst="rect">
              <a:avLst/>
            </a:prstGeom>
          </p:spPr>
        </p:pic>
        <p:pic>
          <p:nvPicPr>
            <p:cNvPr id="8" name="Picture 7">
              <a:extLst>
                <a:ext uri="{FF2B5EF4-FFF2-40B4-BE49-F238E27FC236}">
                  <a16:creationId xmlns:a16="http://schemas.microsoft.com/office/drawing/2014/main" id="{672B9B77-9E85-47CA-9A44-21E54A99A9BC}"/>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3101327" y="4728949"/>
              <a:ext cx="3209625" cy="2129051"/>
            </a:xfrm>
            <a:prstGeom prst="rect">
              <a:avLst/>
            </a:prstGeom>
          </p:spPr>
        </p:pic>
      </p:grpSp>
    </p:spTree>
    <p:extLst>
      <p:ext uri="{BB962C8B-B14F-4D97-AF65-F5344CB8AC3E}">
        <p14:creationId xmlns:p14="http://schemas.microsoft.com/office/powerpoint/2010/main" val="389586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Mobility Assistive Devices</a:t>
            </a:r>
          </a:p>
        </p:txBody>
      </p:sp>
      <p:pic>
        <p:nvPicPr>
          <p:cNvPr id="4" name="Content Placeholder 3" descr="Icons of people using various mobility assistive devices: walker, scooter, wheelchair, cane, crutches, etc.">
            <a:extLst>
              <a:ext uri="{FF2B5EF4-FFF2-40B4-BE49-F238E27FC236}">
                <a16:creationId xmlns:a16="http://schemas.microsoft.com/office/drawing/2014/main" id="{74DD25EE-1941-4A4F-8ABA-337725416DA7}"/>
              </a:ext>
            </a:extLst>
          </p:cNvPr>
          <p:cNvPicPr>
            <a:picLocks noGrp="1" noChangeAspect="1"/>
          </p:cNvPicPr>
          <p:nvPr>
            <p:ph idx="1"/>
          </p:nvPr>
        </p:nvPicPr>
        <p:blipFill>
          <a:blip r:embed="rId2"/>
          <a:stretch>
            <a:fillRect/>
          </a:stretch>
        </p:blipFill>
        <p:spPr>
          <a:xfrm>
            <a:off x="1886930" y="1480009"/>
            <a:ext cx="8418137" cy="4811674"/>
          </a:xfrm>
          <a:prstGeom prst="rect">
            <a:avLst/>
          </a:prstGeom>
        </p:spPr>
      </p:pic>
    </p:spTree>
    <p:extLst>
      <p:ext uri="{BB962C8B-B14F-4D97-AF65-F5344CB8AC3E}">
        <p14:creationId xmlns:p14="http://schemas.microsoft.com/office/powerpoint/2010/main" val="9519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Identification Tips: Behavior</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8"/>
            <a:ext cx="11007571" cy="4684622"/>
          </a:xfrm>
        </p:spPr>
        <p:txBody>
          <a:bodyPr>
            <a:normAutofit/>
          </a:bodyPr>
          <a:lstStyle/>
          <a:p>
            <a:pPr marL="0" indent="0">
              <a:buNone/>
            </a:pPr>
            <a:r>
              <a:rPr lang="en-US" sz="3600" b="1" dirty="0"/>
              <a:t>Look for…</a:t>
            </a:r>
          </a:p>
          <a:p>
            <a:r>
              <a:rPr lang="en-US" sz="3600" dirty="0"/>
              <a:t>Indications that person is easily influenced and/or eager to please</a:t>
            </a:r>
          </a:p>
          <a:p>
            <a:r>
              <a:rPr lang="en-US" sz="3600" dirty="0"/>
              <a:t>Indications that person is easily frustrated</a:t>
            </a:r>
          </a:p>
          <a:p>
            <a:r>
              <a:rPr lang="en-US" sz="3600" dirty="0"/>
              <a:t>Difficulty with everyday tasks, such as telling time </a:t>
            </a:r>
          </a:p>
          <a:p>
            <a:r>
              <a:rPr lang="en-US" sz="3600" dirty="0"/>
              <a:t>Use or request to use assistive devices </a:t>
            </a:r>
          </a:p>
          <a:p>
            <a:r>
              <a:rPr lang="en-US" sz="3600" dirty="0"/>
              <a:t>Repetitive motions or motor impairment</a:t>
            </a:r>
            <a:endParaRPr lang="en-US" dirty="0"/>
          </a:p>
        </p:txBody>
      </p:sp>
      <p:sp>
        <p:nvSpPr>
          <p:cNvPr id="4" name="Thought Bubble: Cloud 3">
            <a:extLst>
              <a:ext uri="{FF2B5EF4-FFF2-40B4-BE49-F238E27FC236}">
                <a16:creationId xmlns:a16="http://schemas.microsoft.com/office/drawing/2014/main" id="{B56EF5B5-AEEE-1FC3-1CF2-BBC3EA55C15B}"/>
              </a:ext>
            </a:extLst>
          </p:cNvPr>
          <p:cNvSpPr/>
          <p:nvPr/>
        </p:nvSpPr>
        <p:spPr>
          <a:xfrm>
            <a:off x="159779" y="6120653"/>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783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a:xfrm>
            <a:off x="130629" y="420817"/>
            <a:ext cx="6917871" cy="611419"/>
          </a:xfrm>
        </p:spPr>
        <p:txBody>
          <a:bodyPr>
            <a:noAutofit/>
          </a:bodyPr>
          <a:lstStyle/>
          <a:p>
            <a:r>
              <a:rPr lang="en-US" sz="4800" b="1" dirty="0">
                <a:solidFill>
                  <a:schemeClr val="bg1"/>
                </a:solidFill>
                <a:latin typeface="+mn-lt"/>
              </a:rPr>
              <a:t>Identification Tips: Interactions with Others</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7"/>
            <a:ext cx="11007571" cy="4137867"/>
          </a:xfrm>
        </p:spPr>
        <p:txBody>
          <a:bodyPr>
            <a:normAutofit/>
          </a:bodyPr>
          <a:lstStyle/>
          <a:p>
            <a:pPr marL="0" indent="0">
              <a:buNone/>
            </a:pPr>
            <a:r>
              <a:rPr lang="en-US" sz="3600" b="1" dirty="0"/>
              <a:t>Look for…</a:t>
            </a:r>
          </a:p>
          <a:p>
            <a:pPr>
              <a:spcAft>
                <a:spcPts val="600"/>
              </a:spcAft>
            </a:pPr>
            <a:r>
              <a:rPr lang="en-US" sz="3600" dirty="0"/>
              <a:t>Inappropriate interactions with peers</a:t>
            </a:r>
          </a:p>
          <a:p>
            <a:pPr>
              <a:spcAft>
                <a:spcPts val="600"/>
              </a:spcAft>
            </a:pPr>
            <a:r>
              <a:rPr lang="en-US" sz="3600" dirty="0"/>
              <a:t>Over-compliance with authority figures</a:t>
            </a:r>
          </a:p>
          <a:p>
            <a:pPr>
              <a:spcAft>
                <a:spcPts val="600"/>
              </a:spcAft>
            </a:pPr>
            <a:r>
              <a:rPr lang="en-US" sz="3600" dirty="0"/>
              <a:t>Misunderstanding of social cues and body language </a:t>
            </a:r>
          </a:p>
          <a:p>
            <a:r>
              <a:rPr lang="en-US" sz="3600" dirty="0"/>
              <a:t>Under or over-engagement with others</a:t>
            </a:r>
          </a:p>
        </p:txBody>
      </p:sp>
    </p:spTree>
    <p:extLst>
      <p:ext uri="{BB962C8B-B14F-4D97-AF65-F5344CB8AC3E}">
        <p14:creationId xmlns:p14="http://schemas.microsoft.com/office/powerpoint/2010/main" val="48474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Communication Tips</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p:txBody>
          <a:bodyPr>
            <a:normAutofit/>
          </a:bodyPr>
          <a:lstStyle/>
          <a:p>
            <a:pPr marL="0" indent="0">
              <a:buNone/>
            </a:pPr>
            <a:r>
              <a:rPr lang="en-US" sz="4000" b="1" u="sng" dirty="0"/>
              <a:t>Overview</a:t>
            </a:r>
            <a:endParaRPr lang="en-US" sz="3600" dirty="0"/>
          </a:p>
          <a:p>
            <a:pPr marL="347663" indent="-347663">
              <a:spcAft>
                <a:spcPts val="1200"/>
              </a:spcAft>
            </a:pPr>
            <a:r>
              <a:rPr lang="en-US" sz="3600" dirty="0"/>
              <a:t>Logistics and a note on “crisis”</a:t>
            </a:r>
          </a:p>
          <a:p>
            <a:pPr marL="347663" indent="-347663">
              <a:spcAft>
                <a:spcPts val="1200"/>
              </a:spcAft>
            </a:pPr>
            <a:r>
              <a:rPr lang="en-US" sz="3600" dirty="0"/>
              <a:t>Style and tone</a:t>
            </a:r>
          </a:p>
          <a:p>
            <a:pPr marL="347663" indent="-347663">
              <a:spcAft>
                <a:spcPts val="1200"/>
              </a:spcAft>
            </a:pPr>
            <a:r>
              <a:rPr lang="en-US" sz="3600" dirty="0"/>
              <a:t>Body language </a:t>
            </a:r>
          </a:p>
          <a:p>
            <a:pPr marL="347663" indent="-347663">
              <a:spcAft>
                <a:spcPts val="1200"/>
              </a:spcAft>
            </a:pPr>
            <a:r>
              <a:rPr lang="en-US" sz="3600" dirty="0"/>
              <a:t>Interviewing techniques</a:t>
            </a:r>
          </a:p>
        </p:txBody>
      </p:sp>
    </p:spTree>
    <p:extLst>
      <p:ext uri="{BB962C8B-B14F-4D97-AF65-F5344CB8AC3E}">
        <p14:creationId xmlns:p14="http://schemas.microsoft.com/office/powerpoint/2010/main" val="3728977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General Communication Tips</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355977" y="1731441"/>
            <a:ext cx="11480043" cy="3734406"/>
          </a:xfrm>
        </p:spPr>
        <p:txBody>
          <a:bodyPr>
            <a:normAutofit/>
          </a:bodyPr>
          <a:lstStyle/>
          <a:p>
            <a:pPr marL="0" indent="0">
              <a:spcAft>
                <a:spcPts val="1200"/>
              </a:spcAft>
              <a:buNone/>
            </a:pPr>
            <a:r>
              <a:rPr lang="en-US" sz="4000" b="1" dirty="0">
                <a:solidFill>
                  <a:srgbClr val="306E36"/>
                </a:solidFill>
              </a:rPr>
              <a:t>Reminder:</a:t>
            </a:r>
            <a:r>
              <a:rPr lang="en-US" sz="4000" dirty="0">
                <a:solidFill>
                  <a:srgbClr val="306E36"/>
                </a:solidFill>
              </a:rPr>
              <a:t> </a:t>
            </a:r>
            <a:r>
              <a:rPr lang="en-US" sz="4000" dirty="0"/>
              <a:t>People with disabilities are not always in “crisis,” and those without disabilities can be in “crisis”</a:t>
            </a:r>
          </a:p>
          <a:p>
            <a:r>
              <a:rPr lang="en-US" sz="4000" dirty="0"/>
              <a:t>Logistics</a:t>
            </a:r>
          </a:p>
          <a:p>
            <a:pPr marL="804863" lvl="1" indent="-347663">
              <a:buSzPct val="80000"/>
              <a:buFont typeface="Courier New" panose="02070309020205020404" pitchFamily="49" charset="0"/>
              <a:buChar char="o"/>
            </a:pPr>
            <a:r>
              <a:rPr lang="en-US" sz="3600" dirty="0">
                <a:solidFill>
                  <a:srgbClr val="103255"/>
                </a:solidFill>
              </a:rPr>
              <a:t>Quiet place, </a:t>
            </a:r>
          </a:p>
          <a:p>
            <a:pPr marL="804863" lvl="1" indent="-347663">
              <a:buSzPct val="80000"/>
              <a:buFont typeface="Courier New" panose="02070309020205020404" pitchFamily="49" charset="0"/>
              <a:buChar char="o"/>
            </a:pPr>
            <a:r>
              <a:rPr lang="en-US" sz="3600" dirty="0">
                <a:solidFill>
                  <a:srgbClr val="103255"/>
                </a:solidFill>
              </a:rPr>
              <a:t>Low distractions, </a:t>
            </a:r>
          </a:p>
          <a:p>
            <a:pPr marL="804863" lvl="1" indent="-347663">
              <a:buSzPct val="80000"/>
              <a:buFont typeface="Courier New" panose="02070309020205020404" pitchFamily="49" charset="0"/>
              <a:buChar char="o"/>
            </a:pPr>
            <a:r>
              <a:rPr lang="en-US" sz="3600" dirty="0">
                <a:solidFill>
                  <a:srgbClr val="103255"/>
                </a:solidFill>
              </a:rPr>
              <a:t>Identify yourself and your role</a:t>
            </a:r>
            <a:endParaRPr lang="en-US" sz="4000" dirty="0"/>
          </a:p>
        </p:txBody>
      </p:sp>
    </p:spTree>
    <p:extLst>
      <p:ext uri="{BB962C8B-B14F-4D97-AF65-F5344CB8AC3E}">
        <p14:creationId xmlns:p14="http://schemas.microsoft.com/office/powerpoint/2010/main" val="338636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Patience</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8"/>
            <a:ext cx="11007571" cy="4560502"/>
          </a:xfrm>
        </p:spPr>
        <p:txBody>
          <a:bodyPr>
            <a:normAutofit/>
          </a:bodyPr>
          <a:lstStyle/>
          <a:p>
            <a:pPr marL="347663" indent="-347663">
              <a:spcAft>
                <a:spcPts val="600"/>
              </a:spcAft>
            </a:pPr>
            <a:r>
              <a:rPr lang="en-US" sz="4000" dirty="0"/>
              <a:t>Person may have more than one disability</a:t>
            </a:r>
          </a:p>
          <a:p>
            <a:pPr marL="347663" indent="-347663">
              <a:spcAft>
                <a:spcPts val="600"/>
              </a:spcAft>
            </a:pPr>
            <a:r>
              <a:rPr lang="en-US" sz="4000" dirty="0"/>
              <a:t>Allow for extra processing time for responses and recall of information</a:t>
            </a:r>
          </a:p>
          <a:p>
            <a:pPr marL="347663" indent="-347663">
              <a:spcAft>
                <a:spcPts val="600"/>
              </a:spcAft>
            </a:pPr>
            <a:r>
              <a:rPr lang="en-US" sz="4000" dirty="0"/>
              <a:t>Be prepared to repeat yourself</a:t>
            </a:r>
          </a:p>
          <a:p>
            <a:pPr marL="347663" indent="-347663">
              <a:spcAft>
                <a:spcPts val="600"/>
              </a:spcAft>
            </a:pPr>
            <a:r>
              <a:rPr lang="en-US" sz="4000" dirty="0"/>
              <a:t>Person may have vocal or other manifestations of their disability</a:t>
            </a:r>
          </a:p>
        </p:txBody>
      </p:sp>
      <p:sp>
        <p:nvSpPr>
          <p:cNvPr id="4" name="Thought Bubble: Cloud 3">
            <a:extLst>
              <a:ext uri="{FF2B5EF4-FFF2-40B4-BE49-F238E27FC236}">
                <a16:creationId xmlns:a16="http://schemas.microsoft.com/office/drawing/2014/main" id="{FDD76B86-3F04-A77C-6914-F5147A33326B}"/>
              </a:ext>
            </a:extLst>
          </p:cNvPr>
          <p:cNvSpPr/>
          <p:nvPr/>
        </p:nvSpPr>
        <p:spPr>
          <a:xfrm>
            <a:off x="159779" y="6120653"/>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644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Body Language</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3" y="1960041"/>
            <a:ext cx="11007571" cy="3734406"/>
          </a:xfrm>
        </p:spPr>
        <p:txBody>
          <a:bodyPr>
            <a:normAutofit/>
          </a:bodyPr>
          <a:lstStyle/>
          <a:p>
            <a:r>
              <a:rPr lang="en-US" sz="3600" dirty="0"/>
              <a:t>Use open and clear body language</a:t>
            </a:r>
          </a:p>
          <a:p>
            <a:pPr marL="804863" lvl="1" indent="-347663">
              <a:spcAft>
                <a:spcPts val="1200"/>
              </a:spcAft>
              <a:buSzPct val="80000"/>
              <a:buFont typeface="Courier New" panose="02070309020205020404" pitchFamily="49" charset="0"/>
              <a:buChar char="o"/>
            </a:pPr>
            <a:r>
              <a:rPr lang="en-US" sz="3600" dirty="0">
                <a:solidFill>
                  <a:srgbClr val="103255"/>
                </a:solidFill>
              </a:rPr>
              <a:t>Be aware of facial expressions</a:t>
            </a:r>
          </a:p>
          <a:p>
            <a:pPr>
              <a:spcAft>
                <a:spcPts val="1200"/>
              </a:spcAft>
            </a:pPr>
            <a:r>
              <a:rPr lang="en-US" sz="3600" dirty="0"/>
              <a:t>Keep your hands visible and body relaxed</a:t>
            </a:r>
          </a:p>
          <a:p>
            <a:pPr>
              <a:spcAft>
                <a:spcPts val="1200"/>
              </a:spcAft>
            </a:pPr>
            <a:r>
              <a:rPr lang="en-US" sz="3600" dirty="0"/>
              <a:t>Explain your actions before you do them</a:t>
            </a:r>
          </a:p>
          <a:p>
            <a:r>
              <a:rPr lang="en-US" sz="3600" dirty="0"/>
              <a:t>Do not touch the person or make them feel trapped </a:t>
            </a:r>
          </a:p>
        </p:txBody>
      </p:sp>
    </p:spTree>
    <p:extLst>
      <p:ext uri="{BB962C8B-B14F-4D97-AF65-F5344CB8AC3E}">
        <p14:creationId xmlns:p14="http://schemas.microsoft.com/office/powerpoint/2010/main" val="86169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Style and Tone</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687897"/>
            <a:ext cx="11007571" cy="4952389"/>
          </a:xfrm>
        </p:spPr>
        <p:txBody>
          <a:bodyPr>
            <a:normAutofit/>
          </a:bodyPr>
          <a:lstStyle/>
          <a:p>
            <a:pPr>
              <a:spcAft>
                <a:spcPts val="600"/>
              </a:spcAft>
            </a:pPr>
            <a:r>
              <a:rPr lang="en-US" sz="3600" dirty="0"/>
              <a:t>Keep sentences short</a:t>
            </a:r>
          </a:p>
          <a:p>
            <a:pPr>
              <a:spcAft>
                <a:spcPts val="600"/>
              </a:spcAft>
            </a:pPr>
            <a:r>
              <a:rPr lang="en-US" sz="3600" dirty="0"/>
              <a:t>Use simple, everyday language</a:t>
            </a:r>
          </a:p>
          <a:p>
            <a:pPr>
              <a:spcAft>
                <a:spcPts val="600"/>
              </a:spcAft>
            </a:pPr>
            <a:r>
              <a:rPr lang="en-US" sz="3600" dirty="0"/>
              <a:t>Repeat important concepts</a:t>
            </a:r>
          </a:p>
          <a:p>
            <a:pPr>
              <a:spcAft>
                <a:spcPts val="600"/>
              </a:spcAft>
            </a:pPr>
            <a:r>
              <a:rPr lang="en-US" sz="3600" dirty="0"/>
              <a:t>Avoid ambiguous phrases</a:t>
            </a:r>
          </a:p>
          <a:p>
            <a:pPr>
              <a:spcAft>
                <a:spcPts val="600"/>
              </a:spcAft>
            </a:pPr>
            <a:r>
              <a:rPr lang="en-US" sz="3600" dirty="0"/>
              <a:t>Use pictures, stories, symbols, and actions to help convey meaning</a:t>
            </a:r>
          </a:p>
          <a:p>
            <a:r>
              <a:rPr lang="en-US" sz="3600" dirty="0"/>
              <a:t>Do not mislead the person </a:t>
            </a:r>
          </a:p>
        </p:txBody>
      </p:sp>
    </p:spTree>
    <p:extLst>
      <p:ext uri="{BB962C8B-B14F-4D97-AF65-F5344CB8AC3E}">
        <p14:creationId xmlns:p14="http://schemas.microsoft.com/office/powerpoint/2010/main" val="197303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A8517-5C81-E99B-F929-2F24A5EE82A1}"/>
              </a:ext>
            </a:extLst>
          </p:cNvPr>
          <p:cNvSpPr>
            <a:spLocks noGrp="1"/>
          </p:cNvSpPr>
          <p:nvPr>
            <p:ph type="title"/>
          </p:nvPr>
        </p:nvSpPr>
        <p:spPr/>
        <p:txBody>
          <a:bodyPr>
            <a:noAutofit/>
          </a:bodyPr>
          <a:lstStyle/>
          <a:p>
            <a:r>
              <a:rPr lang="en-US" sz="4800" b="1" dirty="0">
                <a:solidFill>
                  <a:schemeClr val="bg1"/>
                </a:solidFill>
                <a:latin typeface="+mn-lt"/>
              </a:rPr>
              <a:t>BRIEF ROLE PLAYS FOR DISCUSSION</a:t>
            </a:r>
          </a:p>
        </p:txBody>
      </p:sp>
      <p:sp>
        <p:nvSpPr>
          <p:cNvPr id="2" name="Content Placeholder 1">
            <a:extLst>
              <a:ext uri="{FF2B5EF4-FFF2-40B4-BE49-F238E27FC236}">
                <a16:creationId xmlns:a16="http://schemas.microsoft.com/office/drawing/2014/main" id="{7A39946F-65FF-A9E7-80AC-8A4A92404520}"/>
              </a:ext>
            </a:extLst>
          </p:cNvPr>
          <p:cNvSpPr>
            <a:spLocks noGrp="1"/>
          </p:cNvSpPr>
          <p:nvPr>
            <p:ph idx="1"/>
          </p:nvPr>
        </p:nvSpPr>
        <p:spPr/>
        <p:txBody>
          <a:bodyPr>
            <a:normAutofit/>
          </a:bodyPr>
          <a:lstStyle/>
          <a:p>
            <a:pPr marL="0" indent="0">
              <a:buNone/>
            </a:pPr>
            <a:r>
              <a:rPr lang="en-US" sz="3600" dirty="0"/>
              <a:t>Law Enforcement Interactions with People with Intellectual and Developmental Disabilities</a:t>
            </a:r>
          </a:p>
          <a:p>
            <a:pPr marL="0" indent="0">
              <a:spcBef>
                <a:spcPts val="3600"/>
              </a:spcBef>
              <a:buNone/>
            </a:pPr>
            <a:r>
              <a:rPr lang="en-US" sz="3600" i="1" dirty="0"/>
              <a:t>How would you respond to the following situations?</a:t>
            </a:r>
          </a:p>
        </p:txBody>
      </p:sp>
      <p:pic>
        <p:nvPicPr>
          <p:cNvPr id="4" name="Picture 3" descr="Activity icon">
            <a:extLst>
              <a:ext uri="{FF2B5EF4-FFF2-40B4-BE49-F238E27FC236}">
                <a16:creationId xmlns:a16="http://schemas.microsoft.com/office/drawing/2014/main" id="{4992D3AC-568B-7789-A9C3-27B531931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46" y="5972205"/>
            <a:ext cx="572135" cy="621665"/>
          </a:xfrm>
          <a:prstGeom prst="rect">
            <a:avLst/>
          </a:prstGeom>
        </p:spPr>
      </p:pic>
    </p:spTree>
    <p:extLst>
      <p:ext uri="{BB962C8B-B14F-4D97-AF65-F5344CB8AC3E}">
        <p14:creationId xmlns:p14="http://schemas.microsoft.com/office/powerpoint/2010/main" val="360447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88F27A-1CD0-11C8-8359-3CE8D6A592AF}"/>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white"/>
                </a:solidFill>
                <a:effectLst/>
                <a:uLnTx/>
                <a:uFillTx/>
                <a:latin typeface="Calibri" panose="020F0502020204030204"/>
                <a:ea typeface="+mj-ea"/>
                <a:cs typeface="+mj-cs"/>
              </a:rPr>
              <a:t>VIDEO: </a:t>
            </a:r>
            <a:br>
              <a:rPr kumimoji="0" lang="en-US" sz="44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US" sz="4400" b="1" i="0" u="none" strike="noStrike" kern="1200" cap="none" spc="0" normalizeH="0" baseline="0" noProof="0" dirty="0">
                <a:ln>
                  <a:noFill/>
                </a:ln>
                <a:solidFill>
                  <a:prstClr val="white"/>
                </a:solidFill>
                <a:effectLst/>
                <a:uLnTx/>
                <a:uFillTx/>
                <a:latin typeface="Calibri" panose="020F0502020204030204"/>
                <a:ea typeface="+mj-ea"/>
                <a:cs typeface="+mj-cs"/>
              </a:rPr>
              <a:t>Officer Interaction with a Teen with </a:t>
            </a:r>
            <a:r>
              <a:rPr kumimoji="0" lang="en-US" sz="4400" b="1" i="0" u="none" strike="noStrike" kern="1200" cap="none" spc="0" normalizeH="0" baseline="0" noProof="0" dirty="0" err="1">
                <a:ln>
                  <a:noFill/>
                </a:ln>
                <a:solidFill>
                  <a:prstClr val="white"/>
                </a:solidFill>
                <a:effectLst/>
                <a:uLnTx/>
                <a:uFillTx/>
                <a:latin typeface="Calibri" panose="020F0502020204030204"/>
                <a:ea typeface="+mj-ea"/>
                <a:cs typeface="+mj-cs"/>
              </a:rPr>
              <a:t>Autis</a:t>
            </a:r>
            <a:r>
              <a:rPr lang="en-US" b="1" dirty="0">
                <a:solidFill>
                  <a:prstClr val="white"/>
                </a:solidFill>
                <a:latin typeface="Calibri" panose="020F0502020204030204"/>
              </a:rPr>
              <a:t>ma</a:t>
            </a:r>
            <a:endParaRPr lang="en-US" dirty="0"/>
          </a:p>
        </p:txBody>
      </p:sp>
      <p:pic>
        <p:nvPicPr>
          <p:cNvPr id="7" name="Graphic 43" descr="Presentation with media">
            <a:extLst>
              <a:ext uri="{FF2B5EF4-FFF2-40B4-BE49-F238E27FC236}">
                <a16:creationId xmlns:a16="http://schemas.microsoft.com/office/drawing/2014/main" id="{FD98F381-CA22-A0F7-96CB-ACC5C199B04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57" y="5426534"/>
            <a:ext cx="678180" cy="678180"/>
          </a:xfrm>
          <a:prstGeom prst="rect">
            <a:avLst/>
          </a:prstGeom>
        </p:spPr>
      </p:pic>
      <p:sp>
        <p:nvSpPr>
          <p:cNvPr id="8" name="Thought Bubble: Cloud 7">
            <a:extLst>
              <a:ext uri="{FF2B5EF4-FFF2-40B4-BE49-F238E27FC236}">
                <a16:creationId xmlns:a16="http://schemas.microsoft.com/office/drawing/2014/main" id="{DA8C762A-4357-56D0-CED5-F470E292F884}"/>
              </a:ext>
            </a:extLst>
          </p:cNvPr>
          <p:cNvSpPr/>
          <p:nvPr/>
        </p:nvSpPr>
        <p:spPr>
          <a:xfrm>
            <a:off x="42357" y="6144141"/>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E3255"/>
                </a:solidFill>
                <a:effectLst/>
                <a:ea typeface="Calibri" panose="020F0502020204030204" pitchFamily="34" charset="0"/>
                <a:cs typeface="Times New Roman" panose="02020603050405020304" pitchFamily="18" charset="0"/>
              </a:rPr>
              <a:t>Q&amp;A</a:t>
            </a:r>
            <a:endParaRPr lang="en-US" sz="1100" dirty="0">
              <a:effectLst/>
              <a:ea typeface="Calibri" panose="020F0502020204030204" pitchFamily="34" charset="0"/>
              <a:cs typeface="Times New Roman" panose="02020603050405020304" pitchFamily="18" charset="0"/>
            </a:endParaRPr>
          </a:p>
        </p:txBody>
      </p:sp>
      <p:pic>
        <p:nvPicPr>
          <p:cNvPr id="5" name="Picture 4" descr="Screenshot of the Body Camera Footage of Officer Interaction with Teen with Autism video. Blurred out officer and teen pictured">
            <a:hlinkClick r:id="rId5"/>
            <a:extLst>
              <a:ext uri="{FF2B5EF4-FFF2-40B4-BE49-F238E27FC236}">
                <a16:creationId xmlns:a16="http://schemas.microsoft.com/office/drawing/2014/main" id="{0321388E-482E-DA78-E97B-6AEA9E13CA65}"/>
              </a:ext>
            </a:extLst>
          </p:cNvPr>
          <p:cNvPicPr>
            <a:picLocks noChangeAspect="1"/>
          </p:cNvPicPr>
          <p:nvPr/>
        </p:nvPicPr>
        <p:blipFill>
          <a:blip r:embed="rId6"/>
          <a:stretch>
            <a:fillRect/>
          </a:stretch>
        </p:blipFill>
        <p:spPr>
          <a:xfrm>
            <a:off x="1114568" y="1429739"/>
            <a:ext cx="9962862" cy="4720084"/>
          </a:xfrm>
          <a:prstGeom prst="rect">
            <a:avLst/>
          </a:prstGeom>
        </p:spPr>
      </p:pic>
      <p:sp>
        <p:nvSpPr>
          <p:cNvPr id="4" name="Content Placeholder 3">
            <a:extLst>
              <a:ext uri="{FF2B5EF4-FFF2-40B4-BE49-F238E27FC236}">
                <a16:creationId xmlns:a16="http://schemas.microsoft.com/office/drawing/2014/main" id="{4DFD28DC-D604-5DD3-F439-BDB1A3A7E5E3}"/>
              </a:ext>
            </a:extLst>
          </p:cNvPr>
          <p:cNvSpPr>
            <a:spLocks noGrp="1"/>
          </p:cNvSpPr>
          <p:nvPr>
            <p:ph idx="1"/>
          </p:nvPr>
        </p:nvSpPr>
        <p:spPr>
          <a:xfrm>
            <a:off x="8872220" y="6296034"/>
            <a:ext cx="2557386" cy="3568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Play the video to 5:40</a:t>
            </a:r>
          </a:p>
        </p:txBody>
      </p:sp>
    </p:spTree>
    <p:extLst>
      <p:ext uri="{BB962C8B-B14F-4D97-AF65-F5344CB8AC3E}">
        <p14:creationId xmlns:p14="http://schemas.microsoft.com/office/powerpoint/2010/main" val="32048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7C7DC-F846-865D-B12E-8D9C90F569FF}"/>
              </a:ext>
            </a:extLst>
          </p:cNvPr>
          <p:cNvSpPr>
            <a:spLocks noGrp="1"/>
          </p:cNvSpPr>
          <p:nvPr>
            <p:ph type="title"/>
          </p:nvPr>
        </p:nvSpPr>
        <p:spPr/>
        <p:txBody>
          <a:bodyPr>
            <a:noAutofit/>
          </a:bodyPr>
          <a:lstStyle/>
          <a:p>
            <a:r>
              <a:rPr lang="en-US" sz="4800" b="1" dirty="0">
                <a:solidFill>
                  <a:schemeClr val="bg1"/>
                </a:solidFill>
                <a:latin typeface="+mn-lt"/>
              </a:rPr>
              <a:t>Wrap-Up &amp; Key Takeaways</a:t>
            </a:r>
          </a:p>
        </p:txBody>
      </p:sp>
      <p:sp>
        <p:nvSpPr>
          <p:cNvPr id="2" name="Content Placeholder 1">
            <a:extLst>
              <a:ext uri="{FF2B5EF4-FFF2-40B4-BE49-F238E27FC236}">
                <a16:creationId xmlns:a16="http://schemas.microsoft.com/office/drawing/2014/main" id="{62EAF826-02BB-D7A9-3A66-1B32E2C2F580}"/>
              </a:ext>
            </a:extLst>
          </p:cNvPr>
          <p:cNvSpPr>
            <a:spLocks noGrp="1"/>
          </p:cNvSpPr>
          <p:nvPr>
            <p:ph idx="1"/>
          </p:nvPr>
        </p:nvSpPr>
        <p:spPr>
          <a:xfrm>
            <a:off x="592214" y="1687897"/>
            <a:ext cx="11007571" cy="4804977"/>
          </a:xfrm>
        </p:spPr>
        <p:txBody>
          <a:bodyPr>
            <a:normAutofit/>
          </a:bodyPr>
          <a:lstStyle/>
          <a:p>
            <a:pPr marL="742950" indent="-742950">
              <a:spcAft>
                <a:spcPts val="600"/>
              </a:spcAft>
              <a:buFont typeface="+mj-lt"/>
              <a:buAutoNum type="arabicParenR"/>
            </a:pPr>
            <a:r>
              <a:rPr lang="en-US" sz="3600" dirty="0"/>
              <a:t>Name one basic characteristic of IDD</a:t>
            </a:r>
          </a:p>
          <a:p>
            <a:pPr marL="742950" indent="-742950">
              <a:spcAft>
                <a:spcPts val="600"/>
              </a:spcAft>
              <a:buFont typeface="+mj-lt"/>
              <a:buAutoNum type="arabicParenR"/>
            </a:pPr>
            <a:r>
              <a:rPr lang="en-US" sz="3600" dirty="0"/>
              <a:t>Describe one strategy that can be used to tell if someone may have an IDD</a:t>
            </a:r>
          </a:p>
          <a:p>
            <a:pPr marL="742950" indent="-742950">
              <a:spcAft>
                <a:spcPts val="600"/>
              </a:spcAft>
              <a:buFont typeface="+mj-lt"/>
              <a:buAutoNum type="arabicParenR"/>
            </a:pPr>
            <a:r>
              <a:rPr lang="en-US" sz="3600" dirty="0"/>
              <a:t>Name one common interaction people with IDD have with law enforcement</a:t>
            </a:r>
          </a:p>
          <a:p>
            <a:pPr marL="742950" indent="-742950">
              <a:spcAft>
                <a:spcPts val="600"/>
              </a:spcAft>
              <a:buFont typeface="+mj-lt"/>
              <a:buAutoNum type="arabicParenR"/>
            </a:pPr>
            <a:r>
              <a:rPr lang="en-US" sz="3600" dirty="0"/>
              <a:t>Name one effective communication or de-escalation skill you can use the next time you interact with a person with IDD while working</a:t>
            </a:r>
          </a:p>
        </p:txBody>
      </p:sp>
    </p:spTree>
    <p:extLst>
      <p:ext uri="{BB962C8B-B14F-4D97-AF65-F5344CB8AC3E}">
        <p14:creationId xmlns:p14="http://schemas.microsoft.com/office/powerpoint/2010/main" val="2078807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Categories of Disabilities</a:t>
            </a:r>
          </a:p>
        </p:txBody>
      </p:sp>
      <p:graphicFrame>
        <p:nvGraphicFramePr>
          <p:cNvPr id="6" name="Content Placeholder 5" descr="Interlocking circles with different words in them: sensory, developmental, physical, learning, age-related, and mental health">
            <a:extLst>
              <a:ext uri="{FF2B5EF4-FFF2-40B4-BE49-F238E27FC236}">
                <a16:creationId xmlns:a16="http://schemas.microsoft.com/office/drawing/2014/main" id="{E8C43366-D874-4AB8-B2FE-DB39C20097FD}"/>
              </a:ext>
            </a:extLst>
          </p:cNvPr>
          <p:cNvGraphicFramePr>
            <a:graphicFrameLocks noGrp="1"/>
          </p:cNvGraphicFramePr>
          <p:nvPr>
            <p:ph idx="1"/>
            <p:extLst>
              <p:ext uri="{D42A27DB-BD31-4B8C-83A1-F6EECF244321}">
                <p14:modId xmlns:p14="http://schemas.microsoft.com/office/powerpoint/2010/main" val="3427615750"/>
              </p:ext>
            </p:extLst>
          </p:nvPr>
        </p:nvGraphicFramePr>
        <p:xfrm>
          <a:off x="152322" y="1490040"/>
          <a:ext cx="11887354" cy="4776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1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F05B-9DBF-45A0-AD14-16158CCE3948}"/>
              </a:ext>
            </a:extLst>
          </p:cNvPr>
          <p:cNvSpPr>
            <a:spLocks noGrp="1"/>
          </p:cNvSpPr>
          <p:nvPr>
            <p:ph type="title"/>
          </p:nvPr>
        </p:nvSpPr>
        <p:spPr/>
        <p:txBody>
          <a:bodyPr>
            <a:noAutofit/>
          </a:bodyPr>
          <a:lstStyle/>
          <a:p>
            <a:r>
              <a:rPr lang="en-US" sz="4800" b="1" dirty="0">
                <a:solidFill>
                  <a:schemeClr val="bg1"/>
                </a:solidFill>
                <a:latin typeface="+mn-lt"/>
              </a:rPr>
              <a:t>Developmental Disabilities</a:t>
            </a:r>
          </a:p>
        </p:txBody>
      </p:sp>
      <p:sp>
        <p:nvSpPr>
          <p:cNvPr id="7" name="Content Placeholder 6">
            <a:extLst>
              <a:ext uri="{FF2B5EF4-FFF2-40B4-BE49-F238E27FC236}">
                <a16:creationId xmlns:a16="http://schemas.microsoft.com/office/drawing/2014/main" id="{5A383643-6A82-59F9-C36C-D8757F6122BA}"/>
              </a:ext>
            </a:extLst>
          </p:cNvPr>
          <p:cNvSpPr>
            <a:spLocks noGrp="1"/>
          </p:cNvSpPr>
          <p:nvPr>
            <p:ph idx="1"/>
          </p:nvPr>
        </p:nvSpPr>
        <p:spPr>
          <a:xfrm>
            <a:off x="465214" y="1687898"/>
            <a:ext cx="11345786" cy="1322773"/>
          </a:xfrm>
        </p:spPr>
        <p:txBody>
          <a:bodyPr/>
          <a:lstStyle/>
          <a:p>
            <a:pPr marL="339725" marR="0" lvl="0" indent="-339725"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Physical and/or mental impairments that begin before age 22 and are likely to continue indefinitely </a:t>
            </a:r>
          </a:p>
          <a:p>
            <a:pPr marL="339725" marR="0" lvl="0" indent="-339725"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Substantial functional limitations in </a:t>
            </a:r>
            <a:r>
              <a:rPr kumimoji="0" lang="en-US" sz="3600" b="0" i="0" u="sng" strike="noStrike" kern="1200" cap="none" spc="0" normalizeH="0" baseline="0" noProof="0" dirty="0">
                <a:ln>
                  <a:noFill/>
                </a:ln>
                <a:solidFill>
                  <a:srgbClr val="103255"/>
                </a:solidFill>
                <a:effectLst/>
                <a:uLnTx/>
                <a:uFillTx/>
                <a:latin typeface="Calibri" panose="020F0502020204030204"/>
                <a:ea typeface="+mn-ea"/>
                <a:cs typeface="+mn-cs"/>
              </a:rPr>
              <a:t>at least three </a:t>
            </a: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of these:</a:t>
            </a:r>
          </a:p>
        </p:txBody>
      </p:sp>
      <p:sp>
        <p:nvSpPr>
          <p:cNvPr id="8" name="Content Placeholder 7">
            <a:extLst>
              <a:ext uri="{FF2B5EF4-FFF2-40B4-BE49-F238E27FC236}">
                <a16:creationId xmlns:a16="http://schemas.microsoft.com/office/drawing/2014/main" id="{F7CDED47-3C48-7E2F-B4F0-C966149B1435}"/>
              </a:ext>
            </a:extLst>
          </p:cNvPr>
          <p:cNvSpPr>
            <a:spLocks noGrp="1"/>
          </p:cNvSpPr>
          <p:nvPr>
            <p:ph idx="10"/>
          </p:nvPr>
        </p:nvSpPr>
        <p:spPr>
          <a:xfrm>
            <a:off x="465214" y="3847330"/>
            <a:ext cx="11007571" cy="2414757"/>
          </a:xfrm>
        </p:spPr>
        <p:txBody>
          <a:bodyPr numCol="2"/>
          <a:lstStyle/>
          <a:p>
            <a:pPr marL="796925" marR="0" lvl="2" indent="-339725" algn="l" defTabSz="914400" rtl="0" eaLnBrk="1" fontAlgn="auto" latinLnBrk="0" hangingPunct="1">
              <a:lnSpc>
                <a:spcPct val="90000"/>
              </a:lnSpc>
              <a:spcBef>
                <a:spcPts val="500"/>
              </a:spcBef>
              <a:spcAft>
                <a:spcPts val="60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Self-care</a:t>
            </a:r>
          </a:p>
          <a:p>
            <a:pPr marL="796925" marR="0" lvl="2" indent="-339725" algn="l" defTabSz="914400" rtl="0" eaLnBrk="1" fontAlgn="auto" latinLnBrk="0" hangingPunct="1">
              <a:lnSpc>
                <a:spcPct val="90000"/>
              </a:lnSpc>
              <a:spcBef>
                <a:spcPts val="500"/>
              </a:spcBef>
              <a:spcAft>
                <a:spcPts val="60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Learning</a:t>
            </a:r>
          </a:p>
          <a:p>
            <a:pPr marL="796925" marR="0" lvl="2" indent="-339725" algn="l" defTabSz="914400" rtl="0" eaLnBrk="1" fontAlgn="auto" latinLnBrk="0" hangingPunct="1">
              <a:lnSpc>
                <a:spcPct val="90000"/>
              </a:lnSpc>
              <a:spcBef>
                <a:spcPts val="500"/>
              </a:spcBef>
              <a:spcAft>
                <a:spcPts val="60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Walking/moving around</a:t>
            </a:r>
          </a:p>
          <a:p>
            <a:pPr marL="796925" marR="0" lvl="2" indent="-339725"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Self-direction</a:t>
            </a:r>
          </a:p>
          <a:p>
            <a:pPr marL="796925" marR="0" lvl="2" indent="-339725"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lang="en-US" sz="3200" dirty="0">
                <a:solidFill>
                  <a:srgbClr val="103255"/>
                </a:solidFill>
                <a:latin typeface="Calibri" panose="020F0502020204030204"/>
              </a:rPr>
              <a:t>Independent living</a:t>
            </a:r>
          </a:p>
          <a:p>
            <a:pPr marL="796925" marR="0" lvl="2" indent="-339725"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Economic self-sufficiency</a:t>
            </a:r>
          </a:p>
          <a:p>
            <a:pPr marL="796925" marR="0" lvl="2" indent="-339725"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lang="en-US" sz="3200" dirty="0">
                <a:solidFill>
                  <a:srgbClr val="103255"/>
                </a:solidFill>
                <a:latin typeface="Calibri" panose="020F0502020204030204"/>
              </a:rPr>
              <a:t>Language</a:t>
            </a:r>
            <a:endPar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457200" marR="0" lvl="2" indent="0" algn="l" defTabSz="914400" rtl="0" eaLnBrk="1" fontAlgn="auto" latinLnBrk="0" hangingPunct="1">
              <a:lnSpc>
                <a:spcPct val="90000"/>
              </a:lnSpc>
              <a:spcBef>
                <a:spcPts val="500"/>
              </a:spcBef>
              <a:spcAft>
                <a:spcPts val="0"/>
              </a:spcAft>
              <a:buClrTx/>
              <a:buSzPct val="8000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27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9DAD5-1499-06F7-A91F-66DF872AB2EC}"/>
              </a:ext>
            </a:extLst>
          </p:cNvPr>
          <p:cNvSpPr>
            <a:spLocks noGrp="1"/>
          </p:cNvSpPr>
          <p:nvPr>
            <p:ph type="title"/>
          </p:nvPr>
        </p:nvSpPr>
        <p:spPr/>
        <p:txBody>
          <a:bodyPr/>
          <a:lstStyle/>
          <a:p>
            <a:r>
              <a:rPr lang="en-US" b="1" dirty="0">
                <a:solidFill>
                  <a:schemeClr val="bg1"/>
                </a:solidFill>
                <a:latin typeface="+mn-lt"/>
              </a:rPr>
              <a:t>Developmental Disabilities and</a:t>
            </a:r>
            <a:br>
              <a:rPr lang="en-US" b="1" dirty="0">
                <a:solidFill>
                  <a:schemeClr val="bg1"/>
                </a:solidFill>
                <a:latin typeface="+mn-lt"/>
              </a:rPr>
            </a:br>
            <a:r>
              <a:rPr lang="en-US" b="1" dirty="0">
                <a:solidFill>
                  <a:schemeClr val="bg1"/>
                </a:solidFill>
                <a:latin typeface="+mn-lt"/>
              </a:rPr>
              <a:t>Mental Health Conditions</a:t>
            </a:r>
            <a:endParaRPr lang="en-US" dirty="0"/>
          </a:p>
        </p:txBody>
      </p:sp>
      <p:grpSp>
        <p:nvGrpSpPr>
          <p:cNvPr id="14" name="Group 13" descr="Venn Diagram">
            <a:extLst>
              <a:ext uri="{FF2B5EF4-FFF2-40B4-BE49-F238E27FC236}">
                <a16:creationId xmlns:a16="http://schemas.microsoft.com/office/drawing/2014/main" id="{90B37500-F0F0-1FEC-E4D9-717ECF4335EA}"/>
              </a:ext>
            </a:extLst>
          </p:cNvPr>
          <p:cNvGrpSpPr/>
          <p:nvPr/>
        </p:nvGrpSpPr>
        <p:grpSpPr>
          <a:xfrm>
            <a:off x="830097" y="1419224"/>
            <a:ext cx="10477501" cy="5153026"/>
            <a:chOff x="830097" y="1419224"/>
            <a:chExt cx="10477501" cy="5153026"/>
          </a:xfrm>
        </p:grpSpPr>
        <p:sp>
          <p:nvSpPr>
            <p:cNvPr id="15" name="Oval 14">
              <a:extLst>
                <a:ext uri="{FF2B5EF4-FFF2-40B4-BE49-F238E27FC236}">
                  <a16:creationId xmlns:a16="http://schemas.microsoft.com/office/drawing/2014/main" id="{52996B8E-F233-B68B-73DC-59032C52F7C4}"/>
                </a:ext>
              </a:extLst>
            </p:cNvPr>
            <p:cNvSpPr/>
            <p:nvPr/>
          </p:nvSpPr>
          <p:spPr>
            <a:xfrm>
              <a:off x="830097" y="1419224"/>
              <a:ext cx="5667375" cy="5153025"/>
            </a:xfrm>
            <a:prstGeom prst="ellipse">
              <a:avLst/>
            </a:prstGeom>
            <a:solidFill>
              <a:schemeClr val="accent1">
                <a:lumMod val="60000"/>
                <a:lumOff val="40000"/>
                <a:alpha val="7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F0D9DEA-B6FD-719A-AE17-23DE79A01F30}"/>
                </a:ext>
              </a:extLst>
            </p:cNvPr>
            <p:cNvSpPr/>
            <p:nvPr/>
          </p:nvSpPr>
          <p:spPr>
            <a:xfrm>
              <a:off x="5573548" y="1419224"/>
              <a:ext cx="5734050" cy="5153026"/>
            </a:xfrm>
            <a:prstGeom prst="ellipse">
              <a:avLst/>
            </a:prstGeom>
            <a:solidFill>
              <a:schemeClr val="accent6">
                <a:alpha val="39000"/>
              </a:schemeClr>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10">
            <a:extLst>
              <a:ext uri="{FF2B5EF4-FFF2-40B4-BE49-F238E27FC236}">
                <a16:creationId xmlns:a16="http://schemas.microsoft.com/office/drawing/2014/main" id="{CDFE7123-E2F8-E4D1-4BB1-746D3EE3826C}"/>
              </a:ext>
            </a:extLst>
          </p:cNvPr>
          <p:cNvSpPr>
            <a:spLocks noGrp="1"/>
          </p:cNvSpPr>
          <p:nvPr>
            <p:ph idx="1"/>
          </p:nvPr>
        </p:nvSpPr>
        <p:spPr>
          <a:xfrm>
            <a:off x="1319211" y="2349284"/>
            <a:ext cx="4150516" cy="1322773"/>
          </a:xfrm>
        </p:spPr>
        <p:txBody>
          <a:bodyPr/>
          <a:lstStyle/>
          <a:p>
            <a:pPr marL="0" marR="0" lvl="0" indent="0" algn="ctr" defTabSz="914400" rtl="0" eaLnBrk="1" fontAlgn="auto" latinLnBrk="0" hangingPunct="1">
              <a:spcBef>
                <a:spcPts val="10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Developmental Disabilities</a:t>
            </a:r>
          </a:p>
          <a:p>
            <a:pPr marL="228600" marR="0" lvl="0" indent="-228600" algn="l" defTabSz="914400" rtl="0" eaLnBrk="1" fontAlgn="auto" latinLnBrk="0" hangingPunct="1">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Onset before age 22</a:t>
            </a:r>
          </a:p>
          <a:p>
            <a:pPr marL="228600" marR="0" lvl="0" indent="-228600" algn="l" defTabSz="914400" rtl="0" eaLnBrk="1" fontAlgn="auto" latinLnBrk="0" hangingPunct="1">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Life-long symptoms</a:t>
            </a:r>
          </a:p>
          <a:p>
            <a:pPr marL="228600" marR="0" lvl="0" indent="-228600" algn="l" defTabSz="914400" rtl="0" eaLnBrk="1" fontAlgn="auto" latinLnBrk="0" hangingPunct="1">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May affect cognition, learning, language, or physical movement</a:t>
            </a:r>
          </a:p>
          <a:p>
            <a:pPr marL="228600" marR="0" lvl="0" indent="-228600" algn="l" defTabSz="914400" rtl="0" eaLnBrk="1" fontAlgn="auto" latinLnBrk="0" hangingPunct="1">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Medications cannot fully restore or alleviate symptoms</a:t>
            </a:r>
          </a:p>
        </p:txBody>
      </p:sp>
      <p:sp>
        <p:nvSpPr>
          <p:cNvPr id="12" name="Content Placeholder 11">
            <a:extLst>
              <a:ext uri="{FF2B5EF4-FFF2-40B4-BE49-F238E27FC236}">
                <a16:creationId xmlns:a16="http://schemas.microsoft.com/office/drawing/2014/main" id="{3F65B168-5366-D176-90A4-BC3381D043F5}"/>
              </a:ext>
            </a:extLst>
          </p:cNvPr>
          <p:cNvSpPr>
            <a:spLocks noGrp="1"/>
          </p:cNvSpPr>
          <p:nvPr>
            <p:ph idx="10"/>
          </p:nvPr>
        </p:nvSpPr>
        <p:spPr>
          <a:xfrm>
            <a:off x="5606008" y="3659357"/>
            <a:ext cx="893686" cy="6114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1/3</a:t>
            </a:r>
          </a:p>
        </p:txBody>
      </p:sp>
      <p:sp>
        <p:nvSpPr>
          <p:cNvPr id="13" name="Content Placeholder 12">
            <a:extLst>
              <a:ext uri="{FF2B5EF4-FFF2-40B4-BE49-F238E27FC236}">
                <a16:creationId xmlns:a16="http://schemas.microsoft.com/office/drawing/2014/main" id="{676EF3C9-E263-9819-DD09-6FC720BBA417}"/>
              </a:ext>
            </a:extLst>
          </p:cNvPr>
          <p:cNvSpPr>
            <a:spLocks noGrp="1"/>
          </p:cNvSpPr>
          <p:nvPr>
            <p:ph idx="11"/>
          </p:nvPr>
        </p:nvSpPr>
        <p:spPr>
          <a:xfrm>
            <a:off x="6652094" y="2349283"/>
            <a:ext cx="4241638" cy="1322773"/>
          </a:xfrm>
        </p:spPr>
        <p:txBody>
          <a:bodyPr/>
          <a:lstStyle/>
          <a:p>
            <a:pPr marL="0" marR="0" lvl="0" indent="0" algn="l" defTabSz="914400" rtl="0" eaLnBrk="1" fontAlgn="auto" latinLnBrk="0" hangingPunct="1">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Mental Health Conditions</a:t>
            </a:r>
          </a:p>
          <a:p>
            <a:pPr>
              <a:spcBef>
                <a:spcPts val="0"/>
              </a:spcBef>
              <a:spcAft>
                <a:spcPts val="60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Onset at any age</a:t>
            </a:r>
          </a:p>
          <a:p>
            <a:pPr>
              <a:spcBef>
                <a:spcPts val="0"/>
              </a:spcBef>
              <a:spcAft>
                <a:spcPts val="60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Symptoms may be episodic or temporary</a:t>
            </a:r>
          </a:p>
          <a:p>
            <a:pPr>
              <a:spcBef>
                <a:spcPts val="0"/>
              </a:spcBef>
              <a:spcAft>
                <a:spcPts val="60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May affect perceptions, emotions, or thought processes</a:t>
            </a:r>
          </a:p>
          <a:p>
            <a:pPr>
              <a:spcBef>
                <a:spcPts val="0"/>
              </a:spcBef>
              <a:spcAft>
                <a:spcPts val="60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Medications can help control or alleviate symptoms</a:t>
            </a:r>
          </a:p>
        </p:txBody>
      </p:sp>
    </p:spTree>
    <p:extLst>
      <p:ext uri="{BB962C8B-B14F-4D97-AF65-F5344CB8AC3E}">
        <p14:creationId xmlns:p14="http://schemas.microsoft.com/office/powerpoint/2010/main" val="330070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57A3E-EA43-4E44-A023-9BA35319F003}"/>
              </a:ext>
            </a:extLst>
          </p:cNvPr>
          <p:cNvSpPr>
            <a:spLocks noGrp="1"/>
          </p:cNvSpPr>
          <p:nvPr>
            <p:ph type="title"/>
          </p:nvPr>
        </p:nvSpPr>
        <p:spPr/>
        <p:txBody>
          <a:bodyPr>
            <a:noAutofit/>
          </a:bodyPr>
          <a:lstStyle/>
          <a:p>
            <a:r>
              <a:rPr lang="en-US" sz="4800" b="1" dirty="0">
                <a:solidFill>
                  <a:schemeClr val="bg1"/>
                </a:solidFill>
                <a:latin typeface="+mn-lt"/>
              </a:rPr>
              <a:t>Disability Word Cloud</a:t>
            </a:r>
          </a:p>
        </p:txBody>
      </p:sp>
      <p:sp>
        <p:nvSpPr>
          <p:cNvPr id="8" name="Thought Bubble: Cloud 7">
            <a:extLst>
              <a:ext uri="{FF2B5EF4-FFF2-40B4-BE49-F238E27FC236}">
                <a16:creationId xmlns:a16="http://schemas.microsoft.com/office/drawing/2014/main" id="{25925C87-F076-FA1E-9AC6-E9A731BF9075}"/>
              </a:ext>
            </a:extLst>
          </p:cNvPr>
          <p:cNvSpPr/>
          <p:nvPr/>
        </p:nvSpPr>
        <p:spPr>
          <a:xfrm>
            <a:off x="159779" y="6107361"/>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100">
              <a:effectLst/>
              <a:ea typeface="Calibri" panose="020F0502020204030204" pitchFamily="34" charset="0"/>
              <a:cs typeface="Times New Roman" panose="02020603050405020304" pitchFamily="18" charset="0"/>
            </a:endParaRPr>
          </a:p>
        </p:txBody>
      </p:sp>
      <p:pic>
        <p:nvPicPr>
          <p:cNvPr id="4" name="Picture 2" descr="Word cloud filled with intellectual disability, learning disabilities, Williams syndrome, Fragile X syndrome, hearing loss, congenital rubella syndrome, tuberous sclerosis, autism, cerebral palsy, Rett syndrome, dyslexia, Down syndrome, and vision impairments">
            <a:extLst>
              <a:ext uri="{FF2B5EF4-FFF2-40B4-BE49-F238E27FC236}">
                <a16:creationId xmlns:a16="http://schemas.microsoft.com/office/drawing/2014/main" id="{382D918B-384B-4EC5-9943-0370F8B2637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844" r="14258"/>
          <a:stretch/>
        </p:blipFill>
        <p:spPr bwMode="auto">
          <a:xfrm>
            <a:off x="3003171" y="1375756"/>
            <a:ext cx="6335141" cy="503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62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C9F9F-5F6B-422C-95E8-D67C7ACF0390}"/>
              </a:ext>
            </a:extLst>
          </p:cNvPr>
          <p:cNvSpPr>
            <a:spLocks noGrp="1"/>
          </p:cNvSpPr>
          <p:nvPr>
            <p:ph type="title"/>
          </p:nvPr>
        </p:nvSpPr>
        <p:spPr/>
        <p:txBody>
          <a:bodyPr>
            <a:noAutofit/>
          </a:bodyPr>
          <a:lstStyle/>
          <a:p>
            <a:r>
              <a:rPr lang="en-US" sz="4800" b="1" dirty="0">
                <a:solidFill>
                  <a:schemeClr val="bg1"/>
                </a:solidFill>
                <a:latin typeface="+mn-lt"/>
              </a:rPr>
              <a:t>Intellectual Disability</a:t>
            </a:r>
          </a:p>
        </p:txBody>
      </p:sp>
      <p:sp>
        <p:nvSpPr>
          <p:cNvPr id="7" name="Content Placeholder 6">
            <a:extLst>
              <a:ext uri="{FF2B5EF4-FFF2-40B4-BE49-F238E27FC236}">
                <a16:creationId xmlns:a16="http://schemas.microsoft.com/office/drawing/2014/main" id="{A1C80C5B-5AD0-33A9-CD8D-63EC67349AAF}"/>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Limitations:</a:t>
            </a:r>
            <a:endParaRPr kumimoji="0" lang="en-US" sz="8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800100" marR="0" lvl="1" indent="-342900"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Intellectual functioning</a:t>
            </a:r>
          </a:p>
          <a:p>
            <a:pPr marL="800100" marR="0" lvl="1" indent="-342900"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Adaptive behavior (conceptual, social, practical skills)</a:t>
            </a:r>
          </a:p>
          <a:p>
            <a:pPr marL="800100" marR="0" lvl="1" indent="-342900"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Onset before 18</a:t>
            </a:r>
          </a:p>
        </p:txBody>
      </p:sp>
      <p:sp>
        <p:nvSpPr>
          <p:cNvPr id="8" name="Content Placeholder 7">
            <a:extLst>
              <a:ext uri="{FF2B5EF4-FFF2-40B4-BE49-F238E27FC236}">
                <a16:creationId xmlns:a16="http://schemas.microsoft.com/office/drawing/2014/main" id="{8FE9A13F-38CA-1017-9DD3-6FB0D503F897}"/>
              </a:ext>
            </a:extLst>
          </p:cNvPr>
          <p:cNvSpPr>
            <a:spLocks noGrp="1"/>
          </p:cNvSpPr>
          <p:nvPr>
            <p:ph idx="10"/>
          </p:nvPr>
        </p:nvSpPr>
        <p:spPr>
          <a:xfrm>
            <a:off x="592214" y="4508715"/>
            <a:ext cx="11007571" cy="1574585"/>
          </a:xfrm>
          <a:solidFill>
            <a:schemeClr val="bg1"/>
          </a:solidFill>
          <a:ln w="28575">
            <a:solidFill>
              <a:schemeClr val="accent6">
                <a:lumMod val="75000"/>
              </a:schemeClr>
            </a:solidFill>
          </a:ln>
          <a:effectLst>
            <a:outerShdw blurRad="50800" dist="38100" dir="2700000" algn="tl" rotWithShape="0">
              <a:prstClr val="black">
                <a:alpha val="40000"/>
              </a:prstClr>
            </a:outerShdw>
          </a:effectLst>
        </p:spPr>
        <p: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Calibri"/>
                <a:cs typeface="Times New Roman"/>
              </a:rPr>
              <a:t>About 85% of people with an intellectual disability</a:t>
            </a:r>
            <a:br>
              <a:rPr kumimoji="0" lang="en-US" sz="3600" b="0" i="0" u="none" strike="noStrike" kern="1200" cap="none" spc="0" normalizeH="0" baseline="0" noProof="0" dirty="0">
                <a:ln>
                  <a:noFill/>
                </a:ln>
                <a:solidFill>
                  <a:srgbClr val="103255"/>
                </a:solidFill>
                <a:effectLst/>
                <a:uLnTx/>
                <a:uFillTx/>
                <a:latin typeface="Calibri" panose="020F0502020204030204"/>
                <a:ea typeface="Calibri"/>
                <a:cs typeface="Times New Roman"/>
              </a:rPr>
            </a:br>
            <a:r>
              <a:rPr kumimoji="0" lang="en-US" sz="3600" b="0" i="0" u="none" strike="noStrike" kern="1200" cap="none" spc="0" normalizeH="0" baseline="0" noProof="0" dirty="0">
                <a:ln>
                  <a:noFill/>
                </a:ln>
                <a:solidFill>
                  <a:srgbClr val="103255"/>
                </a:solidFill>
                <a:effectLst/>
                <a:uLnTx/>
                <a:uFillTx/>
                <a:latin typeface="Calibri" panose="020F0502020204030204"/>
                <a:ea typeface="Calibri"/>
                <a:cs typeface="Times New Roman"/>
              </a:rPr>
              <a:t>fall into the lower support needs category.</a:t>
            </a:r>
          </a:p>
        </p:txBody>
      </p:sp>
    </p:spTree>
    <p:extLst>
      <p:ext uri="{BB962C8B-B14F-4D97-AF65-F5344CB8AC3E}">
        <p14:creationId xmlns:p14="http://schemas.microsoft.com/office/powerpoint/2010/main" val="176024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87002-0E69-49FC-B3FE-C3A2336CA254}"/>
              </a:ext>
            </a:extLst>
          </p:cNvPr>
          <p:cNvSpPr>
            <a:spLocks noGrp="1"/>
          </p:cNvSpPr>
          <p:nvPr>
            <p:ph type="title"/>
          </p:nvPr>
        </p:nvSpPr>
        <p:spPr/>
        <p:txBody>
          <a:bodyPr>
            <a:noAutofit/>
          </a:bodyPr>
          <a:lstStyle/>
          <a:p>
            <a:r>
              <a:rPr lang="en-US" sz="4800" b="1" dirty="0">
                <a:solidFill>
                  <a:schemeClr val="bg1"/>
                </a:solidFill>
                <a:latin typeface="+mn-lt"/>
              </a:rPr>
              <a:t>Intellectual Disability (cont.)</a:t>
            </a:r>
          </a:p>
        </p:txBody>
      </p:sp>
      <p:sp>
        <p:nvSpPr>
          <p:cNvPr id="2" name="Content Placeholder 1">
            <a:extLst>
              <a:ext uri="{FF2B5EF4-FFF2-40B4-BE49-F238E27FC236}">
                <a16:creationId xmlns:a16="http://schemas.microsoft.com/office/drawing/2014/main" id="{986F8D64-065D-46D8-B24A-C520AAAF903D}"/>
              </a:ext>
            </a:extLst>
          </p:cNvPr>
          <p:cNvSpPr>
            <a:spLocks noGrp="1"/>
          </p:cNvSpPr>
          <p:nvPr>
            <p:ph idx="1"/>
          </p:nvPr>
        </p:nvSpPr>
        <p:spPr>
          <a:xfrm>
            <a:off x="592214" y="1967298"/>
            <a:ext cx="11007571" cy="3734406"/>
          </a:xfrm>
        </p:spPr>
        <p:txBody>
          <a:bodyPr/>
          <a:lstStyle/>
          <a:p>
            <a:pPr marL="342900" indent="-342900"/>
            <a:r>
              <a:rPr lang="en-US" sz="4000" dirty="0"/>
              <a:t>1-3% of the United States population has an intellectual disability</a:t>
            </a:r>
          </a:p>
          <a:p>
            <a:pPr marL="342900" indent="-342900"/>
            <a:r>
              <a:rPr lang="en-US" sz="4000" dirty="0"/>
              <a:t>Three commonly known causes of intellectual disability include Fetal Alcohol Spectrum Disorder (FASD), Down syndrome, and Fragile X syndrome </a:t>
            </a:r>
          </a:p>
        </p:txBody>
      </p:sp>
    </p:spTree>
    <p:extLst>
      <p:ext uri="{BB962C8B-B14F-4D97-AF65-F5344CB8AC3E}">
        <p14:creationId xmlns:p14="http://schemas.microsoft.com/office/powerpoint/2010/main" val="4292579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D3AB1-DD45-4A8F-9ACE-E0C5B9B3B8ED}">
  <ds:schemaRefs>
    <ds:schemaRef ds:uri="http://purl.org/dc/elements/1.1/"/>
    <ds:schemaRef ds:uri="http://schemas.microsoft.com/office/infopath/2007/PartnerControls"/>
    <ds:schemaRef ds:uri="http://schemas.microsoft.com/office/2006/metadata/properties"/>
    <ds:schemaRef ds:uri="18c2110a-fa4b-402c-8c82-3701cde48037"/>
    <ds:schemaRef ds:uri="http://purl.org/dc/dcmitype/"/>
    <ds:schemaRef ds:uri="http://www.w3.org/XML/1998/namespace"/>
    <ds:schemaRef ds:uri="fb9f44b2-6070-4b2a-b7c2-28dd78d6e307"/>
    <ds:schemaRef ds:uri="http://schemas.microsoft.com/office/2006/documentManagement/types"/>
    <ds:schemaRef ds:uri="http://purl.org/dc/terms/"/>
    <ds:schemaRef ds:uri="http://schemas.openxmlformats.org/package/2006/metadata/core-properties"/>
    <ds:schemaRef ds:uri="735da86d-8eb8-4cc6-88d5-93088148c5ac"/>
    <ds:schemaRef ds:uri="6bff655e-9d2d-4277-8f1b-d3dca3bf465e"/>
  </ds:schemaRefs>
</ds:datastoreItem>
</file>

<file path=customXml/itemProps2.xml><?xml version="1.0" encoding="utf-8"?>
<ds:datastoreItem xmlns:ds="http://schemas.openxmlformats.org/officeDocument/2006/customXml" ds:itemID="{D4CFFA36-717A-46D6-9E92-6A3B882C4367}"/>
</file>

<file path=customXml/itemProps3.xml><?xml version="1.0" encoding="utf-8"?>
<ds:datastoreItem xmlns:ds="http://schemas.openxmlformats.org/officeDocument/2006/customXml" ds:itemID="{166E53BF-1043-4A6F-95FC-197392148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6379</TotalTime>
  <Words>1162</Words>
  <Application>Microsoft Office PowerPoint</Application>
  <PresentationFormat>Widescreen</PresentationFormat>
  <Paragraphs>183</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Office Theme</vt:lpstr>
      <vt:lpstr>Intellectual and Developmental Disabilities</vt:lpstr>
      <vt:lpstr>Module Overview</vt:lpstr>
      <vt:lpstr>VIDEO:  Officer Interaction with a Teen with Autisma</vt:lpstr>
      <vt:lpstr>Categories of Disabilities</vt:lpstr>
      <vt:lpstr>Developmental Disabilities</vt:lpstr>
      <vt:lpstr>Developmental Disabilities and Mental Health Conditions</vt:lpstr>
      <vt:lpstr>Disability Word Cloud</vt:lpstr>
      <vt:lpstr>Intellectual Disability</vt:lpstr>
      <vt:lpstr>Intellectual Disability (cont.)</vt:lpstr>
      <vt:lpstr>Autism Spectrum Disorder (ASD)</vt:lpstr>
      <vt:lpstr>ASD: A Spectrum of Support Needs</vt:lpstr>
      <vt:lpstr>Common Characteristics of ASD</vt:lpstr>
      <vt:lpstr>Examples of Stimming (Part 1)</vt:lpstr>
      <vt:lpstr>Examples of Stimming (Part 2)</vt:lpstr>
      <vt:lpstr>Fetal Alcohol Spectrum Disorders (FASD)</vt:lpstr>
      <vt:lpstr>Victimization and IDD</vt:lpstr>
      <vt:lpstr>Suspects, Defendants, and Incarcerated People</vt:lpstr>
      <vt:lpstr>Common Interactions with Law Enforcement </vt:lpstr>
      <vt:lpstr>Identification Tips: Communication</vt:lpstr>
      <vt:lpstr>Communication Devices</vt:lpstr>
      <vt:lpstr>Mobility Assistive Devices</vt:lpstr>
      <vt:lpstr>Identification Tips: Behavior</vt:lpstr>
      <vt:lpstr>Identification Tips: Interactions with Others</vt:lpstr>
      <vt:lpstr>Communication Tips</vt:lpstr>
      <vt:lpstr>General Communication Tips</vt:lpstr>
      <vt:lpstr>Patience</vt:lpstr>
      <vt:lpstr>Body Language</vt:lpstr>
      <vt:lpstr>Style and Tone</vt:lpstr>
      <vt:lpstr>BRIEF ROLE PLAYS FOR DISCUSSION</vt:lpstr>
      <vt:lpstr>Wrap-Up &amp; Key Takeaways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Intellectual and Developmental Disabilities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73</cp:revision>
  <dcterms:created xsi:type="dcterms:W3CDTF">2021-01-14T15:43:50Z</dcterms:created>
  <dcterms:modified xsi:type="dcterms:W3CDTF">2022-11-19T00:08:33Z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