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60" r:id="rId5"/>
    <p:sldId id="396" r:id="rId6"/>
    <p:sldId id="397" r:id="rId7"/>
    <p:sldId id="398" r:id="rId8"/>
    <p:sldId id="399" r:id="rId9"/>
    <p:sldId id="400" r:id="rId10"/>
    <p:sldId id="401" r:id="rId11"/>
    <p:sldId id="402" r:id="rId12"/>
    <p:sldId id="288" r:id="rId13"/>
    <p:sldId id="289" r:id="rId14"/>
    <p:sldId id="290" r:id="rId15"/>
    <p:sldId id="291" r:id="rId16"/>
    <p:sldId id="292" r:id="rId17"/>
    <p:sldId id="293" r:id="rId18"/>
    <p:sldId id="294" r:id="rId19"/>
    <p:sldId id="295" r:id="rId20"/>
    <p:sldId id="296" r:id="rId21"/>
    <p:sldId id="403" r:id="rId22"/>
    <p:sldId id="298" r:id="rId23"/>
    <p:sldId id="404" r:id="rId24"/>
    <p:sldId id="405" r:id="rId25"/>
    <p:sldId id="406" r:id="rId26"/>
    <p:sldId id="4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36"/>
    <a:srgbClr val="5F0D14"/>
    <a:srgbClr val="103255"/>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0E27E-FD15-4DB7-8B7C-0E65ED315A1F}" v="5" dt="2022-11-03T16:57:06.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6" autoAdjust="0"/>
    <p:restoredTop sz="86385" autoAdjust="0"/>
  </p:normalViewPr>
  <p:slideViewPr>
    <p:cSldViewPr snapToGrid="0">
      <p:cViewPr>
        <p:scale>
          <a:sx n="75" d="100"/>
          <a:sy n="75" d="100"/>
        </p:scale>
        <p:origin x="1422" y="14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8890E27E-FD15-4DB7-8B7C-0E65ED315A1F}"/>
    <pc:docChg chg="modSld">
      <pc:chgData name="Holley Davis" userId="b9253272-6ee1-4ed8-a83c-6c05a74f534a" providerId="ADAL" clId="{8890E27E-FD15-4DB7-8B7C-0E65ED315A1F}" dt="2022-11-03T14:48:09.459" v="236" actId="33553"/>
      <pc:docMkLst>
        <pc:docMk/>
      </pc:docMkLst>
      <pc:sldChg chg="modSp mod">
        <pc:chgData name="Holley Davis" userId="b9253272-6ee1-4ed8-a83c-6c05a74f534a" providerId="ADAL" clId="{8890E27E-FD15-4DB7-8B7C-0E65ED315A1F}" dt="2022-11-03T14:48:05.627" v="235" actId="33553"/>
        <pc:sldMkLst>
          <pc:docMk/>
          <pc:sldMk cId="1316476481" sldId="260"/>
        </pc:sldMkLst>
        <pc:spChg chg="mod">
          <ac:chgData name="Holley Davis" userId="b9253272-6ee1-4ed8-a83c-6c05a74f534a" providerId="ADAL" clId="{8890E27E-FD15-4DB7-8B7C-0E65ED315A1F}" dt="2022-11-03T14:48:05.627" v="235" actId="33553"/>
          <ac:spMkLst>
            <pc:docMk/>
            <pc:sldMk cId="1316476481" sldId="260"/>
            <ac:spMk id="29" creationId="{BAF0A6AF-3B14-4C8E-A620-C43A1CD3DB9F}"/>
          </ac:spMkLst>
        </pc:spChg>
        <pc:grpChg chg="mod">
          <ac:chgData name="Holley Davis" userId="b9253272-6ee1-4ed8-a83c-6c05a74f534a" providerId="ADAL" clId="{8890E27E-FD15-4DB7-8B7C-0E65ED315A1F}" dt="2022-11-03T14:46:47.785" v="4" actId="962"/>
          <ac:grpSpMkLst>
            <pc:docMk/>
            <pc:sldMk cId="1316476481" sldId="260"/>
            <ac:grpSpMk id="38" creationId="{294EA0C3-0319-4CFF-BD76-B8E7AA06BB83}"/>
          </ac:grpSpMkLst>
        </pc:grpChg>
        <pc:picChg chg="mod">
          <ac:chgData name="Holley Davis" userId="b9253272-6ee1-4ed8-a83c-6c05a74f534a" providerId="ADAL" clId="{8890E27E-FD15-4DB7-8B7C-0E65ED315A1F}" dt="2022-11-03T14:46:53.289" v="6" actId="962"/>
          <ac:picMkLst>
            <pc:docMk/>
            <pc:sldMk cId="1316476481" sldId="260"/>
            <ac:picMk id="9" creationId="{6C86DA86-488C-4F05-9ADF-FE86E26DED2D}"/>
          </ac:picMkLst>
        </pc:picChg>
        <pc:picChg chg="mod">
          <ac:chgData name="Holley Davis" userId="b9253272-6ee1-4ed8-a83c-6c05a74f534a" providerId="ADAL" clId="{8890E27E-FD15-4DB7-8B7C-0E65ED315A1F}" dt="2022-11-03T14:46:35.897" v="1" actId="962"/>
          <ac:picMkLst>
            <pc:docMk/>
            <pc:sldMk cId="1316476481" sldId="260"/>
            <ac:picMk id="28" creationId="{01FD8527-BD3A-4866-A147-46530352189D}"/>
          </ac:picMkLst>
        </pc:picChg>
        <pc:picChg chg="mod">
          <ac:chgData name="Holley Davis" userId="b9253272-6ee1-4ed8-a83c-6c05a74f534a" providerId="ADAL" clId="{8890E27E-FD15-4DB7-8B7C-0E65ED315A1F}" dt="2022-11-03T14:46:42.373" v="3" actId="962"/>
          <ac:picMkLst>
            <pc:docMk/>
            <pc:sldMk cId="1316476481" sldId="260"/>
            <ac:picMk id="32" creationId="{CE6E0708-5C25-4D53-9BFB-6E72E3C99319}"/>
          </ac:picMkLst>
        </pc:picChg>
      </pc:sldChg>
      <pc:sldChg chg="modSp mod">
        <pc:chgData name="Holley Davis" userId="b9253272-6ee1-4ed8-a83c-6c05a74f534a" providerId="ADAL" clId="{8890E27E-FD15-4DB7-8B7C-0E65ED315A1F}" dt="2022-11-03T14:46:56.728" v="7" actId="962"/>
        <pc:sldMkLst>
          <pc:docMk/>
          <pc:sldMk cId="2637397797" sldId="261"/>
        </pc:sldMkLst>
        <pc:grpChg chg="mod">
          <ac:chgData name="Holley Davis" userId="b9253272-6ee1-4ed8-a83c-6c05a74f534a" providerId="ADAL" clId="{8890E27E-FD15-4DB7-8B7C-0E65ED315A1F}" dt="2022-11-03T14:46:56.728" v="7" actId="962"/>
          <ac:grpSpMkLst>
            <pc:docMk/>
            <pc:sldMk cId="2637397797" sldId="261"/>
            <ac:grpSpMk id="14" creationId="{FE942B61-9310-4DB1-A564-824997C5057B}"/>
          </ac:grpSpMkLst>
        </pc:grpChg>
      </pc:sldChg>
      <pc:sldChg chg="modSp mod">
        <pc:chgData name="Holley Davis" userId="b9253272-6ee1-4ed8-a83c-6c05a74f534a" providerId="ADAL" clId="{8890E27E-FD15-4DB7-8B7C-0E65ED315A1F}" dt="2022-11-03T14:47:09.741" v="89" actId="962"/>
        <pc:sldMkLst>
          <pc:docMk/>
          <pc:sldMk cId="3650553307" sldId="295"/>
        </pc:sldMkLst>
        <pc:picChg chg="mod">
          <ac:chgData name="Holley Davis" userId="b9253272-6ee1-4ed8-a83c-6c05a74f534a" providerId="ADAL" clId="{8890E27E-FD15-4DB7-8B7C-0E65ED315A1F}" dt="2022-11-03T14:47:09.741" v="89" actId="962"/>
          <ac:picMkLst>
            <pc:docMk/>
            <pc:sldMk cId="3650553307" sldId="295"/>
            <ac:picMk id="4" creationId="{9FF09FA0-ADD1-D251-5F4C-C2716CC78291}"/>
          </ac:picMkLst>
        </pc:picChg>
      </pc:sldChg>
      <pc:sldChg chg="modSp mod">
        <pc:chgData name="Holley Davis" userId="b9253272-6ee1-4ed8-a83c-6c05a74f534a" providerId="ADAL" clId="{8890E27E-FD15-4DB7-8B7C-0E65ED315A1F}" dt="2022-11-03T14:48:09.459" v="236" actId="33553"/>
        <pc:sldMkLst>
          <pc:docMk/>
          <pc:sldMk cId="737279806" sldId="298"/>
        </pc:sldMkLst>
        <pc:spChg chg="mod">
          <ac:chgData name="Holley Davis" userId="b9253272-6ee1-4ed8-a83c-6c05a74f534a" providerId="ADAL" clId="{8890E27E-FD15-4DB7-8B7C-0E65ED315A1F}" dt="2022-11-03T14:48:09.459" v="236" actId="33553"/>
          <ac:spMkLst>
            <pc:docMk/>
            <pc:sldMk cId="737279806" sldId="298"/>
            <ac:spMk id="2" creationId="{6C13C296-1ABC-4561-856F-55DC6BD84602}"/>
          </ac:spMkLst>
        </pc:spChg>
      </pc:sldChg>
      <pc:sldChg chg="modSp mod">
        <pc:chgData name="Holley Davis" userId="b9253272-6ee1-4ed8-a83c-6c05a74f534a" providerId="ADAL" clId="{8890E27E-FD15-4DB7-8B7C-0E65ED315A1F}" dt="2022-11-03T14:47:41.202" v="231" actId="962"/>
        <pc:sldMkLst>
          <pc:docMk/>
          <pc:sldMk cId="2138020053" sldId="299"/>
        </pc:sldMkLst>
        <pc:spChg chg="mod">
          <ac:chgData name="Holley Davis" userId="b9253272-6ee1-4ed8-a83c-6c05a74f534a" providerId="ADAL" clId="{8890E27E-FD15-4DB7-8B7C-0E65ED315A1F}" dt="2022-11-03T14:47:41.202" v="231" actId="962"/>
          <ac:spMkLst>
            <pc:docMk/>
            <pc:sldMk cId="2138020053" sldId="299"/>
            <ac:spMk id="7" creationId="{BD5012BB-E227-41C3-AE77-99913E8FFFF4}"/>
          </ac:spMkLst>
        </pc:spChg>
      </pc:sldChg>
      <pc:sldChg chg="modSp mod">
        <pc:chgData name="Holley Davis" userId="b9253272-6ee1-4ed8-a83c-6c05a74f534a" providerId="ADAL" clId="{8890E27E-FD15-4DB7-8B7C-0E65ED315A1F}" dt="2022-11-03T14:47:58.404" v="234" actId="962"/>
        <pc:sldMkLst>
          <pc:docMk/>
          <pc:sldMk cId="1618306235" sldId="395"/>
        </pc:sldMkLst>
        <pc:grpChg chg="mod">
          <ac:chgData name="Holley Davis" userId="b9253272-6ee1-4ed8-a83c-6c05a74f534a" providerId="ADAL" clId="{8890E27E-FD15-4DB7-8B7C-0E65ED315A1F}" dt="2022-11-03T14:47:46.968" v="232" actId="962"/>
          <ac:grpSpMkLst>
            <pc:docMk/>
            <pc:sldMk cId="1618306235" sldId="395"/>
            <ac:grpSpMk id="11" creationId="{317413BA-F344-4F22-AE2B-F82C77D21768}"/>
          </ac:grpSpMkLst>
        </pc:grpChg>
        <pc:picChg chg="mod">
          <ac:chgData name="Holley Davis" userId="b9253272-6ee1-4ed8-a83c-6c05a74f534a" providerId="ADAL" clId="{8890E27E-FD15-4DB7-8B7C-0E65ED315A1F}" dt="2022-11-03T14:47:58.404" v="234"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11/18/2022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GSKjPFExgX8&amp;ab_channel=CentraCa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304846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6</a:t>
            </a:fld>
            <a:endParaRPr lang="en-US"/>
          </a:p>
        </p:txBody>
      </p:sp>
    </p:spTree>
    <p:extLst>
      <p:ext uri="{BB962C8B-B14F-4D97-AF65-F5344CB8AC3E}">
        <p14:creationId xmlns:p14="http://schemas.microsoft.com/office/powerpoint/2010/main" val="7621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297928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15</a:t>
            </a:fld>
            <a:endParaRPr lang="en-US"/>
          </a:p>
        </p:txBody>
      </p:sp>
    </p:spTree>
    <p:extLst>
      <p:ext uri="{BB962C8B-B14F-4D97-AF65-F5344CB8AC3E}">
        <p14:creationId xmlns:p14="http://schemas.microsoft.com/office/powerpoint/2010/main" val="309858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1C2B4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https://www.youtube.com/watch?v=GSKjPFExgX8&amp;ab_channel=CentraCare</a:t>
            </a:r>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16</a:t>
            </a:fld>
            <a:endParaRPr lang="en-US"/>
          </a:p>
        </p:txBody>
      </p:sp>
    </p:spTree>
    <p:extLst>
      <p:ext uri="{BB962C8B-B14F-4D97-AF65-F5344CB8AC3E}">
        <p14:creationId xmlns:p14="http://schemas.microsoft.com/office/powerpoint/2010/main" val="3094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17</a:t>
            </a:fld>
            <a:endParaRPr lang="en-US"/>
          </a:p>
        </p:txBody>
      </p:sp>
    </p:spTree>
    <p:extLst>
      <p:ext uri="{BB962C8B-B14F-4D97-AF65-F5344CB8AC3E}">
        <p14:creationId xmlns:p14="http://schemas.microsoft.com/office/powerpoint/2010/main" val="4472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11/18/2022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256136"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99E9029A-6B2A-A218-B4D7-E42FAC379413}"/>
              </a:ext>
            </a:extLst>
          </p:cNvPr>
          <p:cNvSpPr>
            <a:spLocks noGrp="1"/>
          </p:cNvSpPr>
          <p:nvPr>
            <p:ph idx="10"/>
          </p:nvPr>
        </p:nvSpPr>
        <p:spPr>
          <a:xfrm>
            <a:off x="6343651" y="1687898"/>
            <a:ext cx="5256136" cy="3734406"/>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253946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982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vert="horz" lIns="91440" tIns="45720" rIns="91440" bIns="45720" rtlCol="0" anchor="ctr">
            <a:noAutofit/>
          </a:bodyPr>
          <a:lstStyle>
            <a:lvl1pPr>
              <a:defRPr lang="en-US" sz="4400" b="1" dirty="0">
                <a:solidFill>
                  <a:schemeClr val="bg1"/>
                </a:solidFill>
                <a:latin typeface="+mn-lt"/>
              </a:defRPr>
            </a:lvl1pPr>
          </a:lstStyle>
          <a:p>
            <a:pPr marL="0" lvl="0"/>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521902"/>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662AB2B4-6937-F371-D16B-781A46BD8ADB}"/>
              </a:ext>
            </a:extLst>
          </p:cNvPr>
          <p:cNvSpPr>
            <a:spLocks noGrp="1"/>
          </p:cNvSpPr>
          <p:nvPr>
            <p:ph idx="10"/>
          </p:nvPr>
        </p:nvSpPr>
        <p:spPr>
          <a:xfrm>
            <a:off x="592214" y="2341702"/>
            <a:ext cx="11007571" cy="521902"/>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2DAD5294-8F81-034F-AC4B-79DCB98DE1D5}"/>
              </a:ext>
            </a:extLst>
          </p:cNvPr>
          <p:cNvSpPr>
            <a:spLocks noGrp="1"/>
          </p:cNvSpPr>
          <p:nvPr>
            <p:ph idx="11"/>
          </p:nvPr>
        </p:nvSpPr>
        <p:spPr>
          <a:xfrm>
            <a:off x="592214" y="3020813"/>
            <a:ext cx="11007571" cy="521902"/>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21164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521902"/>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662AB2B4-6937-F371-D16B-781A46BD8ADB}"/>
              </a:ext>
            </a:extLst>
          </p:cNvPr>
          <p:cNvSpPr>
            <a:spLocks noGrp="1"/>
          </p:cNvSpPr>
          <p:nvPr>
            <p:ph idx="10"/>
          </p:nvPr>
        </p:nvSpPr>
        <p:spPr>
          <a:xfrm>
            <a:off x="592214" y="2341702"/>
            <a:ext cx="11007571" cy="521902"/>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2DAD5294-8F81-034F-AC4B-79DCB98DE1D5}"/>
              </a:ext>
            </a:extLst>
          </p:cNvPr>
          <p:cNvSpPr>
            <a:spLocks noGrp="1"/>
          </p:cNvSpPr>
          <p:nvPr>
            <p:ph idx="11"/>
          </p:nvPr>
        </p:nvSpPr>
        <p:spPr>
          <a:xfrm>
            <a:off x="592214" y="3020813"/>
            <a:ext cx="11007571" cy="521902"/>
          </a:xfrm>
        </p:spPr>
        <p:txBody>
          <a:bodyPr anchor="t">
            <a:normAutofit/>
          </a:bodyPr>
          <a:lstStyle>
            <a:lvl1pPr algn="l">
              <a:defRPr i="0">
                <a:solidFill>
                  <a:srgbClr val="103255"/>
                </a:solidFill>
              </a:defRPr>
            </a:lvl1pPr>
          </a:lstStyle>
          <a:p>
            <a:pPr marL="0" indent="0">
              <a:buNone/>
            </a:pPr>
            <a:endParaRPr lang="en-US" dirty="0"/>
          </a:p>
        </p:txBody>
      </p:sp>
      <p:sp>
        <p:nvSpPr>
          <p:cNvPr id="4" name="Content Placeholder 2">
            <a:extLst>
              <a:ext uri="{FF2B5EF4-FFF2-40B4-BE49-F238E27FC236}">
                <a16:creationId xmlns:a16="http://schemas.microsoft.com/office/drawing/2014/main" id="{41657871-2671-C041-0DD8-FC5283262BD3}"/>
              </a:ext>
            </a:extLst>
          </p:cNvPr>
          <p:cNvSpPr>
            <a:spLocks noGrp="1"/>
          </p:cNvSpPr>
          <p:nvPr>
            <p:ph idx="12"/>
          </p:nvPr>
        </p:nvSpPr>
        <p:spPr>
          <a:xfrm>
            <a:off x="592214" y="3699924"/>
            <a:ext cx="11007571" cy="521902"/>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184329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11/18/2022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11/18/2022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4" r:id="rId5"/>
    <p:sldLayoutId id="2147483651" r:id="rId6"/>
    <p:sldLayoutId id="2147483652" r:id="rId7"/>
    <p:sldLayoutId id="2147483655" r:id="rId8"/>
    <p:sldLayoutId id="2147483653"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GSKjPFExgX8&amp;ab_channel=CentraCare" TargetMode="Externa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6860" y="1172875"/>
            <a:ext cx="1096337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mn-lt"/>
                <a:ea typeface="+mn-ea"/>
                <a:cs typeface="+mn-cs"/>
              </a:rPr>
              <a:t>Trauma and Post-Traumatic Stress Disorder</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28667"/>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he Bureau of Justice Assistance, U.S. Department of Justice logo">
            <a:extLst>
              <a:ext uri="{FF2B5EF4-FFF2-40B4-BE49-F238E27FC236}">
                <a16:creationId xmlns:a16="http://schemas.microsoft.com/office/drawing/2014/main" id="{6C86DA86-488C-4F05-9ADF-FE86E26DE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A4A7AC-A98A-475A-92D5-C08541A32A70}"/>
              </a:ext>
            </a:extLst>
          </p:cNvPr>
          <p:cNvSpPr>
            <a:spLocks noGrp="1"/>
          </p:cNvSpPr>
          <p:nvPr>
            <p:ph type="title"/>
          </p:nvPr>
        </p:nvSpPr>
        <p:spPr/>
        <p:txBody>
          <a:bodyPr>
            <a:noAutofit/>
          </a:bodyPr>
          <a:lstStyle/>
          <a:p>
            <a:r>
              <a:rPr lang="en-US" sz="4800" b="1" dirty="0">
                <a:solidFill>
                  <a:schemeClr val="bg1"/>
                </a:solidFill>
                <a:latin typeface="+mn-lt"/>
              </a:rPr>
              <a:t>Managing Trauma</a:t>
            </a:r>
          </a:p>
        </p:txBody>
      </p:sp>
      <p:sp>
        <p:nvSpPr>
          <p:cNvPr id="2" name="Content Placeholder 1">
            <a:extLst>
              <a:ext uri="{FF2B5EF4-FFF2-40B4-BE49-F238E27FC236}">
                <a16:creationId xmlns:a16="http://schemas.microsoft.com/office/drawing/2014/main" id="{A0593D3F-67D6-406A-8C30-152BC62F6D11}"/>
              </a:ext>
            </a:extLst>
          </p:cNvPr>
          <p:cNvSpPr>
            <a:spLocks noGrp="1"/>
          </p:cNvSpPr>
          <p:nvPr>
            <p:ph idx="1"/>
          </p:nvPr>
        </p:nvSpPr>
        <p:spPr>
          <a:xfrm>
            <a:off x="592214" y="1687897"/>
            <a:ext cx="11007571" cy="4569467"/>
          </a:xfrm>
        </p:spPr>
        <p:txBody>
          <a:bodyPr>
            <a:normAutofit/>
          </a:bodyPr>
          <a:lstStyle/>
          <a:p>
            <a:pPr marL="0" indent="0">
              <a:spcAft>
                <a:spcPts val="600"/>
              </a:spcAft>
              <a:buNone/>
            </a:pPr>
            <a:r>
              <a:rPr lang="en-US" sz="3600" dirty="0"/>
              <a:t>Like physical injuries, trauma can…</a:t>
            </a:r>
          </a:p>
          <a:p>
            <a:pPr marL="347663" indent="-347663">
              <a:spcAft>
                <a:spcPts val="600"/>
              </a:spcAft>
            </a:pPr>
            <a:r>
              <a:rPr lang="en-US" sz="3600" dirty="0"/>
              <a:t>Be minor with recovery from little effort (walk it off)</a:t>
            </a:r>
          </a:p>
          <a:p>
            <a:pPr marL="347663" indent="-347663">
              <a:spcAft>
                <a:spcPts val="600"/>
              </a:spcAft>
            </a:pPr>
            <a:r>
              <a:rPr lang="en-US" sz="3600" dirty="0"/>
              <a:t>Require early intervention to enhance recovery (splint)</a:t>
            </a:r>
          </a:p>
          <a:p>
            <a:pPr marL="347663" indent="-347663"/>
            <a:r>
              <a:rPr lang="en-US" sz="3600" dirty="0"/>
              <a:t>Cause serious injury needing treatment (surgery)</a:t>
            </a:r>
          </a:p>
          <a:p>
            <a:pPr marL="0" indent="0" algn="ctr">
              <a:spcBef>
                <a:spcPts val="3000"/>
              </a:spcBef>
              <a:buNone/>
            </a:pPr>
            <a:r>
              <a:rPr lang="en-US" sz="3600" b="1" dirty="0">
                <a:solidFill>
                  <a:srgbClr val="306E36"/>
                </a:solidFill>
              </a:rPr>
              <a:t>Like physical injuries, trauma is something that people can manage and recover from.</a:t>
            </a:r>
          </a:p>
        </p:txBody>
      </p:sp>
    </p:spTree>
    <p:extLst>
      <p:ext uri="{BB962C8B-B14F-4D97-AF65-F5344CB8AC3E}">
        <p14:creationId xmlns:p14="http://schemas.microsoft.com/office/powerpoint/2010/main" val="316515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A4A7AC-A98A-475A-92D5-C08541A32A70}"/>
              </a:ext>
            </a:extLst>
          </p:cNvPr>
          <p:cNvSpPr>
            <a:spLocks noGrp="1"/>
          </p:cNvSpPr>
          <p:nvPr>
            <p:ph type="title"/>
          </p:nvPr>
        </p:nvSpPr>
        <p:spPr/>
        <p:txBody>
          <a:bodyPr>
            <a:noAutofit/>
          </a:bodyPr>
          <a:lstStyle/>
          <a:p>
            <a:r>
              <a:rPr lang="en-US" sz="4800" b="1" dirty="0">
                <a:solidFill>
                  <a:schemeClr val="bg1"/>
                </a:solidFill>
                <a:latin typeface="+mn-lt"/>
              </a:rPr>
              <a:t>Traumatic Stress Symptoms</a:t>
            </a:r>
          </a:p>
        </p:txBody>
      </p:sp>
      <p:sp>
        <p:nvSpPr>
          <p:cNvPr id="2" name="Content Placeholder 1">
            <a:extLst>
              <a:ext uri="{FF2B5EF4-FFF2-40B4-BE49-F238E27FC236}">
                <a16:creationId xmlns:a16="http://schemas.microsoft.com/office/drawing/2014/main" id="{A0593D3F-67D6-406A-8C30-152BC62F6D11}"/>
              </a:ext>
            </a:extLst>
          </p:cNvPr>
          <p:cNvSpPr>
            <a:spLocks noGrp="1"/>
          </p:cNvSpPr>
          <p:nvPr>
            <p:ph idx="1"/>
          </p:nvPr>
        </p:nvSpPr>
        <p:spPr>
          <a:xfrm>
            <a:off x="287141" y="1732720"/>
            <a:ext cx="11617715" cy="4569467"/>
          </a:xfrm>
        </p:spPr>
        <p:txBody>
          <a:bodyPr>
            <a:normAutofit/>
          </a:bodyPr>
          <a:lstStyle/>
          <a:p>
            <a:pPr marL="0" indent="0">
              <a:spcBef>
                <a:spcPts val="0"/>
              </a:spcBef>
              <a:spcAft>
                <a:spcPts val="1200"/>
              </a:spcAft>
              <a:buNone/>
            </a:pPr>
            <a:r>
              <a:rPr lang="en-US" sz="3200" dirty="0"/>
              <a:t>A common set of symptoms that result from traumatic experience(s)</a:t>
            </a:r>
          </a:p>
          <a:p>
            <a:pPr marL="566738" indent="-334963">
              <a:spcBef>
                <a:spcPts val="0"/>
              </a:spcBef>
              <a:spcAft>
                <a:spcPts val="1200"/>
              </a:spcAft>
            </a:pPr>
            <a:r>
              <a:rPr lang="en-US" sz="3200" b="1" dirty="0"/>
              <a:t>Re-experiencing</a:t>
            </a:r>
            <a:r>
              <a:rPr lang="en-US" sz="3200" dirty="0"/>
              <a:t> – reliving the event, flashbacks, dreams, intrusive thoughts</a:t>
            </a:r>
          </a:p>
          <a:p>
            <a:pPr marL="566738" indent="-334963">
              <a:spcBef>
                <a:spcPts val="0"/>
              </a:spcBef>
              <a:spcAft>
                <a:spcPts val="1200"/>
              </a:spcAft>
            </a:pPr>
            <a:r>
              <a:rPr lang="en-US" sz="3200" b="1" dirty="0"/>
              <a:t>Avoidance</a:t>
            </a:r>
            <a:r>
              <a:rPr lang="en-US" sz="3200" dirty="0"/>
              <a:t> – avoiding situations that are reminders of the event</a:t>
            </a:r>
          </a:p>
          <a:p>
            <a:pPr marL="566738" indent="-334963">
              <a:spcBef>
                <a:spcPts val="0"/>
              </a:spcBef>
              <a:spcAft>
                <a:spcPts val="1200"/>
              </a:spcAft>
            </a:pPr>
            <a:r>
              <a:rPr lang="en-US" sz="3200" b="1" dirty="0"/>
              <a:t>Hyperarousal</a:t>
            </a:r>
            <a:r>
              <a:rPr lang="en-US" sz="3200" dirty="0"/>
              <a:t> – feeling keyed up or jittery, always alert and on the lookout for danger</a:t>
            </a:r>
          </a:p>
          <a:p>
            <a:pPr marL="566738" indent="-334963">
              <a:spcBef>
                <a:spcPts val="0"/>
              </a:spcBef>
              <a:spcAft>
                <a:spcPts val="1200"/>
              </a:spcAft>
            </a:pPr>
            <a:r>
              <a:rPr lang="en-US" sz="3200" b="1" dirty="0"/>
              <a:t>Negative mood and thoughts </a:t>
            </a:r>
            <a:r>
              <a:rPr lang="en-US" sz="3200" dirty="0"/>
              <a:t>– feeling depressed or angry, having negative thoughts about yourself and/or others </a:t>
            </a:r>
          </a:p>
        </p:txBody>
      </p:sp>
    </p:spTree>
    <p:extLst>
      <p:ext uri="{BB962C8B-B14F-4D97-AF65-F5344CB8AC3E}">
        <p14:creationId xmlns:p14="http://schemas.microsoft.com/office/powerpoint/2010/main" val="321475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A4A7AC-A98A-475A-92D5-C08541A32A70}"/>
              </a:ext>
            </a:extLst>
          </p:cNvPr>
          <p:cNvSpPr>
            <a:spLocks noGrp="1"/>
          </p:cNvSpPr>
          <p:nvPr>
            <p:ph type="title"/>
          </p:nvPr>
        </p:nvSpPr>
        <p:spPr/>
        <p:txBody>
          <a:bodyPr/>
          <a:lstStyle/>
          <a:p>
            <a:r>
              <a:rPr lang="en-US" sz="4800" dirty="0"/>
              <a:t>What is PTSD?</a:t>
            </a:r>
          </a:p>
        </p:txBody>
      </p:sp>
      <p:sp>
        <p:nvSpPr>
          <p:cNvPr id="4" name="Content Placeholder 3">
            <a:extLst>
              <a:ext uri="{FF2B5EF4-FFF2-40B4-BE49-F238E27FC236}">
                <a16:creationId xmlns:a16="http://schemas.microsoft.com/office/drawing/2014/main" id="{8BB3B558-46A9-C79C-20F5-65AA00497CF5}"/>
              </a:ext>
            </a:extLst>
          </p:cNvPr>
          <p:cNvSpPr>
            <a:spLocks noGrp="1"/>
          </p:cNvSpPr>
          <p:nvPr>
            <p:ph idx="1"/>
          </p:nvPr>
        </p:nvSpPr>
        <p:spPr>
          <a:xfrm>
            <a:off x="592214" y="2159000"/>
            <a:ext cx="11007571" cy="3263304"/>
          </a:xfrm>
        </p:spPr>
        <p:txBody>
          <a:bodyPr/>
          <a:lstStyle/>
          <a:p>
            <a:pPr marL="0" lvl="0" indent="0" algn="ctr">
              <a:lnSpc>
                <a:spcPct val="100000"/>
              </a:lnSpc>
              <a:spcBef>
                <a:spcPts val="0"/>
              </a:spcBef>
              <a:spcAft>
                <a:spcPts val="1200"/>
              </a:spcAft>
              <a:buNone/>
            </a:pPr>
            <a:r>
              <a:rPr lang="en-US" sz="4800" b="1" dirty="0"/>
              <a:t>Post-traumatic Stress Disorder (PTSD) is diagnosed when a certain number of these symptoms are persistent for a certain period of time (typically one month).</a:t>
            </a:r>
          </a:p>
        </p:txBody>
      </p:sp>
    </p:spTree>
    <p:extLst>
      <p:ext uri="{BB962C8B-B14F-4D97-AF65-F5344CB8AC3E}">
        <p14:creationId xmlns:p14="http://schemas.microsoft.com/office/powerpoint/2010/main" val="391630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A4A7AC-A98A-475A-92D5-C08541A32A70}"/>
              </a:ext>
            </a:extLst>
          </p:cNvPr>
          <p:cNvSpPr>
            <a:spLocks noGrp="1"/>
          </p:cNvSpPr>
          <p:nvPr>
            <p:ph type="title"/>
          </p:nvPr>
        </p:nvSpPr>
        <p:spPr/>
        <p:txBody>
          <a:bodyPr/>
          <a:lstStyle/>
          <a:p>
            <a:r>
              <a:rPr lang="en-US" sz="4800" dirty="0"/>
              <a:t>Ways People May Develop PTSD</a:t>
            </a:r>
          </a:p>
        </p:txBody>
      </p:sp>
      <p:sp>
        <p:nvSpPr>
          <p:cNvPr id="4" name="Content Placeholder 3">
            <a:extLst>
              <a:ext uri="{FF2B5EF4-FFF2-40B4-BE49-F238E27FC236}">
                <a16:creationId xmlns:a16="http://schemas.microsoft.com/office/drawing/2014/main" id="{3F8B6438-E392-F5E3-C853-A11B384F1129}"/>
              </a:ext>
            </a:extLst>
          </p:cNvPr>
          <p:cNvSpPr>
            <a:spLocks noGrp="1"/>
          </p:cNvSpPr>
          <p:nvPr>
            <p:ph idx="1"/>
          </p:nvPr>
        </p:nvSpPr>
        <p:spPr>
          <a:xfrm>
            <a:off x="592214" y="2039499"/>
            <a:ext cx="11007571" cy="3734406"/>
          </a:xfrm>
        </p:spPr>
        <p:txBody>
          <a:bodyPr/>
          <a:lstStyle/>
          <a:p>
            <a:pPr marL="285750" lvl="0" indent="-285750">
              <a:lnSpc>
                <a:spcPct val="100000"/>
              </a:lnSpc>
              <a:spcBef>
                <a:spcPts val="0"/>
              </a:spcBef>
              <a:spcAft>
                <a:spcPts val="1800"/>
              </a:spcAft>
            </a:pPr>
            <a:r>
              <a:rPr lang="en-US" sz="3600" dirty="0"/>
              <a:t>By directly experiencing a traumatic event</a:t>
            </a:r>
          </a:p>
          <a:p>
            <a:pPr marL="285750" lvl="0" indent="-285750">
              <a:lnSpc>
                <a:spcPct val="100000"/>
              </a:lnSpc>
              <a:spcBef>
                <a:spcPts val="0"/>
              </a:spcBef>
              <a:spcAft>
                <a:spcPts val="1800"/>
              </a:spcAft>
            </a:pPr>
            <a:r>
              <a:rPr lang="en-US" sz="3600" dirty="0"/>
              <a:t>By witnessing a traumatic event</a:t>
            </a:r>
          </a:p>
          <a:p>
            <a:pPr marL="285750" lvl="0" indent="-285750">
              <a:lnSpc>
                <a:spcPct val="100000"/>
              </a:lnSpc>
              <a:spcBef>
                <a:spcPts val="0"/>
              </a:spcBef>
              <a:spcAft>
                <a:spcPts val="1800"/>
              </a:spcAft>
            </a:pPr>
            <a:r>
              <a:rPr lang="en-US" sz="3600" dirty="0"/>
              <a:t>By learning that a traumatic event (violent or accidental) occurred to a family member or close friend</a:t>
            </a:r>
          </a:p>
          <a:p>
            <a:pPr marL="285750" lvl="0" indent="-285750">
              <a:lnSpc>
                <a:spcPct val="100000"/>
              </a:lnSpc>
              <a:spcBef>
                <a:spcPts val="0"/>
              </a:spcBef>
              <a:spcAft>
                <a:spcPts val="1800"/>
              </a:spcAft>
            </a:pPr>
            <a:r>
              <a:rPr lang="en-US" sz="3600" dirty="0"/>
              <a:t>By repeatedly hearing the details of a traumatic event</a:t>
            </a:r>
          </a:p>
        </p:txBody>
      </p:sp>
    </p:spTree>
    <p:extLst>
      <p:ext uri="{BB962C8B-B14F-4D97-AF65-F5344CB8AC3E}">
        <p14:creationId xmlns:p14="http://schemas.microsoft.com/office/powerpoint/2010/main" val="109649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A4A7AC-A98A-475A-92D5-C08541A32A70}"/>
              </a:ext>
            </a:extLst>
          </p:cNvPr>
          <p:cNvSpPr>
            <a:spLocks noGrp="1"/>
          </p:cNvSpPr>
          <p:nvPr>
            <p:ph type="title"/>
          </p:nvPr>
        </p:nvSpPr>
        <p:spPr/>
        <p:txBody>
          <a:bodyPr/>
          <a:lstStyle/>
          <a:p>
            <a:r>
              <a:rPr lang="en-US" sz="4800" dirty="0"/>
              <a:t>PTSD – How Common is it?</a:t>
            </a:r>
          </a:p>
        </p:txBody>
      </p:sp>
      <p:sp>
        <p:nvSpPr>
          <p:cNvPr id="4" name="Content Placeholder 3">
            <a:extLst>
              <a:ext uri="{FF2B5EF4-FFF2-40B4-BE49-F238E27FC236}">
                <a16:creationId xmlns:a16="http://schemas.microsoft.com/office/drawing/2014/main" id="{871CB62A-0EB2-78B2-CFEF-BD52668946C8}"/>
              </a:ext>
            </a:extLst>
          </p:cNvPr>
          <p:cNvSpPr>
            <a:spLocks noGrp="1"/>
          </p:cNvSpPr>
          <p:nvPr>
            <p:ph idx="1"/>
          </p:nvPr>
        </p:nvSpPr>
        <p:spPr>
          <a:xfrm>
            <a:off x="592214" y="2045897"/>
            <a:ext cx="11007571" cy="3734406"/>
          </a:xfrm>
        </p:spPr>
        <p:txBody>
          <a:bodyPr/>
          <a:lstStyle/>
          <a:p>
            <a:pPr marL="457200" lvl="0" indent="-457200">
              <a:lnSpc>
                <a:spcPct val="100000"/>
              </a:lnSpc>
              <a:spcBef>
                <a:spcPts val="0"/>
              </a:spcBef>
              <a:spcAft>
                <a:spcPts val="1800"/>
              </a:spcAft>
            </a:pPr>
            <a:r>
              <a:rPr lang="en-US" sz="3600" dirty="0"/>
              <a:t>Estimates suggest around 8% of U.S. adults will have PTSD at some point in their lives.</a:t>
            </a:r>
          </a:p>
          <a:p>
            <a:pPr marL="457200" lvl="0" indent="-457200">
              <a:lnSpc>
                <a:spcPct val="100000"/>
              </a:lnSpc>
              <a:spcBef>
                <a:spcPts val="0"/>
              </a:spcBef>
              <a:spcAft>
                <a:spcPts val="1800"/>
              </a:spcAft>
            </a:pPr>
            <a:r>
              <a:rPr lang="en-US" sz="3600" dirty="0"/>
              <a:t>Women are more likely to develop PTSD than men.</a:t>
            </a:r>
          </a:p>
          <a:p>
            <a:pPr marL="457200" lvl="0" indent="-457200">
              <a:lnSpc>
                <a:spcPct val="100000"/>
              </a:lnSpc>
              <a:spcBef>
                <a:spcPts val="0"/>
              </a:spcBef>
              <a:spcAft>
                <a:spcPts val="1800"/>
              </a:spcAft>
            </a:pPr>
            <a:r>
              <a:rPr lang="en-US" sz="3600" dirty="0"/>
              <a:t>The estimated prevalence of PTSD tends to be higher among LGBTQIA+ individuals.</a:t>
            </a:r>
          </a:p>
        </p:txBody>
      </p:sp>
    </p:spTree>
    <p:extLst>
      <p:ext uri="{BB962C8B-B14F-4D97-AF65-F5344CB8AC3E}">
        <p14:creationId xmlns:p14="http://schemas.microsoft.com/office/powerpoint/2010/main" val="62452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E6542-A08F-42A4-A657-C406058A509F}"/>
              </a:ext>
            </a:extLst>
          </p:cNvPr>
          <p:cNvSpPr>
            <a:spLocks noGrp="1"/>
          </p:cNvSpPr>
          <p:nvPr>
            <p:ph type="title"/>
          </p:nvPr>
        </p:nvSpPr>
        <p:spPr/>
        <p:txBody>
          <a:bodyPr/>
          <a:lstStyle/>
          <a:p>
            <a:r>
              <a:rPr lang="en-US" sz="4800" dirty="0"/>
              <a:t>PTSD in Children and Adolescents </a:t>
            </a:r>
          </a:p>
        </p:txBody>
      </p:sp>
      <p:sp>
        <p:nvSpPr>
          <p:cNvPr id="4" name="Content Placeholder 3">
            <a:extLst>
              <a:ext uri="{FF2B5EF4-FFF2-40B4-BE49-F238E27FC236}">
                <a16:creationId xmlns:a16="http://schemas.microsoft.com/office/drawing/2014/main" id="{A797CC33-39CA-4ABF-030D-08AC89EC1709}"/>
              </a:ext>
            </a:extLst>
          </p:cNvPr>
          <p:cNvSpPr>
            <a:spLocks noGrp="1"/>
          </p:cNvSpPr>
          <p:nvPr>
            <p:ph idx="1"/>
          </p:nvPr>
        </p:nvSpPr>
        <p:spPr>
          <a:xfrm>
            <a:off x="592215" y="1687898"/>
            <a:ext cx="7609106" cy="3734406"/>
          </a:xfrm>
        </p:spPr>
        <p:txBody>
          <a:bodyPr/>
          <a:lstStyle/>
          <a:p>
            <a:pPr marL="285750" lvl="0" indent="-285750">
              <a:lnSpc>
                <a:spcPct val="100000"/>
              </a:lnSpc>
              <a:spcBef>
                <a:spcPts val="0"/>
              </a:spcBef>
              <a:spcAft>
                <a:spcPts val="600"/>
              </a:spcAft>
            </a:pPr>
            <a:r>
              <a:rPr lang="en-US" sz="3200" dirty="0"/>
              <a:t>Nightmares, flashbacks, avoidance</a:t>
            </a:r>
          </a:p>
          <a:p>
            <a:pPr marL="285750" lvl="0" indent="-285750">
              <a:lnSpc>
                <a:spcPct val="100000"/>
              </a:lnSpc>
              <a:spcBef>
                <a:spcPts val="0"/>
              </a:spcBef>
              <a:spcAft>
                <a:spcPts val="600"/>
              </a:spcAft>
            </a:pPr>
            <a:r>
              <a:rPr lang="en-US" sz="3200" dirty="0"/>
              <a:t>At risk for substance use </a:t>
            </a:r>
          </a:p>
          <a:p>
            <a:pPr marL="285750" lvl="0" indent="-285750">
              <a:lnSpc>
                <a:spcPct val="100000"/>
              </a:lnSpc>
              <a:spcBef>
                <a:spcPts val="0"/>
              </a:spcBef>
              <a:spcAft>
                <a:spcPts val="600"/>
              </a:spcAft>
            </a:pPr>
            <a:r>
              <a:rPr lang="en-US" sz="3200" dirty="0"/>
              <a:t>Traumatic play</a:t>
            </a:r>
          </a:p>
          <a:p>
            <a:pPr marL="285750" lvl="0" indent="-285750">
              <a:lnSpc>
                <a:spcPct val="100000"/>
              </a:lnSpc>
              <a:spcBef>
                <a:spcPts val="0"/>
              </a:spcBef>
              <a:spcAft>
                <a:spcPts val="600"/>
              </a:spcAft>
            </a:pPr>
            <a:r>
              <a:rPr lang="en-US" sz="3200" dirty="0"/>
              <a:t>At risk for impulsive behavior, acting out, and regressive behaviors</a:t>
            </a:r>
          </a:p>
          <a:p>
            <a:pPr marL="914400" lvl="1" indent="-347663">
              <a:lnSpc>
                <a:spcPct val="100000"/>
              </a:lnSpc>
              <a:spcBef>
                <a:spcPts val="0"/>
              </a:spcBef>
              <a:spcAft>
                <a:spcPts val="600"/>
              </a:spcAft>
              <a:buSzPct val="80000"/>
              <a:buFont typeface="Courier New" panose="02070309020205020404" pitchFamily="49" charset="0"/>
              <a:buChar char="o"/>
            </a:pPr>
            <a:r>
              <a:rPr lang="en-US" sz="3200" dirty="0">
                <a:solidFill>
                  <a:srgbClr val="103255"/>
                </a:solidFill>
              </a:rPr>
              <a:t>Sexual acting out</a:t>
            </a:r>
          </a:p>
          <a:p>
            <a:pPr marL="914400" lvl="1" indent="-347663">
              <a:lnSpc>
                <a:spcPct val="100000"/>
              </a:lnSpc>
              <a:spcBef>
                <a:spcPts val="0"/>
              </a:spcBef>
              <a:spcAft>
                <a:spcPts val="600"/>
              </a:spcAft>
              <a:buSzPct val="80000"/>
              <a:buFont typeface="Courier New" panose="02070309020205020404" pitchFamily="49" charset="0"/>
              <a:buChar char="o"/>
            </a:pPr>
            <a:r>
              <a:rPr lang="en-US" sz="3200" dirty="0">
                <a:solidFill>
                  <a:srgbClr val="103255"/>
                </a:solidFill>
              </a:rPr>
              <a:t>Delinquency</a:t>
            </a:r>
          </a:p>
          <a:p>
            <a:pPr marL="914400" lvl="1" indent="-347663">
              <a:lnSpc>
                <a:spcPct val="100000"/>
              </a:lnSpc>
              <a:spcBef>
                <a:spcPts val="0"/>
              </a:spcBef>
              <a:spcAft>
                <a:spcPts val="600"/>
              </a:spcAft>
              <a:buSzPct val="80000"/>
              <a:buFont typeface="Courier New" panose="02070309020205020404" pitchFamily="49" charset="0"/>
              <a:buChar char="o"/>
            </a:pPr>
            <a:r>
              <a:rPr lang="en-US" sz="3200" dirty="0">
                <a:solidFill>
                  <a:srgbClr val="103255"/>
                </a:solidFill>
              </a:rPr>
              <a:t>Fear of sleeping, bedwetting</a:t>
            </a:r>
          </a:p>
        </p:txBody>
      </p:sp>
      <p:pic>
        <p:nvPicPr>
          <p:cNvPr id="1026" name="Picture 2" descr="Boy, Silhouette, Young, Child, Person">
            <a:extLst>
              <a:ext uri="{FF2B5EF4-FFF2-40B4-BE49-F238E27FC236}">
                <a16:creationId xmlns:a16="http://schemas.microsoft.com/office/drawing/2014/main" id="{A91378DF-B73E-4682-8002-107C32062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320" y="1737052"/>
            <a:ext cx="3170549" cy="475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6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763025-E5C9-4FEA-972D-A2B53663B3AC}"/>
              </a:ext>
            </a:extLst>
          </p:cNvPr>
          <p:cNvSpPr>
            <a:spLocks noGrp="1"/>
          </p:cNvSpPr>
          <p:nvPr>
            <p:ph type="title"/>
          </p:nvPr>
        </p:nvSpPr>
        <p:spPr/>
        <p:txBody>
          <a:bodyPr/>
          <a:lstStyle/>
          <a:p>
            <a:r>
              <a:rPr lang="en-US" b="1" dirty="0">
                <a:solidFill>
                  <a:schemeClr val="bg1"/>
                </a:solidFill>
                <a:latin typeface="+mn-lt"/>
              </a:rPr>
              <a:t>VIDEO – ACES Overview</a:t>
            </a:r>
          </a:p>
        </p:txBody>
      </p:sp>
      <p:pic>
        <p:nvPicPr>
          <p:cNvPr id="2" name="Graphic 50194" descr="Presentation with media">
            <a:extLst>
              <a:ext uri="{FF2B5EF4-FFF2-40B4-BE49-F238E27FC236}">
                <a16:creationId xmlns:a16="http://schemas.microsoft.com/office/drawing/2014/main" id="{85EF7FB2-19A8-A697-05C4-0449894558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779" y="5349015"/>
            <a:ext cx="678180" cy="678180"/>
          </a:xfrm>
          <a:prstGeom prst="rect">
            <a:avLst/>
          </a:prstGeom>
        </p:spPr>
      </p:pic>
      <p:sp>
        <p:nvSpPr>
          <p:cNvPr id="6" name="Thought Bubble: Cloud 5">
            <a:extLst>
              <a:ext uri="{FF2B5EF4-FFF2-40B4-BE49-F238E27FC236}">
                <a16:creationId xmlns:a16="http://schemas.microsoft.com/office/drawing/2014/main" id="{F9459EF8-1CD3-4F13-7A9E-1B330864CA07}"/>
              </a:ext>
            </a:extLst>
          </p:cNvPr>
          <p:cNvSpPr/>
          <p:nvPr/>
        </p:nvSpPr>
        <p:spPr>
          <a:xfrm>
            <a:off x="159779" y="6199829"/>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pic>
        <p:nvPicPr>
          <p:cNvPr id="4" name="Picture 3" descr="Screenshot of the ACES Overview video">
            <a:hlinkClick r:id="rId5"/>
            <a:extLst>
              <a:ext uri="{FF2B5EF4-FFF2-40B4-BE49-F238E27FC236}">
                <a16:creationId xmlns:a16="http://schemas.microsoft.com/office/drawing/2014/main" id="{9FF09FA0-ADD1-D251-5F4C-C2716CC78291}"/>
              </a:ext>
            </a:extLst>
          </p:cNvPr>
          <p:cNvPicPr>
            <a:picLocks noChangeAspect="1"/>
          </p:cNvPicPr>
          <p:nvPr/>
        </p:nvPicPr>
        <p:blipFill>
          <a:blip r:embed="rId6"/>
          <a:stretch>
            <a:fillRect/>
          </a:stretch>
        </p:blipFill>
        <p:spPr>
          <a:xfrm>
            <a:off x="1247774" y="1422400"/>
            <a:ext cx="9696450" cy="4876800"/>
          </a:xfrm>
          <a:prstGeom prst="rect">
            <a:avLst/>
          </a:prstGeom>
        </p:spPr>
      </p:pic>
    </p:spTree>
    <p:extLst>
      <p:ext uri="{BB962C8B-B14F-4D97-AF65-F5344CB8AC3E}">
        <p14:creationId xmlns:p14="http://schemas.microsoft.com/office/powerpoint/2010/main" val="365055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763025-E5C9-4FEA-972D-A2B53663B3AC}"/>
              </a:ext>
            </a:extLst>
          </p:cNvPr>
          <p:cNvSpPr>
            <a:spLocks noGrp="1"/>
          </p:cNvSpPr>
          <p:nvPr>
            <p:ph type="title"/>
          </p:nvPr>
        </p:nvSpPr>
        <p:spPr/>
        <p:txBody>
          <a:bodyPr/>
          <a:lstStyle/>
          <a:p>
            <a:r>
              <a:rPr lang="en-US" sz="4800" dirty="0"/>
              <a:t>PTSD and Trauma Health-Related Risks	</a:t>
            </a:r>
          </a:p>
        </p:txBody>
      </p:sp>
      <p:sp>
        <p:nvSpPr>
          <p:cNvPr id="4" name="Content Placeholder 3">
            <a:extLst>
              <a:ext uri="{FF2B5EF4-FFF2-40B4-BE49-F238E27FC236}">
                <a16:creationId xmlns:a16="http://schemas.microsoft.com/office/drawing/2014/main" id="{DBA3BC85-6135-9B78-C263-A68245A66561}"/>
              </a:ext>
            </a:extLst>
          </p:cNvPr>
          <p:cNvSpPr>
            <a:spLocks noGrp="1"/>
          </p:cNvSpPr>
          <p:nvPr>
            <p:ph idx="1"/>
          </p:nvPr>
        </p:nvSpPr>
        <p:spPr>
          <a:xfrm>
            <a:off x="465215" y="1548198"/>
            <a:ext cx="5592686" cy="3734406"/>
          </a:xfrm>
        </p:spPr>
        <p:txBody>
          <a:bodyPr/>
          <a:lstStyle/>
          <a:p>
            <a:pPr marL="457200" lvl="0" indent="-342900">
              <a:lnSpc>
                <a:spcPct val="100000"/>
              </a:lnSpc>
              <a:spcBef>
                <a:spcPts val="0"/>
              </a:spcBef>
              <a:spcAft>
                <a:spcPts val="600"/>
              </a:spcAft>
            </a:pPr>
            <a:r>
              <a:rPr lang="en-US" sz="3600" dirty="0"/>
              <a:t>Cardiovascular disease</a:t>
            </a:r>
          </a:p>
          <a:p>
            <a:pPr marL="457200" lvl="0" indent="-342900">
              <a:lnSpc>
                <a:spcPct val="100000"/>
              </a:lnSpc>
              <a:spcBef>
                <a:spcPts val="0"/>
              </a:spcBef>
              <a:spcAft>
                <a:spcPts val="600"/>
              </a:spcAft>
            </a:pPr>
            <a:r>
              <a:rPr lang="en-US" sz="3600" dirty="0"/>
              <a:t>Gastrointestinal issues</a:t>
            </a:r>
          </a:p>
          <a:p>
            <a:pPr marL="457200" lvl="0" indent="-342900">
              <a:lnSpc>
                <a:spcPct val="100000"/>
              </a:lnSpc>
              <a:spcBef>
                <a:spcPts val="0"/>
              </a:spcBef>
              <a:spcAft>
                <a:spcPts val="600"/>
              </a:spcAft>
            </a:pPr>
            <a:r>
              <a:rPr lang="en-US" sz="3600" dirty="0"/>
              <a:t>Hypertension</a:t>
            </a:r>
          </a:p>
          <a:p>
            <a:pPr marL="457200" lvl="0" indent="-342900">
              <a:lnSpc>
                <a:spcPct val="100000"/>
              </a:lnSpc>
              <a:spcBef>
                <a:spcPts val="0"/>
              </a:spcBef>
              <a:spcAft>
                <a:spcPts val="600"/>
              </a:spcAft>
            </a:pPr>
            <a:r>
              <a:rPr lang="en-US" sz="3600" dirty="0"/>
              <a:t>Chronic pain</a:t>
            </a:r>
          </a:p>
          <a:p>
            <a:pPr marL="457200" lvl="0" indent="-342900">
              <a:lnSpc>
                <a:spcPct val="100000"/>
              </a:lnSpc>
              <a:spcBef>
                <a:spcPts val="0"/>
              </a:spcBef>
              <a:spcAft>
                <a:spcPts val="600"/>
              </a:spcAft>
            </a:pPr>
            <a:r>
              <a:rPr lang="en-US" sz="3600" dirty="0"/>
              <a:t>Use of alcohol and drugs</a:t>
            </a:r>
          </a:p>
          <a:p>
            <a:pPr marL="457200" lvl="0" indent="-342900">
              <a:lnSpc>
                <a:spcPct val="100000"/>
              </a:lnSpc>
              <a:spcBef>
                <a:spcPts val="0"/>
              </a:spcBef>
              <a:spcAft>
                <a:spcPts val="600"/>
              </a:spcAft>
            </a:pPr>
            <a:r>
              <a:rPr lang="en-US" sz="3600" dirty="0"/>
              <a:t>Sleep problems</a:t>
            </a:r>
          </a:p>
          <a:p>
            <a:pPr marL="457200" lvl="0" indent="-342900">
              <a:lnSpc>
                <a:spcPct val="100000"/>
              </a:lnSpc>
              <a:spcBef>
                <a:spcPts val="0"/>
              </a:spcBef>
              <a:spcAft>
                <a:spcPts val="600"/>
              </a:spcAft>
            </a:pPr>
            <a:r>
              <a:rPr lang="en-US" sz="3600" dirty="0"/>
              <a:t>Mental health conditions</a:t>
            </a:r>
          </a:p>
          <a:p>
            <a:pPr marL="457200" lvl="0" indent="-342900">
              <a:lnSpc>
                <a:spcPct val="100000"/>
              </a:lnSpc>
              <a:spcBef>
                <a:spcPts val="0"/>
              </a:spcBef>
              <a:spcAft>
                <a:spcPts val="600"/>
              </a:spcAft>
            </a:pPr>
            <a:r>
              <a:rPr lang="en-US" sz="3600" dirty="0"/>
              <a:t>Domestic violence</a:t>
            </a:r>
          </a:p>
        </p:txBody>
      </p:sp>
      <p:pic>
        <p:nvPicPr>
          <p:cNvPr id="2050" name="Picture 2" descr="Medical, Health, Icons, Stethoscope, Doctor, Patient">
            <a:extLst>
              <a:ext uri="{FF2B5EF4-FFF2-40B4-BE49-F238E27FC236}">
                <a16:creationId xmlns:a16="http://schemas.microsoft.com/office/drawing/2014/main" id="{FE46AB9E-D1DD-45A5-9F4E-B97086F3F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975391"/>
            <a:ext cx="5746109" cy="396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9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F41C829-E01E-1F32-7634-FD5CDEB1B55F}"/>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Universal Experience of Trauma</a:t>
            </a:r>
            <a:endParaRPr lang="en-US" dirty="0"/>
          </a:p>
        </p:txBody>
      </p:sp>
      <p:sp>
        <p:nvSpPr>
          <p:cNvPr id="12" name="Content Placeholder 11">
            <a:extLst>
              <a:ext uri="{FF2B5EF4-FFF2-40B4-BE49-F238E27FC236}">
                <a16:creationId xmlns:a16="http://schemas.microsoft.com/office/drawing/2014/main" id="{CC9E519D-CC58-7D36-3F4A-CACB869E1443}"/>
              </a:ext>
            </a:extLst>
          </p:cNvPr>
          <p:cNvSpPr>
            <a:spLocks noGrp="1"/>
          </p:cNvSpPr>
          <p:nvPr>
            <p:ph idx="1"/>
          </p:nvPr>
        </p:nvSpPr>
        <p:spPr>
          <a:xfrm>
            <a:off x="592214" y="1541771"/>
            <a:ext cx="11007571" cy="521902"/>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306E36"/>
                </a:solidFill>
                <a:effectLst/>
                <a:uLnTx/>
                <a:uFillTx/>
                <a:latin typeface="Calibri" panose="020F0502020204030204"/>
                <a:ea typeface="+mn-ea"/>
                <a:cs typeface="+mn-cs"/>
              </a:rPr>
              <a:t>Recognize that many individuals you meet have likely had traumatic experiences</a:t>
            </a:r>
            <a:endPar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sp>
        <p:nvSpPr>
          <p:cNvPr id="15" name="Thought Bubble: Cloud 14">
            <a:extLst>
              <a:ext uri="{FF2B5EF4-FFF2-40B4-BE49-F238E27FC236}">
                <a16:creationId xmlns:a16="http://schemas.microsoft.com/office/drawing/2014/main" id="{514E8328-1385-A263-3ADE-56DDB5746B69}"/>
              </a:ext>
              <a:ext uri="{C183D7F6-B498-43B3-948B-1728B52AA6E4}">
                <adec:decorative xmlns:adec="http://schemas.microsoft.com/office/drawing/2017/decorative" val="1"/>
              </a:ext>
            </a:extLst>
          </p:cNvPr>
          <p:cNvSpPr/>
          <p:nvPr/>
        </p:nvSpPr>
        <p:spPr>
          <a:xfrm>
            <a:off x="2150882" y="2628901"/>
            <a:ext cx="8158978" cy="3131820"/>
          </a:xfrm>
          <a:prstGeom prst="cloudCallout">
            <a:avLst>
              <a:gd name="adj1" fmla="val -37386"/>
              <a:gd name="adj2" fmla="val 78096"/>
            </a:avLst>
          </a:prstGeom>
          <a:solidFill>
            <a:schemeClr val="bg1">
              <a:lumMod val="85000"/>
            </a:schemeClr>
          </a:solidFill>
          <a:ln>
            <a:solidFill>
              <a:srgbClr val="103255"/>
            </a:solidFill>
          </a:ln>
        </p:spPr>
        <p:style>
          <a:lnRef idx="1">
            <a:schemeClr val="accent3"/>
          </a:lnRef>
          <a:fillRef idx="2">
            <a:schemeClr val="accent3"/>
          </a:fillRef>
          <a:effectRef idx="1">
            <a:schemeClr val="accent3"/>
          </a:effectRef>
          <a:fontRef idx="minor">
            <a:schemeClr val="dk1"/>
          </a:fontRef>
        </p:style>
        <p:txBody>
          <a:bodyPr rtlCol="0" anchor="ctr"/>
          <a:lstStyle/>
          <a:p>
            <a:pPr marL="0" indent="0" algn="ctr">
              <a:buNone/>
            </a:pPr>
            <a:endParaRPr lang="en-US" sz="3200" b="1" dirty="0">
              <a:solidFill>
                <a:srgbClr val="103255"/>
              </a:solidFill>
            </a:endParaRPr>
          </a:p>
        </p:txBody>
      </p:sp>
      <p:sp>
        <p:nvSpPr>
          <p:cNvPr id="13" name="Content Placeholder 12">
            <a:extLst>
              <a:ext uri="{FF2B5EF4-FFF2-40B4-BE49-F238E27FC236}">
                <a16:creationId xmlns:a16="http://schemas.microsoft.com/office/drawing/2014/main" id="{5615125C-03FB-8E56-ED6C-75EF932CEC1E}"/>
              </a:ext>
            </a:extLst>
          </p:cNvPr>
          <p:cNvSpPr>
            <a:spLocks noGrp="1"/>
          </p:cNvSpPr>
          <p:nvPr>
            <p:ph idx="10"/>
          </p:nvPr>
        </p:nvSpPr>
        <p:spPr>
          <a:xfrm>
            <a:off x="3271687" y="3325258"/>
            <a:ext cx="5648624" cy="521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Ask </a:t>
            </a:r>
            <a:r>
              <a:rPr kumimoji="0" lang="en-US" sz="3200" b="1" i="0" u="none" strike="noStrike" kern="1200" cap="none" spc="0" normalizeH="0" baseline="0" noProof="0" dirty="0">
                <a:ln>
                  <a:noFill/>
                </a:ln>
                <a:solidFill>
                  <a:srgbClr val="103255"/>
                </a:solidFill>
                <a:effectLst/>
                <a:uLnTx/>
                <a:uFillTx/>
                <a:latin typeface="Calibri" panose="020F0502020204030204"/>
                <a:ea typeface="+mn-ea"/>
                <a:cs typeface="+mn-cs"/>
              </a:rPr>
              <a:t>“What happened to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rather than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3255"/>
                </a:solidFill>
                <a:effectLst/>
                <a:uLnTx/>
                <a:uFillTx/>
                <a:latin typeface="Calibri" panose="020F0502020204030204"/>
                <a:ea typeface="+mn-ea"/>
                <a:cs typeface="+mn-cs"/>
              </a:rPr>
              <a:t>“What is wrong with you?”</a:t>
            </a:r>
          </a:p>
        </p:txBody>
      </p:sp>
    </p:spTree>
    <p:extLst>
      <p:ext uri="{BB962C8B-B14F-4D97-AF65-F5344CB8AC3E}">
        <p14:creationId xmlns:p14="http://schemas.microsoft.com/office/powerpoint/2010/main" val="311281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3C296-1ABC-4561-856F-55DC6BD84602}"/>
              </a:ext>
            </a:extLst>
          </p:cNvPr>
          <p:cNvSpPr>
            <a:spLocks noGrp="1"/>
          </p:cNvSpPr>
          <p:nvPr>
            <p:ph type="title" idx="4294967295"/>
          </p:nvPr>
        </p:nvSpPr>
        <p:spPr>
          <a:xfrm>
            <a:off x="747713" y="2468563"/>
            <a:ext cx="4275137" cy="2982912"/>
          </a:xfrm>
          <a:prstGeom prst="rect">
            <a:avLst/>
          </a:prstGeom>
          <a:noFill/>
          <a:ln w="6350" cap="flat" cmpd="sng" algn="ctr">
            <a:noFill/>
            <a:prstDash val="solid"/>
            <a:miter lim="800000"/>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306E36"/>
                </a:solidFill>
                <a:effectLst/>
                <a:uLnTx/>
                <a:uFillTx/>
                <a:latin typeface="+mn-lt"/>
                <a:ea typeface="+mn-ea"/>
                <a:cs typeface="+mn-cs"/>
              </a:rPr>
              <a:t>What do traumatic stress reactions look like on scene?</a:t>
            </a:r>
          </a:p>
        </p:txBody>
      </p:sp>
      <p:sp>
        <p:nvSpPr>
          <p:cNvPr id="6" name="Thought Bubble: Cloud 5">
            <a:extLst>
              <a:ext uri="{FF2B5EF4-FFF2-40B4-BE49-F238E27FC236}">
                <a16:creationId xmlns:a16="http://schemas.microsoft.com/office/drawing/2014/main" id="{F633437C-38A8-FBDD-3FD6-AE89C548F0CA}"/>
              </a:ext>
            </a:extLst>
          </p:cNvPr>
          <p:cNvSpPr/>
          <p:nvPr/>
        </p:nvSpPr>
        <p:spPr>
          <a:xfrm>
            <a:off x="272826" y="6072754"/>
            <a:ext cx="951357" cy="58674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E3255"/>
                </a:solidFill>
                <a:effectLst/>
                <a:ea typeface="Calibri" panose="020F0502020204030204" pitchFamily="34" charset="0"/>
                <a:cs typeface="Times New Roman" panose="02020603050405020304" pitchFamily="18" charset="0"/>
              </a:rPr>
              <a:t>Q&amp;A</a:t>
            </a:r>
            <a:endParaRPr lang="en-US" sz="1400" dirty="0">
              <a:effectLst/>
              <a:ea typeface="Calibri" panose="020F0502020204030204" pitchFamily="34" charset="0"/>
              <a:cs typeface="Times New Roman" panose="02020603050405020304" pitchFamily="18" charset="0"/>
            </a:endParaRPr>
          </a:p>
        </p:txBody>
      </p:sp>
      <p:pic>
        <p:nvPicPr>
          <p:cNvPr id="3074" name="Picture 2" descr="Crime Scene, Patrol Cars, Police, Squad Car, Siren">
            <a:extLst>
              <a:ext uri="{FF2B5EF4-FFF2-40B4-BE49-F238E27FC236}">
                <a16:creationId xmlns:a16="http://schemas.microsoft.com/office/drawing/2014/main" id="{96813CE4-5C3F-4BFC-B0A5-2E79CE78B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485" y="2029074"/>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27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1687898"/>
            <a:ext cx="7307185" cy="3734406"/>
          </a:xfrm>
        </p:spPr>
        <p:txBody>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What is trauma?</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How can trauma affect a person in the short- and long-term?</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How might traumatic stress reactions appear on scene?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What approaches can officers use when interacting with someone demonstrating traumatic stress symptoms?</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4F65C-8F6E-4159-ADA3-5AC25A7666BA}"/>
              </a:ext>
            </a:extLst>
          </p:cNvPr>
          <p:cNvSpPr>
            <a:spLocks noGrp="1"/>
          </p:cNvSpPr>
          <p:nvPr>
            <p:ph type="title"/>
          </p:nvPr>
        </p:nvSpPr>
        <p:spPr/>
        <p:txBody>
          <a:bodyPr>
            <a:noAutofit/>
          </a:bodyPr>
          <a:lstStyle/>
          <a:p>
            <a:r>
              <a:rPr lang="en-US" sz="4800" b="1" dirty="0">
                <a:solidFill>
                  <a:schemeClr val="bg1"/>
                </a:solidFill>
                <a:latin typeface="+mn-lt"/>
              </a:rPr>
              <a:t>Stress</a:t>
            </a:r>
          </a:p>
        </p:txBody>
      </p:sp>
      <p:sp>
        <p:nvSpPr>
          <p:cNvPr id="2" name="Content Placeholder 1">
            <a:extLst>
              <a:ext uri="{FF2B5EF4-FFF2-40B4-BE49-F238E27FC236}">
                <a16:creationId xmlns:a16="http://schemas.microsoft.com/office/drawing/2014/main" id="{7B6ED3D0-44D7-1E90-7B56-D8052167DFE0}"/>
              </a:ext>
            </a:extLst>
          </p:cNvPr>
          <p:cNvSpPr>
            <a:spLocks noGrp="1"/>
          </p:cNvSpPr>
          <p:nvPr>
            <p:ph idx="1"/>
          </p:nvPr>
        </p:nvSpPr>
        <p:spPr>
          <a:xfrm>
            <a:off x="592214" y="1363260"/>
            <a:ext cx="11007571" cy="521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Stressed brains cannot effectively…</a:t>
            </a:r>
          </a:p>
        </p:txBody>
      </p:sp>
      <p:grpSp>
        <p:nvGrpSpPr>
          <p:cNvPr id="6" name="Group 5" descr="Respond, Learn, Process covered with a cross-out circle">
            <a:extLst>
              <a:ext uri="{FF2B5EF4-FFF2-40B4-BE49-F238E27FC236}">
                <a16:creationId xmlns:a16="http://schemas.microsoft.com/office/drawing/2014/main" id="{250E9CD0-DC4B-3A7F-C282-F3CB49E21640}"/>
              </a:ext>
            </a:extLst>
          </p:cNvPr>
          <p:cNvGrpSpPr/>
          <p:nvPr/>
        </p:nvGrpSpPr>
        <p:grpSpPr>
          <a:xfrm>
            <a:off x="1853937" y="2045049"/>
            <a:ext cx="6573625" cy="3745781"/>
            <a:chOff x="1853937" y="2045049"/>
            <a:chExt cx="6573625" cy="3745781"/>
          </a:xfrm>
        </p:grpSpPr>
        <p:sp>
          <p:nvSpPr>
            <p:cNvPr id="11" name="TextBox 10">
              <a:extLst>
                <a:ext uri="{FF2B5EF4-FFF2-40B4-BE49-F238E27FC236}">
                  <a16:creationId xmlns:a16="http://schemas.microsoft.com/office/drawing/2014/main" id="{4ED349BA-76D5-4473-B517-0A806B33903A}"/>
                </a:ext>
              </a:extLst>
            </p:cNvPr>
            <p:cNvSpPr txBox="1"/>
            <p:nvPr/>
          </p:nvSpPr>
          <p:spPr>
            <a:xfrm>
              <a:off x="1853937" y="2646828"/>
              <a:ext cx="6573625" cy="2462213"/>
            </a:xfrm>
            <a:prstGeom prst="rect">
              <a:avLst/>
            </a:prstGeom>
            <a:noFill/>
          </p:spPr>
          <p:txBody>
            <a:bodyPr wrap="square">
              <a:spAutoFit/>
            </a:bodyPr>
            <a:lstStyle/>
            <a:p>
              <a:pPr marL="2690813" lvl="3" indent="0">
                <a:spcAft>
                  <a:spcPts val="600"/>
                </a:spcAft>
                <a:buNone/>
              </a:pPr>
              <a:r>
                <a:rPr lang="en-US" sz="4800" b="1" dirty="0">
                  <a:latin typeface="Aharoni" panose="02010803020104030203" pitchFamily="2" charset="-79"/>
                  <a:cs typeface="Aharoni" panose="02010803020104030203" pitchFamily="2" charset="-79"/>
                </a:rPr>
                <a:t>Respond</a:t>
              </a:r>
            </a:p>
            <a:p>
              <a:pPr marL="2690813" lvl="3" indent="0">
                <a:spcAft>
                  <a:spcPts val="600"/>
                </a:spcAft>
                <a:buNone/>
              </a:pPr>
              <a:r>
                <a:rPr lang="en-US" sz="4800" b="1" dirty="0">
                  <a:latin typeface="Aharoni" panose="02010803020104030203" pitchFamily="2" charset="-79"/>
                  <a:cs typeface="Aharoni" panose="02010803020104030203" pitchFamily="2" charset="-79"/>
                </a:rPr>
                <a:t>Learn</a:t>
              </a:r>
            </a:p>
            <a:p>
              <a:pPr marL="2690813" lvl="3" indent="0">
                <a:spcAft>
                  <a:spcPts val="600"/>
                </a:spcAft>
                <a:buNone/>
              </a:pPr>
              <a:r>
                <a:rPr lang="en-US" sz="4800" b="1" dirty="0">
                  <a:latin typeface="Aharoni" panose="02010803020104030203" pitchFamily="2" charset="-79"/>
                  <a:cs typeface="Aharoni" panose="02010803020104030203" pitchFamily="2" charset="-79"/>
                </a:rPr>
                <a:t>Process</a:t>
              </a:r>
            </a:p>
          </p:txBody>
        </p:sp>
        <p:sp>
          <p:nvSpPr>
            <p:cNvPr id="7" name="&quot;Not Allowed&quot; Symbol 6" descr="Respond, Learn, Process covered with a cross-out circle">
              <a:extLst>
                <a:ext uri="{FF2B5EF4-FFF2-40B4-BE49-F238E27FC236}">
                  <a16:creationId xmlns:a16="http://schemas.microsoft.com/office/drawing/2014/main" id="{BD5012BB-E227-41C3-AE77-99913E8FFFF4}"/>
                </a:ext>
              </a:extLst>
            </p:cNvPr>
            <p:cNvSpPr/>
            <p:nvPr/>
          </p:nvSpPr>
          <p:spPr>
            <a:xfrm>
              <a:off x="3737610" y="2045049"/>
              <a:ext cx="4049871" cy="3745781"/>
            </a:xfrm>
            <a:prstGeom prst="noSmoking">
              <a:avLst>
                <a:gd name="adj" fmla="val 5376"/>
              </a:avLst>
            </a:prstGeom>
            <a:solidFill>
              <a:srgbClr val="FF0000">
                <a:alpha val="54000"/>
              </a:srgbClr>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 name="Content Placeholder 4">
            <a:extLst>
              <a:ext uri="{FF2B5EF4-FFF2-40B4-BE49-F238E27FC236}">
                <a16:creationId xmlns:a16="http://schemas.microsoft.com/office/drawing/2014/main" id="{4B67EDA4-8FD5-1A75-7C11-D1950A6D5037}"/>
              </a:ext>
            </a:extLst>
          </p:cNvPr>
          <p:cNvSpPr>
            <a:spLocks noGrp="1"/>
          </p:cNvSpPr>
          <p:nvPr>
            <p:ph idx="11"/>
          </p:nvPr>
        </p:nvSpPr>
        <p:spPr>
          <a:xfrm>
            <a:off x="592214" y="5790830"/>
            <a:ext cx="11007571" cy="521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Allow time to de-escalate!</a:t>
            </a:r>
          </a:p>
        </p:txBody>
      </p:sp>
    </p:spTree>
    <p:extLst>
      <p:ext uri="{BB962C8B-B14F-4D97-AF65-F5344CB8AC3E}">
        <p14:creationId xmlns:p14="http://schemas.microsoft.com/office/powerpoint/2010/main" val="403593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Tips for Responding</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654704"/>
            <a:ext cx="9790035" cy="3734406"/>
          </a:xfrm>
        </p:spPr>
        <p:txBody>
          <a:bodyPr/>
          <a:lstStyle/>
          <a:p>
            <a:pPr marL="347663" marR="0" lvl="0" indent="-347663"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Listen with interest and compassion</a:t>
            </a:r>
          </a:p>
          <a:p>
            <a:pPr marL="347663" marR="0" lvl="0" indent="-347663"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Slow the situation down</a:t>
            </a:r>
          </a:p>
          <a:p>
            <a:pPr marL="347663" marR="0" lvl="0" indent="-347663"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Show empathy</a:t>
            </a:r>
          </a:p>
          <a:p>
            <a:pPr marL="347663" marR="0" lvl="0" indent="-347663"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Be aware of your own body language</a:t>
            </a:r>
          </a:p>
          <a:p>
            <a:pPr marL="347663" marR="0" lvl="0" indent="-3476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To reduce fear, let the person know what you are doing</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2552063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Tips for Responding </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515004"/>
            <a:ext cx="9790035" cy="37344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Ask…</a:t>
            </a:r>
          </a:p>
          <a:p>
            <a:pPr marL="798513" marR="0" lvl="1" indent="-341313"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“Are you okay?”</a:t>
            </a:r>
          </a:p>
          <a:p>
            <a:pPr marL="798513" marR="0" lvl="1" indent="-341313"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“What happened to you?”</a:t>
            </a:r>
          </a:p>
          <a:p>
            <a:pPr marL="798513" marR="0" lvl="1" indent="-341313" algn="l" defTabSz="914400" rtl="0" eaLnBrk="1" fontAlgn="auto" latinLnBrk="0" hangingPunct="1">
              <a:lnSpc>
                <a:spcPct val="90000"/>
              </a:lnSpc>
              <a:spcBef>
                <a:spcPts val="500"/>
              </a:spcBef>
              <a:spcAft>
                <a:spcPts val="120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“What can I do to help?”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If the person appears to be experiencing a flashback…</a:t>
            </a:r>
          </a:p>
          <a:p>
            <a:pPr marL="798513" marR="0" lvl="1" indent="-341313"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Give them space</a:t>
            </a:r>
          </a:p>
          <a:p>
            <a:pPr marL="798513" marR="0" lvl="1" indent="-341313"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Don’t force them to talk about distressing events</a:t>
            </a:r>
          </a:p>
          <a:p>
            <a:pPr marL="798513" marR="0" lvl="1" indent="-341313"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Gently re-orient them </a:t>
            </a:r>
          </a:p>
          <a:p>
            <a:pPr marL="796925" marR="0" lvl="1" indent="0" algn="l" defTabSz="914400" rtl="0" eaLnBrk="1" fontAlgn="auto" latinLnBrk="0" hangingPunct="1">
              <a:lnSpc>
                <a:spcPct val="90000"/>
              </a:lnSpc>
              <a:spcBef>
                <a:spcPts val="500"/>
              </a:spcBef>
              <a:spcAft>
                <a:spcPts val="0"/>
              </a:spcAft>
              <a:buClrTx/>
              <a:buSzPct val="80000"/>
              <a:buFont typeface="Arial" panose="020B0604020202020204" pitchFamily="34" charset="0"/>
              <a:buNone/>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(e.g., “We’re in your backyard now…”)</a:t>
            </a:r>
          </a:p>
        </p:txBody>
      </p:sp>
      <p:sp>
        <p:nvSpPr>
          <p:cNvPr id="2" name="Thought Bubble: Cloud 1">
            <a:extLst>
              <a:ext uri="{FF2B5EF4-FFF2-40B4-BE49-F238E27FC236}">
                <a16:creationId xmlns:a16="http://schemas.microsoft.com/office/drawing/2014/main" id="{65E65DB4-D408-C9C8-6F02-0032E4ABE0AE}"/>
              </a:ext>
            </a:extLst>
          </p:cNvPr>
          <p:cNvSpPr/>
          <p:nvPr/>
        </p:nvSpPr>
        <p:spPr>
          <a:xfrm>
            <a:off x="159779" y="6199829"/>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319868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rPr>
              <a:t>Why Learn About Trauma? </a:t>
            </a:r>
          </a:p>
        </p:txBody>
      </p:sp>
      <p:sp>
        <p:nvSpPr>
          <p:cNvPr id="2" name="Content Placeholder 1">
            <a:extLst>
              <a:ext uri="{FF2B5EF4-FFF2-40B4-BE49-F238E27FC236}">
                <a16:creationId xmlns:a16="http://schemas.microsoft.com/office/drawing/2014/main" id="{2FB7A34C-AEE4-8D56-AFD8-111685DD518B}"/>
              </a:ext>
            </a:extLst>
          </p:cNvPr>
          <p:cNvSpPr>
            <a:spLocks noGrp="1"/>
          </p:cNvSpPr>
          <p:nvPr>
            <p:ph idx="1"/>
          </p:nvPr>
        </p:nvSpPr>
        <p:spPr>
          <a:xfrm>
            <a:off x="338214" y="1484791"/>
            <a:ext cx="11879186" cy="521902"/>
          </a:xfrm>
        </p:spPr>
        <p:txBody>
          <a:bodyPr/>
          <a:lstStyle/>
          <a:p>
            <a:pPr marL="4572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To increase awareness of how common trauma is in the population</a:t>
            </a:r>
          </a:p>
          <a:p>
            <a:pPr marL="4572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To develop understanding and dispel myths</a:t>
            </a:r>
          </a:p>
          <a:p>
            <a:pPr marL="4572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To increase recognition of signs and symptoms of trauma</a:t>
            </a:r>
          </a:p>
          <a:p>
            <a:pPr marL="4572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To reduce re-traumatization</a:t>
            </a:r>
          </a:p>
          <a:p>
            <a:pPr marL="4572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To enhance responses and interactions</a:t>
            </a:r>
          </a:p>
        </p:txBody>
      </p:sp>
      <p:sp>
        <p:nvSpPr>
          <p:cNvPr id="3" name="Content Placeholder 2">
            <a:extLst>
              <a:ext uri="{FF2B5EF4-FFF2-40B4-BE49-F238E27FC236}">
                <a16:creationId xmlns:a16="http://schemas.microsoft.com/office/drawing/2014/main" id="{973AF969-6C51-09F2-3F95-9E9F2E1993A0}"/>
              </a:ext>
            </a:extLst>
          </p:cNvPr>
          <p:cNvSpPr>
            <a:spLocks noGrp="1"/>
          </p:cNvSpPr>
          <p:nvPr>
            <p:ph idx="10"/>
          </p:nvPr>
        </p:nvSpPr>
        <p:spPr>
          <a:xfrm>
            <a:off x="338214" y="4725509"/>
            <a:ext cx="11007571" cy="5219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306E36"/>
                </a:solidFill>
                <a:effectLst/>
                <a:uLnTx/>
                <a:uFillTx/>
                <a:latin typeface="Calibri" panose="020F0502020204030204"/>
                <a:ea typeface="+mn-ea"/>
                <a:cs typeface="+mn-cs"/>
              </a:rPr>
              <a:t>Goals of Trauma-Informed Responses</a:t>
            </a:r>
          </a:p>
        </p:txBody>
      </p:sp>
      <p:sp>
        <p:nvSpPr>
          <p:cNvPr id="5" name="Content Placeholder 4">
            <a:extLst>
              <a:ext uri="{FF2B5EF4-FFF2-40B4-BE49-F238E27FC236}">
                <a16:creationId xmlns:a16="http://schemas.microsoft.com/office/drawing/2014/main" id="{F2EC258A-994F-A61D-B9C1-FC955C5E997B}"/>
              </a:ext>
            </a:extLst>
          </p:cNvPr>
          <p:cNvSpPr>
            <a:spLocks noGrp="1"/>
          </p:cNvSpPr>
          <p:nvPr>
            <p:ph idx="11"/>
          </p:nvPr>
        </p:nvSpPr>
        <p:spPr>
          <a:xfrm>
            <a:off x="338214" y="5290320"/>
            <a:ext cx="11007571" cy="521902"/>
          </a:xfrm>
        </p:spPr>
        <p:txBody>
          <a:bodyPr/>
          <a:lstStyle/>
          <a:p>
            <a:pPr marL="685800" marR="0" lvl="0" indent="-571500" algn="l" defTabSz="914400" rtl="0" eaLnBrk="1" fontAlgn="auto" latinLnBrk="0" hangingPunct="1">
              <a:lnSpc>
                <a:spcPct val="100000"/>
              </a:lnSpc>
              <a:spcBef>
                <a:spcPts val="0"/>
              </a:spcBef>
              <a:spcAft>
                <a:spcPts val="0"/>
              </a:spcAft>
              <a:buClrTx/>
              <a:buSzTx/>
              <a:buFontTx/>
              <a:buAutoNum type="arabicParenBoth"/>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Increase safety of officers, individuals, and community</a:t>
            </a:r>
          </a:p>
          <a:p>
            <a:pPr marL="685800" marR="0" lvl="0" indent="-571500" algn="l" defTabSz="914400" rtl="0" eaLnBrk="1" fontAlgn="auto" latinLnBrk="0" hangingPunct="1">
              <a:lnSpc>
                <a:spcPct val="100000"/>
              </a:lnSpc>
              <a:spcBef>
                <a:spcPts val="0"/>
              </a:spcBef>
              <a:spcAft>
                <a:spcPts val="0"/>
              </a:spcAft>
              <a:buClrTx/>
              <a:buSzTx/>
              <a:buFontTx/>
              <a:buAutoNum type="arabicParenBoth"/>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Provide opportunities for individuals to recover</a:t>
            </a:r>
          </a:p>
        </p:txBody>
      </p:sp>
    </p:spTree>
    <p:extLst>
      <p:ext uri="{BB962C8B-B14F-4D97-AF65-F5344CB8AC3E}">
        <p14:creationId xmlns:p14="http://schemas.microsoft.com/office/powerpoint/2010/main" val="372795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rPr>
              <a:t>What is Trauma?</a:t>
            </a:r>
          </a:p>
        </p:txBody>
      </p:sp>
      <p:sp>
        <p:nvSpPr>
          <p:cNvPr id="2" name="Content Placeholder 1">
            <a:extLst>
              <a:ext uri="{FF2B5EF4-FFF2-40B4-BE49-F238E27FC236}">
                <a16:creationId xmlns:a16="http://schemas.microsoft.com/office/drawing/2014/main" id="{58782911-0838-854B-F741-2E20A7FB4E01}"/>
              </a:ext>
            </a:extLst>
          </p:cNvPr>
          <p:cNvSpPr>
            <a:spLocks noGrp="1"/>
          </p:cNvSpPr>
          <p:nvPr>
            <p:ph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“Individual trauma results from an </a:t>
            </a:r>
            <a:r>
              <a:rPr kumimoji="0" lang="en-US" sz="3600" b="1" i="0" u="none" strike="noStrike" kern="1200" cap="none" spc="0" normalizeH="0" baseline="0" noProof="0" dirty="0">
                <a:ln>
                  <a:noFill/>
                </a:ln>
                <a:solidFill>
                  <a:srgbClr val="306E36"/>
                </a:solidFill>
                <a:effectLst/>
                <a:uLnTx/>
                <a:uFillTx/>
                <a:latin typeface="Calibri" panose="020F0502020204030204"/>
                <a:ea typeface="+mn-ea"/>
                <a:cs typeface="+mn-cs"/>
              </a:rPr>
              <a:t>event</a:t>
            </a: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 series of events, or set of circumstances that is </a:t>
            </a:r>
            <a:r>
              <a:rPr kumimoji="0" lang="en-US" sz="3600" b="1" i="0" u="none" strike="noStrike" kern="1200" cap="none" spc="0" normalizeH="0" baseline="0" noProof="0" dirty="0">
                <a:ln>
                  <a:noFill/>
                </a:ln>
                <a:solidFill>
                  <a:srgbClr val="306E36"/>
                </a:solidFill>
                <a:effectLst/>
                <a:uLnTx/>
                <a:uFillTx/>
                <a:latin typeface="Calibri" panose="020F0502020204030204"/>
                <a:ea typeface="+mn-ea"/>
                <a:cs typeface="+mn-cs"/>
              </a:rPr>
              <a:t>experienced</a:t>
            </a: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 by an individual as physically or emotionally harmful or life-threatening and that has lasting adverse </a:t>
            </a:r>
            <a:r>
              <a:rPr kumimoji="0" lang="en-US" sz="3600" b="1" i="0" u="none" strike="noStrike" kern="1200" cap="none" spc="0" normalizeH="0" baseline="0" noProof="0" dirty="0">
                <a:ln>
                  <a:noFill/>
                </a:ln>
                <a:solidFill>
                  <a:srgbClr val="306E36"/>
                </a:solidFill>
                <a:effectLst/>
                <a:uLnTx/>
                <a:uFillTx/>
                <a:latin typeface="Calibri" panose="020F0502020204030204"/>
                <a:ea typeface="+mn-ea"/>
                <a:cs typeface="+mn-cs"/>
              </a:rPr>
              <a:t>effects</a:t>
            </a:r>
            <a:r>
              <a:rPr kumimoji="0" lang="en-US" sz="3600" b="1" i="0" u="none" strike="noStrike" kern="1200" cap="none" spc="0" normalizeH="0" baseline="0" noProof="0" dirty="0">
                <a:ln>
                  <a:noFill/>
                </a:ln>
                <a:solidFill>
                  <a:srgbClr val="103255"/>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on the individual’s functioning and mental, physical, social, emotional, or spiritual well-being.”</a:t>
            </a:r>
          </a:p>
        </p:txBody>
      </p:sp>
      <p:sp>
        <p:nvSpPr>
          <p:cNvPr id="3" name="Content Placeholder 2">
            <a:extLst>
              <a:ext uri="{FF2B5EF4-FFF2-40B4-BE49-F238E27FC236}">
                <a16:creationId xmlns:a16="http://schemas.microsoft.com/office/drawing/2014/main" id="{78CD365C-DF09-C11D-9372-0F0BFDACCA94}"/>
              </a:ext>
            </a:extLst>
          </p:cNvPr>
          <p:cNvSpPr>
            <a:spLocks noGrp="1"/>
          </p:cNvSpPr>
          <p:nvPr>
            <p:ph idx="10"/>
          </p:nvPr>
        </p:nvSpPr>
        <p:spPr>
          <a:xfrm>
            <a:off x="592214" y="5542102"/>
            <a:ext cx="11231486" cy="5219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103255"/>
                </a:solidFill>
                <a:effectLst/>
                <a:uLnTx/>
                <a:uFillTx/>
                <a:latin typeface="Calibri" panose="020F0502020204030204"/>
                <a:ea typeface="+mn-ea"/>
                <a:cs typeface="+mn-cs"/>
              </a:rPr>
              <a:t>Substance Abuse and Mental Health Service Administration (SAMHSA, 2014)</a:t>
            </a:r>
          </a:p>
        </p:txBody>
      </p:sp>
    </p:spTree>
    <p:extLst>
      <p:ext uri="{BB962C8B-B14F-4D97-AF65-F5344CB8AC3E}">
        <p14:creationId xmlns:p14="http://schemas.microsoft.com/office/powerpoint/2010/main" val="121286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rPr>
              <a:t>What Trauma Isn’t…</a:t>
            </a:r>
          </a:p>
        </p:txBody>
      </p:sp>
      <p:sp>
        <p:nvSpPr>
          <p:cNvPr id="2" name="Content Placeholder 1">
            <a:extLst>
              <a:ext uri="{FF2B5EF4-FFF2-40B4-BE49-F238E27FC236}">
                <a16:creationId xmlns:a16="http://schemas.microsoft.com/office/drawing/2014/main" id="{0E08FC79-4527-E8B4-52A4-8801D4D81862}"/>
              </a:ext>
            </a:extLst>
          </p:cNvPr>
          <p:cNvSpPr>
            <a:spLocks noGrp="1"/>
          </p:cNvSpPr>
          <p:nvPr>
            <p:ph idx="1"/>
          </p:nvPr>
        </p:nvSpPr>
        <p:spPr>
          <a:xfrm>
            <a:off x="592214" y="2703898"/>
            <a:ext cx="11007571" cy="521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03255"/>
                </a:solidFill>
                <a:effectLst/>
                <a:uLnTx/>
                <a:uFillTx/>
                <a:latin typeface="Calibri" panose="020F0502020204030204"/>
                <a:ea typeface="+mn-ea"/>
                <a:cs typeface="+mn-cs"/>
              </a:rPr>
              <a:t>Trauma </a:t>
            </a:r>
            <a:r>
              <a:rPr kumimoji="0" lang="en-US" sz="6000" b="0" i="0" u="none" strike="noStrike" kern="1200" cap="none" spc="0" normalizeH="0" baseline="0" noProof="0" dirty="0">
                <a:ln>
                  <a:noFill/>
                </a:ln>
                <a:solidFill>
                  <a:srgbClr val="5F0D14"/>
                </a:solidFill>
                <a:effectLst/>
                <a:uLnTx/>
                <a:uFillTx/>
                <a:latin typeface="Calibri" panose="020F0502020204030204"/>
                <a:ea typeface="+mn-ea"/>
                <a:cs typeface="+mn-cs"/>
              </a:rPr>
              <a:t>≠</a:t>
            </a:r>
            <a:r>
              <a:rPr kumimoji="0" lang="en-US" sz="6000" b="0" i="0" u="none" strike="noStrike" kern="1200" cap="none" spc="0" normalizeH="0" baseline="0" noProof="0" dirty="0">
                <a:ln>
                  <a:noFill/>
                </a:ln>
                <a:solidFill>
                  <a:srgbClr val="103255"/>
                </a:solidFill>
                <a:effectLst/>
                <a:uLnTx/>
                <a:uFillTx/>
                <a:latin typeface="Calibri" panose="020F0502020204030204"/>
                <a:ea typeface="+mn-ea"/>
                <a:cs typeface="+mn-cs"/>
              </a:rPr>
              <a:t> Event</a:t>
            </a:r>
          </a:p>
        </p:txBody>
      </p:sp>
      <p:sp>
        <p:nvSpPr>
          <p:cNvPr id="3" name="Content Placeholder 2">
            <a:extLst>
              <a:ext uri="{FF2B5EF4-FFF2-40B4-BE49-F238E27FC236}">
                <a16:creationId xmlns:a16="http://schemas.microsoft.com/office/drawing/2014/main" id="{AEE06D94-0DE6-2FA1-CD80-BFBE31CD58A0}"/>
              </a:ext>
            </a:extLst>
          </p:cNvPr>
          <p:cNvSpPr>
            <a:spLocks noGrp="1"/>
          </p:cNvSpPr>
          <p:nvPr>
            <p:ph idx="10"/>
          </p:nvPr>
        </p:nvSpPr>
        <p:spPr>
          <a:xfrm>
            <a:off x="592214" y="4005402"/>
            <a:ext cx="11007571" cy="521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Trauma is a potential reaction to an event or series of events or circumstances.</a:t>
            </a:r>
            <a:endPar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34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rPr>
              <a:t>Potentially Traumatic Events</a:t>
            </a:r>
            <a:endParaRPr lang="en-US" sz="4800" dirty="0"/>
          </a:p>
        </p:txBody>
      </p:sp>
      <p:sp>
        <p:nvSpPr>
          <p:cNvPr id="3" name="Content Placeholder 2">
            <a:extLst>
              <a:ext uri="{FF2B5EF4-FFF2-40B4-BE49-F238E27FC236}">
                <a16:creationId xmlns:a16="http://schemas.microsoft.com/office/drawing/2014/main" id="{A53A8ED4-EAE6-27D8-DE11-E090E0E7845F}"/>
              </a:ext>
            </a:extLst>
          </p:cNvPr>
          <p:cNvSpPr>
            <a:spLocks noGrp="1"/>
          </p:cNvSpPr>
          <p:nvPr>
            <p:ph idx="1"/>
          </p:nvPr>
        </p:nvSpPr>
        <p:spPr>
          <a:xfrm>
            <a:off x="1184429" y="1561797"/>
            <a:ext cx="10067771" cy="3734406"/>
          </a:xfrm>
        </p:spPr>
        <p:txBody>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Being a victim of violence or exposed to violence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Physical, sexual, or psychological abuse</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Serious accidents, such as a car crash</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Terrorist attack</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Combat exposure</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Natural disasters, such as hurricanes, floods, fires, or earthquakes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Discrimination</a:t>
            </a:r>
          </a:p>
        </p:txBody>
      </p:sp>
      <p:sp>
        <p:nvSpPr>
          <p:cNvPr id="5" name="Thought Bubble: Cloud 4">
            <a:extLst>
              <a:ext uri="{FF2B5EF4-FFF2-40B4-BE49-F238E27FC236}">
                <a16:creationId xmlns:a16="http://schemas.microsoft.com/office/drawing/2014/main" id="{0576EC17-97AC-7F63-E416-5031A32DC91C}"/>
              </a:ext>
            </a:extLst>
          </p:cNvPr>
          <p:cNvSpPr/>
          <p:nvPr/>
        </p:nvSpPr>
        <p:spPr>
          <a:xfrm>
            <a:off x="125489" y="6188399"/>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05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a:xfrm>
            <a:off x="592215" y="365125"/>
            <a:ext cx="6926186" cy="611419"/>
          </a:xfrm>
        </p:spPr>
        <p:txBody>
          <a:bodyPr>
            <a:noAutofit/>
          </a:bodyPr>
          <a:lstStyle/>
          <a:p>
            <a:r>
              <a:rPr lang="en-US" dirty="0"/>
              <a:t>Prevalence of Potentially Traumatic Events</a:t>
            </a:r>
          </a:p>
        </p:txBody>
      </p:sp>
      <p:sp>
        <p:nvSpPr>
          <p:cNvPr id="3" name="Content Placeholder 2">
            <a:extLst>
              <a:ext uri="{FF2B5EF4-FFF2-40B4-BE49-F238E27FC236}">
                <a16:creationId xmlns:a16="http://schemas.microsoft.com/office/drawing/2014/main" id="{8E4D0C9A-71E2-C9BD-49EE-6819E7436E76}"/>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Estimates suggest </a:t>
            </a:r>
            <a:r>
              <a:rPr kumimoji="0" lang="en-US" sz="3000" b="1" i="0" u="none" strike="noStrike" kern="1200" cap="none" spc="0" normalizeH="0" baseline="0" noProof="0" dirty="0">
                <a:ln>
                  <a:noFill/>
                </a:ln>
                <a:solidFill>
                  <a:srgbClr val="103255"/>
                </a:solidFill>
                <a:effectLst/>
                <a:uLnTx/>
                <a:uFillTx/>
                <a:latin typeface="Calibri" panose="020F0502020204030204"/>
                <a:ea typeface="+mn-ea"/>
                <a:cs typeface="+mn-cs"/>
              </a:rPr>
              <a:t>over 80% of U.S. adults </a:t>
            </a: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are exposed to a potentially traumatic event in their lifetime</a:t>
            </a:r>
          </a:p>
          <a:p>
            <a:pPr marL="914400" marR="0" lvl="1" indent="-347663" algn="l" defTabSz="914400" rtl="0" eaLnBrk="1" fontAlgn="auto" latinLnBrk="0" hangingPunct="1">
              <a:lnSpc>
                <a:spcPct val="100000"/>
              </a:lnSpc>
              <a:spcBef>
                <a:spcPts val="0"/>
              </a:spcBef>
              <a:spcAft>
                <a:spcPts val="600"/>
              </a:spcAft>
              <a:buClrTx/>
              <a:buSzPct val="80000"/>
              <a:buFont typeface="Courier New" panose="02070309020205020404" pitchFamily="49" charset="0"/>
              <a:buChar char="o"/>
              <a:tabLst/>
              <a:defRPr/>
            </a:pPr>
            <a:r>
              <a:rPr kumimoji="0" lang="en-US" sz="2600" b="0" i="0" u="sng" strike="noStrike" kern="1200" cap="none" spc="0" normalizeH="0" baseline="0" noProof="0" dirty="0">
                <a:ln>
                  <a:noFill/>
                </a:ln>
                <a:solidFill>
                  <a:srgbClr val="103255"/>
                </a:solidFill>
                <a:effectLst/>
                <a:uLnTx/>
                <a:uFillTx/>
                <a:latin typeface="Calibri" panose="020F0502020204030204"/>
                <a:ea typeface="+mn-ea"/>
                <a:cs typeface="+mn-cs"/>
              </a:rPr>
              <a:t>Women</a:t>
            </a:r>
            <a:r>
              <a:rPr kumimoji="0" lang="en-US" sz="2600" b="0" i="0" u="none" strike="noStrike" kern="1200" cap="none" spc="0" normalizeH="0" baseline="0" noProof="0" dirty="0">
                <a:ln>
                  <a:noFill/>
                </a:ln>
                <a:solidFill>
                  <a:srgbClr val="103255"/>
                </a:solidFill>
                <a:effectLst/>
                <a:uLnTx/>
                <a:uFillTx/>
                <a:latin typeface="Calibri" panose="020F0502020204030204"/>
                <a:ea typeface="+mn-ea"/>
                <a:cs typeface="+mn-cs"/>
              </a:rPr>
              <a:t> are more likely to report experiencing sexual assault and child sexual abuse</a:t>
            </a:r>
          </a:p>
          <a:p>
            <a:pPr marL="914400" marR="0" lvl="1" indent="-347663" algn="l" defTabSz="914400" rtl="0" eaLnBrk="1" fontAlgn="auto" latinLnBrk="0" hangingPunct="1">
              <a:lnSpc>
                <a:spcPct val="100000"/>
              </a:lnSpc>
              <a:spcBef>
                <a:spcPts val="0"/>
              </a:spcBef>
              <a:spcAft>
                <a:spcPts val="1200"/>
              </a:spcAft>
              <a:buClrTx/>
              <a:buSzPct val="80000"/>
              <a:buFont typeface="Courier New" panose="02070309020205020404" pitchFamily="49" charset="0"/>
              <a:buChar char="o"/>
              <a:tabLst/>
              <a:defRPr/>
            </a:pPr>
            <a:r>
              <a:rPr kumimoji="0" lang="en-US" sz="2600" b="0" i="0" u="sng" strike="noStrike" kern="1200" cap="none" spc="0" normalizeH="0" baseline="0" noProof="0" dirty="0">
                <a:ln>
                  <a:noFill/>
                </a:ln>
                <a:solidFill>
                  <a:srgbClr val="103255"/>
                </a:solidFill>
                <a:effectLst/>
                <a:uLnTx/>
                <a:uFillTx/>
                <a:latin typeface="Calibri" panose="020F0502020204030204"/>
                <a:ea typeface="+mn-ea"/>
                <a:cs typeface="+mn-cs"/>
              </a:rPr>
              <a:t>Men</a:t>
            </a:r>
            <a:r>
              <a:rPr kumimoji="0" lang="en-US" sz="2600" b="0" i="0" u="none" strike="noStrike" kern="1200" cap="none" spc="0" normalizeH="0" baseline="0" noProof="0" dirty="0">
                <a:ln>
                  <a:noFill/>
                </a:ln>
                <a:solidFill>
                  <a:srgbClr val="103255"/>
                </a:solidFill>
                <a:effectLst/>
                <a:uLnTx/>
                <a:uFillTx/>
                <a:latin typeface="Calibri" panose="020F0502020204030204"/>
                <a:ea typeface="+mn-ea"/>
                <a:cs typeface="+mn-cs"/>
              </a:rPr>
              <a:t> are more likely to report experiencing accidents, physical assault, combat, disaster, and violence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srgbClr val="103255"/>
                </a:solidFill>
                <a:effectLst/>
                <a:uLnTx/>
                <a:uFillTx/>
                <a:latin typeface="Calibri" panose="020F0502020204030204"/>
                <a:ea typeface="+mn-ea"/>
                <a:cs typeface="+mn-cs"/>
              </a:rPr>
              <a:t>More than two-thirds of children</a:t>
            </a: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 report experiencing at least one traumatic event by age 16</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Reported rates of exposure to potentially traumatic events are higher among certain groups</a:t>
            </a:r>
          </a:p>
        </p:txBody>
      </p:sp>
    </p:spTree>
    <p:extLst>
      <p:ext uri="{BB962C8B-B14F-4D97-AF65-F5344CB8AC3E}">
        <p14:creationId xmlns:p14="http://schemas.microsoft.com/office/powerpoint/2010/main" val="173295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a:xfrm>
            <a:off x="215901" y="365125"/>
            <a:ext cx="8547100" cy="611419"/>
          </a:xfrm>
        </p:spPr>
        <p:txBody>
          <a:bodyPr>
            <a:noAutofit/>
          </a:bodyPr>
          <a:lstStyle/>
          <a:p>
            <a:r>
              <a:rPr lang="en-US" sz="4800" b="1" dirty="0">
                <a:solidFill>
                  <a:srgbClr val="FFFFFF"/>
                </a:solidFill>
                <a:latin typeface="+mn-lt"/>
              </a:rPr>
              <a:t>Individual Differences in Experiences with Trauma </a:t>
            </a:r>
          </a:p>
        </p:txBody>
      </p:sp>
      <p:sp>
        <p:nvSpPr>
          <p:cNvPr id="2" name="Content Placeholder 1">
            <a:extLst>
              <a:ext uri="{FF2B5EF4-FFF2-40B4-BE49-F238E27FC236}">
                <a16:creationId xmlns:a16="http://schemas.microsoft.com/office/drawing/2014/main" id="{C3ECE0E8-5DEC-E743-A814-97A7D32E9B40}"/>
              </a:ext>
            </a:extLst>
          </p:cNvPr>
          <p:cNvSpPr>
            <a:spLocks noGrp="1"/>
          </p:cNvSpPr>
          <p:nvPr>
            <p:ph idx="1"/>
          </p:nvPr>
        </p:nvSpPr>
        <p:spPr>
          <a:xfrm>
            <a:off x="147715" y="1394704"/>
            <a:ext cx="3128886" cy="521902"/>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sng" strike="noStrike" kern="1200" cap="none" spc="0" normalizeH="0" baseline="0" noProof="0" dirty="0">
                <a:ln>
                  <a:noFill/>
                </a:ln>
                <a:solidFill>
                  <a:srgbClr val="5F0D14"/>
                </a:solidFill>
                <a:effectLst/>
                <a:uLnTx/>
                <a:uFillTx/>
                <a:latin typeface="Calibri" panose="020F0502020204030204"/>
                <a:ea typeface="Segoe UI Black" panose="020B0A02040204020203" pitchFamily="34" charset="0"/>
                <a:cs typeface="+mn-cs"/>
              </a:rPr>
              <a:t>Risk Factors</a:t>
            </a:r>
          </a:p>
        </p:txBody>
      </p:sp>
      <p:sp>
        <p:nvSpPr>
          <p:cNvPr id="3" name="Content Placeholder 2">
            <a:extLst>
              <a:ext uri="{FF2B5EF4-FFF2-40B4-BE49-F238E27FC236}">
                <a16:creationId xmlns:a16="http://schemas.microsoft.com/office/drawing/2014/main" id="{B2A87715-EB11-7F38-D1B9-EB45CC5884C6}"/>
              </a:ext>
            </a:extLst>
          </p:cNvPr>
          <p:cNvSpPr>
            <a:spLocks noGrp="1"/>
          </p:cNvSpPr>
          <p:nvPr>
            <p:ph idx="10"/>
          </p:nvPr>
        </p:nvSpPr>
        <p:spPr>
          <a:xfrm>
            <a:off x="592215" y="2077283"/>
            <a:ext cx="5315628" cy="521902"/>
          </a:xfrm>
        </p:spPr>
        <p:txBody>
          <a:bodyPr>
            <a:noAutofit/>
          </a:bodyPr>
          <a:lstStyle/>
          <a:p>
            <a:pPr marL="285750" indent="-285750">
              <a:spcAft>
                <a:spcPts val="600"/>
              </a:spcAft>
              <a:buFont typeface="Arial" panose="020B0604020202020204" pitchFamily="34" charset="0"/>
              <a:buChar char="•"/>
            </a:pPr>
            <a:r>
              <a:rPr lang="en-US" sz="3200" dirty="0">
                <a:solidFill>
                  <a:srgbClr val="103255"/>
                </a:solidFill>
              </a:rPr>
              <a:t>Health issues</a:t>
            </a:r>
          </a:p>
          <a:p>
            <a:pPr marL="285750" indent="-285750">
              <a:spcAft>
                <a:spcPts val="600"/>
              </a:spcAft>
              <a:buFont typeface="Arial" panose="020B0604020202020204" pitchFamily="34" charset="0"/>
              <a:buChar char="•"/>
            </a:pPr>
            <a:r>
              <a:rPr lang="en-US" sz="3200" dirty="0">
                <a:solidFill>
                  <a:srgbClr val="103255"/>
                </a:solidFill>
              </a:rPr>
              <a:t>Mental health conditions</a:t>
            </a:r>
          </a:p>
          <a:p>
            <a:pPr marL="285750" indent="-285750">
              <a:spcAft>
                <a:spcPts val="600"/>
              </a:spcAft>
              <a:buFont typeface="Arial" panose="020B0604020202020204" pitchFamily="34" charset="0"/>
              <a:buChar char="•"/>
            </a:pPr>
            <a:r>
              <a:rPr lang="en-US" sz="3200" dirty="0">
                <a:solidFill>
                  <a:srgbClr val="103255"/>
                </a:solidFill>
              </a:rPr>
              <a:t>Severity of traumatic event</a:t>
            </a:r>
          </a:p>
          <a:p>
            <a:pPr marL="285750" indent="-285750">
              <a:spcAft>
                <a:spcPts val="600"/>
              </a:spcAft>
              <a:buFont typeface="Arial" panose="020B0604020202020204" pitchFamily="34" charset="0"/>
              <a:buChar char="•"/>
            </a:pPr>
            <a:r>
              <a:rPr lang="en-US" sz="3200" dirty="0">
                <a:solidFill>
                  <a:srgbClr val="103255"/>
                </a:solidFill>
              </a:rPr>
              <a:t>Proximity to traumatic event</a:t>
            </a:r>
          </a:p>
          <a:p>
            <a:pPr marL="285750" indent="-285750">
              <a:spcAft>
                <a:spcPts val="600"/>
              </a:spcAft>
              <a:buFont typeface="Arial" panose="020B0604020202020204" pitchFamily="34" charset="0"/>
              <a:buChar char="•"/>
            </a:pPr>
            <a:r>
              <a:rPr lang="en-US" sz="3200" dirty="0">
                <a:solidFill>
                  <a:srgbClr val="103255"/>
                </a:solidFill>
              </a:rPr>
              <a:t>Diminished coping abilities</a:t>
            </a:r>
          </a:p>
          <a:p>
            <a:pPr marL="285750" indent="-285750">
              <a:spcAft>
                <a:spcPts val="600"/>
              </a:spcAft>
              <a:buFont typeface="Arial" panose="020B0604020202020204" pitchFamily="34" charset="0"/>
              <a:buChar char="•"/>
            </a:pPr>
            <a:r>
              <a:rPr lang="en-US" sz="3200" dirty="0">
                <a:solidFill>
                  <a:srgbClr val="103255"/>
                </a:solidFill>
              </a:rPr>
              <a:t>Biology</a:t>
            </a:r>
          </a:p>
        </p:txBody>
      </p:sp>
      <p:sp>
        <p:nvSpPr>
          <p:cNvPr id="9" name="Content Placeholder 8">
            <a:extLst>
              <a:ext uri="{FF2B5EF4-FFF2-40B4-BE49-F238E27FC236}">
                <a16:creationId xmlns:a16="http://schemas.microsoft.com/office/drawing/2014/main" id="{813E7CA3-D6DE-F841-BBA2-547838228628}"/>
              </a:ext>
            </a:extLst>
          </p:cNvPr>
          <p:cNvSpPr>
            <a:spLocks noGrp="1"/>
          </p:cNvSpPr>
          <p:nvPr>
            <p:ph idx="11"/>
          </p:nvPr>
        </p:nvSpPr>
        <p:spPr>
          <a:xfrm>
            <a:off x="5907842" y="1394704"/>
            <a:ext cx="4551285" cy="521902"/>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sng" strike="noStrike" kern="1200" cap="none" spc="0" normalizeH="0" baseline="0" noProof="0" dirty="0">
                <a:ln>
                  <a:noFill/>
                </a:ln>
                <a:solidFill>
                  <a:srgbClr val="306E36"/>
                </a:solidFill>
                <a:effectLst/>
                <a:uLnTx/>
                <a:uFillTx/>
                <a:latin typeface="Calibri" panose="020F0502020204030204"/>
                <a:ea typeface="Segoe UI Black" panose="020B0A02040204020203" pitchFamily="34" charset="0"/>
                <a:cs typeface="+mn-cs"/>
              </a:rPr>
              <a:t>Resiliency Factors</a:t>
            </a:r>
          </a:p>
        </p:txBody>
      </p:sp>
      <p:sp>
        <p:nvSpPr>
          <p:cNvPr id="10" name="Content Placeholder 9">
            <a:extLst>
              <a:ext uri="{FF2B5EF4-FFF2-40B4-BE49-F238E27FC236}">
                <a16:creationId xmlns:a16="http://schemas.microsoft.com/office/drawing/2014/main" id="{13111615-773B-D9B7-0DB1-262B6C16E68B}"/>
              </a:ext>
            </a:extLst>
          </p:cNvPr>
          <p:cNvSpPr>
            <a:spLocks noGrp="1"/>
          </p:cNvSpPr>
          <p:nvPr>
            <p:ph idx="12"/>
          </p:nvPr>
        </p:nvSpPr>
        <p:spPr>
          <a:xfrm>
            <a:off x="6095999" y="2073815"/>
            <a:ext cx="6096001" cy="521902"/>
          </a:xfrm>
        </p:spPr>
        <p:txBody>
          <a:bodyPr/>
          <a:lstStyle/>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Family ties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Strong primary relationship</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Connection to community</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Employment</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Involvement in meaningful activities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Strong cultural/religious beliefs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Biology</a:t>
            </a:r>
          </a:p>
        </p:txBody>
      </p:sp>
      <p:sp>
        <p:nvSpPr>
          <p:cNvPr id="11" name="Thought Bubble: Cloud 10">
            <a:extLst>
              <a:ext uri="{FF2B5EF4-FFF2-40B4-BE49-F238E27FC236}">
                <a16:creationId xmlns:a16="http://schemas.microsoft.com/office/drawing/2014/main" id="{445674C6-6306-A0BE-A95E-04DB6D4FAF9A}"/>
              </a:ext>
            </a:extLst>
          </p:cNvPr>
          <p:cNvSpPr/>
          <p:nvPr/>
        </p:nvSpPr>
        <p:spPr>
          <a:xfrm>
            <a:off x="159779" y="6199829"/>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55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A4A7AC-A98A-475A-92D5-C08541A32A70}"/>
              </a:ext>
            </a:extLst>
          </p:cNvPr>
          <p:cNvSpPr>
            <a:spLocks noGrp="1"/>
          </p:cNvSpPr>
          <p:nvPr>
            <p:ph type="title"/>
          </p:nvPr>
        </p:nvSpPr>
        <p:spPr/>
        <p:txBody>
          <a:bodyPr>
            <a:noAutofit/>
          </a:bodyPr>
          <a:lstStyle/>
          <a:p>
            <a:r>
              <a:rPr lang="en-US" sz="4800" b="1" dirty="0">
                <a:solidFill>
                  <a:schemeClr val="bg1"/>
                </a:solidFill>
                <a:latin typeface="+mn-lt"/>
              </a:rPr>
              <a:t>Trauma is an Injury</a:t>
            </a:r>
          </a:p>
        </p:txBody>
      </p:sp>
      <p:sp>
        <p:nvSpPr>
          <p:cNvPr id="2" name="Content Placeholder 1">
            <a:extLst>
              <a:ext uri="{FF2B5EF4-FFF2-40B4-BE49-F238E27FC236}">
                <a16:creationId xmlns:a16="http://schemas.microsoft.com/office/drawing/2014/main" id="{A0593D3F-67D6-406A-8C30-152BC62F6D11}"/>
              </a:ext>
            </a:extLst>
          </p:cNvPr>
          <p:cNvSpPr>
            <a:spLocks noGrp="1"/>
          </p:cNvSpPr>
          <p:nvPr>
            <p:ph idx="1"/>
          </p:nvPr>
        </p:nvSpPr>
        <p:spPr>
          <a:xfrm>
            <a:off x="436932" y="1884144"/>
            <a:ext cx="11318135" cy="4608731"/>
          </a:xfrm>
        </p:spPr>
        <p:txBody>
          <a:bodyPr>
            <a:normAutofit/>
          </a:bodyPr>
          <a:lstStyle/>
          <a:p>
            <a:pPr marL="342900" indent="-342900">
              <a:spcAft>
                <a:spcPts val="600"/>
              </a:spcAft>
            </a:pPr>
            <a:r>
              <a:rPr lang="en-US" sz="3800" dirty="0"/>
              <a:t>Involves experience of helplessness, loss of control, terror</a:t>
            </a:r>
          </a:p>
          <a:p>
            <a:pPr marL="342900" indent="-342900">
              <a:spcAft>
                <a:spcPts val="600"/>
              </a:spcAft>
            </a:pPr>
            <a:r>
              <a:rPr lang="en-US" sz="3800" dirty="0"/>
              <a:t>Often results in survival response (fight/flight/freeze)</a:t>
            </a:r>
          </a:p>
          <a:p>
            <a:pPr marL="342900" indent="-342900">
              <a:spcAft>
                <a:spcPts val="600"/>
              </a:spcAft>
            </a:pPr>
            <a:r>
              <a:rPr lang="en-US" sz="3800" dirty="0"/>
              <a:t>Creates changes in brain functioning</a:t>
            </a:r>
          </a:p>
          <a:p>
            <a:pPr marL="342900" indent="-342900">
              <a:spcAft>
                <a:spcPts val="600"/>
              </a:spcAft>
            </a:pPr>
            <a:r>
              <a:rPr lang="en-US" sz="3800" dirty="0"/>
              <a:t>Causes disruption in physical functioning</a:t>
            </a:r>
          </a:p>
          <a:p>
            <a:pPr marL="342900" indent="-342900">
              <a:spcAft>
                <a:spcPts val="600"/>
              </a:spcAft>
            </a:pPr>
            <a:r>
              <a:rPr lang="en-US" sz="3800" dirty="0"/>
              <a:t>Creates changes in thinking, feeling, and behavior</a:t>
            </a:r>
          </a:p>
        </p:txBody>
      </p:sp>
    </p:spTree>
    <p:extLst>
      <p:ext uri="{BB962C8B-B14F-4D97-AF65-F5344CB8AC3E}">
        <p14:creationId xmlns:p14="http://schemas.microsoft.com/office/powerpoint/2010/main" val="748503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D3AB1-DD45-4A8F-9ACE-E0C5B9B3B8ED}">
  <ds:schemaRefs>
    <ds:schemaRef ds:uri="http://www.w3.org/XML/1998/namespace"/>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6bff655e-9d2d-4277-8f1b-d3dca3bf465e"/>
    <ds:schemaRef ds:uri="735da86d-8eb8-4cc6-88d5-93088148c5ac"/>
    <ds:schemaRef ds:uri="http://purl.org/dc/dcmitype/"/>
  </ds:schemaRefs>
</ds:datastoreItem>
</file>

<file path=customXml/itemProps2.xml><?xml version="1.0" encoding="utf-8"?>
<ds:datastoreItem xmlns:ds="http://schemas.openxmlformats.org/officeDocument/2006/customXml" ds:itemID="{FF6BE40F-D3DF-4B46-BF63-B13BBBCD9DB0}"/>
</file>

<file path=customXml/itemProps3.xml><?xml version="1.0" encoding="utf-8"?>
<ds:datastoreItem xmlns:ds="http://schemas.openxmlformats.org/officeDocument/2006/customXml" ds:itemID="{166E53BF-1043-4A6F-95FC-197392148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25207</TotalTime>
  <Words>1038</Words>
  <Application>Microsoft Office PowerPoint</Application>
  <PresentationFormat>Widescreen</PresentationFormat>
  <Paragraphs>143</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Aharoni</vt:lpstr>
      <vt:lpstr>Arial</vt:lpstr>
      <vt:lpstr>Calibri</vt:lpstr>
      <vt:lpstr>Calibri Light</vt:lpstr>
      <vt:lpstr>Courier New</vt:lpstr>
      <vt:lpstr>Office Theme</vt:lpstr>
      <vt:lpstr>Trauma and Post-Traumatic Stress Disorder</vt:lpstr>
      <vt:lpstr>Module Overview</vt:lpstr>
      <vt:lpstr>Why Learn About Trauma? </vt:lpstr>
      <vt:lpstr>What is Trauma?</vt:lpstr>
      <vt:lpstr>What Trauma Isn’t…</vt:lpstr>
      <vt:lpstr>Potentially Traumatic Events</vt:lpstr>
      <vt:lpstr>Prevalence of Potentially Traumatic Events</vt:lpstr>
      <vt:lpstr>Individual Differences in Experiences with Trauma </vt:lpstr>
      <vt:lpstr>Trauma is an Injury</vt:lpstr>
      <vt:lpstr>Managing Trauma</vt:lpstr>
      <vt:lpstr>Traumatic Stress Symptoms</vt:lpstr>
      <vt:lpstr>What is PTSD?</vt:lpstr>
      <vt:lpstr>Ways People May Develop PTSD</vt:lpstr>
      <vt:lpstr>PTSD – How Common is it?</vt:lpstr>
      <vt:lpstr>PTSD in Children and Adolescents </vt:lpstr>
      <vt:lpstr>VIDEO – ACES Overview</vt:lpstr>
      <vt:lpstr>PTSD and Trauma Health-Related Risks </vt:lpstr>
      <vt:lpstr>Universal Experience of Trauma</vt:lpstr>
      <vt:lpstr>What do traumatic stress reactions look like on scene?</vt:lpstr>
      <vt:lpstr>Stress</vt:lpstr>
      <vt:lpstr>Tips for Responding</vt:lpstr>
      <vt:lpstr>Tips for Responding </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Trauma and Post-Traumatic Stress Disorder</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77</cp:revision>
  <dcterms:created xsi:type="dcterms:W3CDTF">2021-01-14T15:43:50Z</dcterms:created>
  <dcterms:modified xsi:type="dcterms:W3CDTF">2022-11-18T22:58:45Z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