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0" r:id="rId5"/>
    <p:sldId id="286" r:id="rId6"/>
    <p:sldId id="382" r:id="rId7"/>
    <p:sldId id="383" r:id="rId8"/>
    <p:sldId id="347" r:id="rId9"/>
    <p:sldId id="384" r:id="rId10"/>
    <p:sldId id="385" r:id="rId11"/>
    <p:sldId id="349" r:id="rId12"/>
    <p:sldId id="399" r:id="rId13"/>
    <p:sldId id="400" r:id="rId14"/>
    <p:sldId id="401" r:id="rId15"/>
    <p:sldId id="402" r:id="rId16"/>
    <p:sldId id="403" r:id="rId17"/>
    <p:sldId id="321" r:id="rId18"/>
    <p:sldId id="404" r:id="rId19"/>
    <p:sldId id="405" r:id="rId20"/>
    <p:sldId id="406" r:id="rId21"/>
    <p:sldId id="359" r:id="rId22"/>
    <p:sldId id="360" r:id="rId23"/>
    <p:sldId id="407" r:id="rId24"/>
    <p:sldId id="408" r:id="rId25"/>
    <p:sldId id="409" r:id="rId26"/>
    <p:sldId id="362" r:id="rId27"/>
    <p:sldId id="410" r:id="rId28"/>
    <p:sldId id="370" r:id="rId29"/>
    <p:sldId id="364" r:id="rId30"/>
    <p:sldId id="365" r:id="rId31"/>
    <p:sldId id="414" r:id="rId32"/>
    <p:sldId id="412" r:id="rId33"/>
    <p:sldId id="380" r:id="rId34"/>
    <p:sldId id="413"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33"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5F0D14"/>
    <a:srgbClr val="306E36"/>
    <a:srgbClr val="FFFFFF"/>
    <a:srgbClr val="8487A8"/>
    <a:srgbClr val="ACAEC4"/>
    <a:srgbClr val="BFBFE7"/>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F417A-F316-4D27-9EB8-60E00B9FD118}" v="402" dt="2022-11-03T16:57:39.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15" autoAdjust="0"/>
    <p:restoredTop sz="81390" autoAdjust="0"/>
  </p:normalViewPr>
  <p:slideViewPr>
    <p:cSldViewPr snapToGrid="0">
      <p:cViewPr>
        <p:scale>
          <a:sx n="50" d="100"/>
          <a:sy n="50" d="100"/>
        </p:scale>
        <p:origin x="1692" y="1794"/>
      </p:cViewPr>
      <p:guideLst/>
    </p:cSldViewPr>
  </p:slideViewPr>
  <p:outlineViewPr>
    <p:cViewPr>
      <p:scale>
        <a:sx n="33" d="100"/>
        <a:sy n="33" d="100"/>
      </p:scale>
      <p:origin x="0" y="-17838"/>
    </p:cViewPr>
  </p:outlineViewPr>
  <p:notesTextViewPr>
    <p:cViewPr>
      <p:scale>
        <a:sx n="1" d="1"/>
        <a:sy n="1" d="1"/>
      </p:scale>
      <p:origin x="0" y="0"/>
    </p:cViewPr>
  </p:notesTextViewPr>
  <p:sorterViewPr>
    <p:cViewPr>
      <p:scale>
        <a:sx n="100" d="100"/>
        <a:sy n="100" d="100"/>
      </p:scale>
      <p:origin x="0" y="-1304"/>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CB3F417A-F316-4D27-9EB8-60E00B9FD118}"/>
    <pc:docChg chg="custSel modSld">
      <pc:chgData name="Holley Davis" userId="b9253272-6ee1-4ed8-a83c-6c05a74f534a" providerId="ADAL" clId="{CB3F417A-F316-4D27-9EB8-60E00B9FD118}" dt="2022-11-03T16:57:32.678" v="1851" actId="2711"/>
      <pc:docMkLst>
        <pc:docMk/>
      </pc:docMkLst>
      <pc:sldChg chg="modSp mod">
        <pc:chgData name="Holley Davis" userId="b9253272-6ee1-4ed8-a83c-6c05a74f534a" providerId="ADAL" clId="{CB3F417A-F316-4D27-9EB8-60E00B9FD118}" dt="2022-11-03T16:57:32.678" v="1851" actId="2711"/>
        <pc:sldMkLst>
          <pc:docMk/>
          <pc:sldMk cId="1316476481" sldId="260"/>
        </pc:sldMkLst>
        <pc:spChg chg="mod">
          <ac:chgData name="Holley Davis" userId="b9253272-6ee1-4ed8-a83c-6c05a74f534a" providerId="ADAL" clId="{CB3F417A-F316-4D27-9EB8-60E00B9FD118}" dt="2022-11-03T16:57:32.678" v="1851" actId="2711"/>
          <ac:spMkLst>
            <pc:docMk/>
            <pc:sldMk cId="1316476481" sldId="260"/>
            <ac:spMk id="29" creationId="{BAF0A6AF-3B14-4C8E-A620-C43A1CD3DB9F}"/>
          </ac:spMkLst>
        </pc:spChg>
        <pc:grpChg chg="mod">
          <ac:chgData name="Holley Davis" userId="b9253272-6ee1-4ed8-a83c-6c05a74f534a" providerId="ADAL" clId="{CB3F417A-F316-4D27-9EB8-60E00B9FD118}" dt="2022-11-03T14:31:57.433" v="4" actId="962"/>
          <ac:grpSpMkLst>
            <pc:docMk/>
            <pc:sldMk cId="1316476481" sldId="260"/>
            <ac:grpSpMk id="38" creationId="{294EA0C3-0319-4CFF-BD76-B8E7AA06BB83}"/>
          </ac:grpSpMkLst>
        </pc:grpChg>
        <pc:picChg chg="mod">
          <ac:chgData name="Holley Davis" userId="b9253272-6ee1-4ed8-a83c-6c05a74f534a" providerId="ADAL" clId="{CB3F417A-F316-4D27-9EB8-60E00B9FD118}" dt="2022-11-03T14:32:04.820" v="6" actId="962"/>
          <ac:picMkLst>
            <pc:docMk/>
            <pc:sldMk cId="1316476481" sldId="260"/>
            <ac:picMk id="2" creationId="{B050AC4B-B513-226F-F070-E9BB7D276FAB}"/>
          </ac:picMkLst>
        </pc:picChg>
        <pc:picChg chg="mod">
          <ac:chgData name="Holley Davis" userId="b9253272-6ee1-4ed8-a83c-6c05a74f534a" providerId="ADAL" clId="{CB3F417A-F316-4D27-9EB8-60E00B9FD118}" dt="2022-11-03T14:31:44.601" v="1" actId="962"/>
          <ac:picMkLst>
            <pc:docMk/>
            <pc:sldMk cId="1316476481" sldId="260"/>
            <ac:picMk id="28" creationId="{01FD8527-BD3A-4866-A147-46530352189D}"/>
          </ac:picMkLst>
        </pc:picChg>
        <pc:picChg chg="mod">
          <ac:chgData name="Holley Davis" userId="b9253272-6ee1-4ed8-a83c-6c05a74f534a" providerId="ADAL" clId="{CB3F417A-F316-4D27-9EB8-60E00B9FD118}" dt="2022-11-03T14:31:52.262" v="3" actId="962"/>
          <ac:picMkLst>
            <pc:docMk/>
            <pc:sldMk cId="1316476481" sldId="260"/>
            <ac:picMk id="32" creationId="{CE6E0708-5C25-4D53-9BFB-6E72E3C99319}"/>
          </ac:picMkLst>
        </pc:picChg>
      </pc:sldChg>
      <pc:sldChg chg="modSp mod">
        <pc:chgData name="Holley Davis" userId="b9253272-6ee1-4ed8-a83c-6c05a74f534a" providerId="ADAL" clId="{CB3F417A-F316-4D27-9EB8-60E00B9FD118}" dt="2022-11-03T14:32:08.891" v="7" actId="962"/>
        <pc:sldMkLst>
          <pc:docMk/>
          <pc:sldMk cId="2637397797" sldId="261"/>
        </pc:sldMkLst>
        <pc:grpChg chg="mod">
          <ac:chgData name="Holley Davis" userId="b9253272-6ee1-4ed8-a83c-6c05a74f534a" providerId="ADAL" clId="{CB3F417A-F316-4D27-9EB8-60E00B9FD118}" dt="2022-11-03T14:32:08.891" v="7" actId="962"/>
          <ac:grpSpMkLst>
            <pc:docMk/>
            <pc:sldMk cId="2637397797" sldId="261"/>
            <ac:grpSpMk id="14" creationId="{FE942B61-9310-4DB1-A564-824997C5057B}"/>
          </ac:grpSpMkLst>
        </pc:grpChg>
      </pc:sldChg>
      <pc:sldChg chg="modSp mod">
        <pc:chgData name="Holley Davis" userId="b9253272-6ee1-4ed8-a83c-6c05a74f534a" providerId="ADAL" clId="{CB3F417A-F316-4D27-9EB8-60E00B9FD118}" dt="2022-11-03T14:40:21.623" v="1810" actId="962"/>
        <pc:sldMkLst>
          <pc:docMk/>
          <pc:sldMk cId="1308510472" sldId="280"/>
        </pc:sldMkLst>
        <pc:grpChg chg="mod">
          <ac:chgData name="Holley Davis" userId="b9253272-6ee1-4ed8-a83c-6c05a74f534a" providerId="ADAL" clId="{CB3F417A-F316-4D27-9EB8-60E00B9FD118}" dt="2022-11-03T14:40:21.623" v="1810" actId="962"/>
          <ac:grpSpMkLst>
            <pc:docMk/>
            <pc:sldMk cId="1308510472" sldId="280"/>
            <ac:grpSpMk id="11" creationId="{317413BA-F344-4F22-AE2B-F82C77D21768}"/>
          </ac:grpSpMkLst>
        </pc:grpChg>
        <pc:picChg chg="mod">
          <ac:chgData name="Holley Davis" userId="b9253272-6ee1-4ed8-a83c-6c05a74f534a" providerId="ADAL" clId="{CB3F417A-F316-4D27-9EB8-60E00B9FD118}" dt="2022-11-03T14:40:16.442" v="1809" actId="962"/>
          <ac:picMkLst>
            <pc:docMk/>
            <pc:sldMk cId="1308510472" sldId="280"/>
            <ac:picMk id="9" creationId="{96FA956E-C441-4ABB-AF36-9E0248E2E62F}"/>
          </ac:picMkLst>
        </pc:picChg>
      </pc:sldChg>
      <pc:sldChg chg="delSp modSp mod">
        <pc:chgData name="Holley Davis" userId="b9253272-6ee1-4ed8-a83c-6c05a74f534a" providerId="ADAL" clId="{CB3F417A-F316-4D27-9EB8-60E00B9FD118}" dt="2022-11-03T14:38:46.317" v="1565" actId="962"/>
        <pc:sldMkLst>
          <pc:docMk/>
          <pc:sldMk cId="4271487829" sldId="311"/>
        </pc:sldMkLst>
        <pc:spChg chg="mod">
          <ac:chgData name="Holley Davis" userId="b9253272-6ee1-4ed8-a83c-6c05a74f534a" providerId="ADAL" clId="{CB3F417A-F316-4D27-9EB8-60E00B9FD118}" dt="2022-11-03T14:37:47.523" v="1385" actId="962"/>
          <ac:spMkLst>
            <pc:docMk/>
            <pc:sldMk cId="4271487829" sldId="311"/>
            <ac:spMk id="4" creationId="{1AFCAAC9-C058-49DA-BE76-F3E387F26894}"/>
          </ac:spMkLst>
        </pc:spChg>
        <pc:spChg chg="mod">
          <ac:chgData name="Holley Davis" userId="b9253272-6ee1-4ed8-a83c-6c05a74f534a" providerId="ADAL" clId="{CB3F417A-F316-4D27-9EB8-60E00B9FD118}" dt="2022-11-03T14:36:51.038" v="1216" actId="962"/>
          <ac:spMkLst>
            <pc:docMk/>
            <pc:sldMk cId="4271487829" sldId="311"/>
            <ac:spMk id="9" creationId="{3BDAB7AF-A9A5-4290-B189-D74A3365641F}"/>
          </ac:spMkLst>
        </pc:spChg>
        <pc:spChg chg="mod">
          <ac:chgData name="Holley Davis" userId="b9253272-6ee1-4ed8-a83c-6c05a74f534a" providerId="ADAL" clId="{CB3F417A-F316-4D27-9EB8-60E00B9FD118}" dt="2022-11-03T14:36:04.704" v="1158" actId="962"/>
          <ac:spMkLst>
            <pc:docMk/>
            <pc:sldMk cId="4271487829" sldId="311"/>
            <ac:spMk id="10" creationId="{C302EBC0-F38E-4CF3-907C-113764361AA4}"/>
          </ac:spMkLst>
        </pc:spChg>
        <pc:spChg chg="mod">
          <ac:chgData name="Holley Davis" userId="b9253272-6ee1-4ed8-a83c-6c05a74f534a" providerId="ADAL" clId="{CB3F417A-F316-4D27-9EB8-60E00B9FD118}" dt="2022-11-03T14:38:46.317" v="1565" actId="962"/>
          <ac:spMkLst>
            <pc:docMk/>
            <pc:sldMk cId="4271487829" sldId="311"/>
            <ac:spMk id="11" creationId="{8FD99214-E1F0-44F9-A196-E0ADC7065FFD}"/>
          </ac:spMkLst>
        </pc:spChg>
        <pc:spChg chg="del">
          <ac:chgData name="Holley Davis" userId="b9253272-6ee1-4ed8-a83c-6c05a74f534a" providerId="ADAL" clId="{CB3F417A-F316-4D27-9EB8-60E00B9FD118}" dt="2022-11-03T14:37:08.206" v="1217" actId="478"/>
          <ac:spMkLst>
            <pc:docMk/>
            <pc:sldMk cId="4271487829" sldId="311"/>
            <ac:spMk id="16" creationId="{CBBDD3D4-2300-4B89-9793-E1A9A87E7081}"/>
          </ac:spMkLst>
        </pc:spChg>
      </pc:sldChg>
      <pc:sldChg chg="modSp mod">
        <pc:chgData name="Holley Davis" userId="b9253272-6ee1-4ed8-a83c-6c05a74f534a" providerId="ADAL" clId="{CB3F417A-F316-4D27-9EB8-60E00B9FD118}" dt="2022-11-03T14:34:54.399" v="964" actId="962"/>
        <pc:sldMkLst>
          <pc:docMk/>
          <pc:sldMk cId="110153539" sldId="320"/>
        </pc:sldMkLst>
        <pc:grpChg chg="mod">
          <ac:chgData name="Holley Davis" userId="b9253272-6ee1-4ed8-a83c-6c05a74f534a" providerId="ADAL" clId="{CB3F417A-F316-4D27-9EB8-60E00B9FD118}" dt="2022-11-03T14:34:41.941" v="910" actId="962"/>
          <ac:grpSpMkLst>
            <pc:docMk/>
            <pc:sldMk cId="110153539" sldId="320"/>
            <ac:grpSpMk id="2" creationId="{6F9E8692-3116-4DFF-B6A1-E87F48CD78ED}"/>
          </ac:grpSpMkLst>
        </pc:grpChg>
        <pc:picChg chg="mod">
          <ac:chgData name="Holley Davis" userId="b9253272-6ee1-4ed8-a83c-6c05a74f534a" providerId="ADAL" clId="{CB3F417A-F316-4D27-9EB8-60E00B9FD118}" dt="2022-11-03T14:34:54.399" v="964" actId="962"/>
          <ac:picMkLst>
            <pc:docMk/>
            <pc:sldMk cId="110153539" sldId="320"/>
            <ac:picMk id="9" creationId="{B1AAE048-9119-417A-99C3-0C107792CA9D}"/>
          </ac:picMkLst>
        </pc:picChg>
      </pc:sldChg>
      <pc:sldChg chg="modSp mod">
        <pc:chgData name="Holley Davis" userId="b9253272-6ee1-4ed8-a83c-6c05a74f534a" providerId="ADAL" clId="{CB3F417A-F316-4D27-9EB8-60E00B9FD118}" dt="2022-11-03T14:35:27.384" v="1046" actId="962"/>
        <pc:sldMkLst>
          <pc:docMk/>
          <pc:sldMk cId="2477207356" sldId="321"/>
        </pc:sldMkLst>
        <pc:grpChg chg="mod">
          <ac:chgData name="Holley Davis" userId="b9253272-6ee1-4ed8-a83c-6c05a74f534a" providerId="ADAL" clId="{CB3F417A-F316-4D27-9EB8-60E00B9FD118}" dt="2022-11-03T14:35:27.384" v="1046" actId="962"/>
          <ac:grpSpMkLst>
            <pc:docMk/>
            <pc:sldMk cId="2477207356" sldId="321"/>
            <ac:grpSpMk id="6" creationId="{DD51D3B8-42F4-45C4-AC8C-254FD7998D4A}"/>
          </ac:grpSpMkLst>
        </pc:grpChg>
      </pc:sldChg>
      <pc:sldChg chg="modSp mod">
        <pc:chgData name="Holley Davis" userId="b9253272-6ee1-4ed8-a83c-6c05a74f534a" providerId="ADAL" clId="{CB3F417A-F316-4D27-9EB8-60E00B9FD118}" dt="2022-11-03T14:32:33.596" v="120" actId="962"/>
        <pc:sldMkLst>
          <pc:docMk/>
          <pc:sldMk cId="1728661133" sldId="345"/>
        </pc:sldMkLst>
        <pc:grpChg chg="mod">
          <ac:chgData name="Holley Davis" userId="b9253272-6ee1-4ed8-a83c-6c05a74f534a" providerId="ADAL" clId="{CB3F417A-F316-4D27-9EB8-60E00B9FD118}" dt="2022-11-03T14:32:11.998" v="8" actId="962"/>
          <ac:grpSpMkLst>
            <pc:docMk/>
            <pc:sldMk cId="1728661133" sldId="345"/>
            <ac:grpSpMk id="5" creationId="{51EADCC6-54A5-4E7E-A80F-22B4FBE4F556}"/>
          </ac:grpSpMkLst>
        </pc:grpChg>
        <pc:picChg chg="mod">
          <ac:chgData name="Holley Davis" userId="b9253272-6ee1-4ed8-a83c-6c05a74f534a" providerId="ADAL" clId="{CB3F417A-F316-4D27-9EB8-60E00B9FD118}" dt="2022-11-03T14:32:33.596" v="120" actId="962"/>
          <ac:picMkLst>
            <pc:docMk/>
            <pc:sldMk cId="1728661133" sldId="345"/>
            <ac:picMk id="2058" creationId="{5C6C204F-336F-4ABB-BA56-9CADA82AB42F}"/>
          </ac:picMkLst>
        </pc:picChg>
      </pc:sldChg>
      <pc:sldChg chg="modSp">
        <pc:chgData name="Holley Davis" userId="b9253272-6ee1-4ed8-a83c-6c05a74f534a" providerId="ADAL" clId="{CB3F417A-F316-4D27-9EB8-60E00B9FD118}" dt="2022-11-03T14:35:00.528" v="965" actId="962"/>
        <pc:sldMkLst>
          <pc:docMk/>
          <pc:sldMk cId="576482133" sldId="349"/>
        </pc:sldMkLst>
        <pc:picChg chg="mod">
          <ac:chgData name="Holley Davis" userId="b9253272-6ee1-4ed8-a83c-6c05a74f534a" providerId="ADAL" clId="{CB3F417A-F316-4D27-9EB8-60E00B9FD118}" dt="2022-11-03T14:35:00.528" v="965" actId="962"/>
          <ac:picMkLst>
            <pc:docMk/>
            <pc:sldMk cId="576482133" sldId="349"/>
            <ac:picMk id="5" creationId="{D51AF119-8F81-4584-AE13-238AC7F77C8D}"/>
          </ac:picMkLst>
        </pc:picChg>
      </pc:sldChg>
      <pc:sldChg chg="modSp mod">
        <pc:chgData name="Holley Davis" userId="b9253272-6ee1-4ed8-a83c-6c05a74f534a" providerId="ADAL" clId="{CB3F417A-F316-4D27-9EB8-60E00B9FD118}" dt="2022-11-03T14:35:03.969" v="966" actId="962"/>
        <pc:sldMkLst>
          <pc:docMk/>
          <pc:sldMk cId="3901534682" sldId="351"/>
        </pc:sldMkLst>
        <pc:grpChg chg="mod">
          <ac:chgData name="Holley Davis" userId="b9253272-6ee1-4ed8-a83c-6c05a74f534a" providerId="ADAL" clId="{CB3F417A-F316-4D27-9EB8-60E00B9FD118}" dt="2022-11-03T14:35:03.969" v="966" actId="962"/>
          <ac:grpSpMkLst>
            <pc:docMk/>
            <pc:sldMk cId="3901534682" sldId="351"/>
            <ac:grpSpMk id="14" creationId="{FE942B61-9310-4DB1-A564-824997C5057B}"/>
          </ac:grpSpMkLst>
        </pc:grpChg>
      </pc:sldChg>
      <pc:sldChg chg="modSp mod">
        <pc:chgData name="Holley Davis" userId="b9253272-6ee1-4ed8-a83c-6c05a74f534a" providerId="ADAL" clId="{CB3F417A-F316-4D27-9EB8-60E00B9FD118}" dt="2022-11-03T14:35:18.512" v="1044" actId="962"/>
        <pc:sldMkLst>
          <pc:docMk/>
          <pc:sldMk cId="4021491525" sldId="352"/>
        </pc:sldMkLst>
        <pc:picChg chg="mod">
          <ac:chgData name="Holley Davis" userId="b9253272-6ee1-4ed8-a83c-6c05a74f534a" providerId="ADAL" clId="{CB3F417A-F316-4D27-9EB8-60E00B9FD118}" dt="2022-11-03T14:35:18.512" v="1044" actId="962"/>
          <ac:picMkLst>
            <pc:docMk/>
            <pc:sldMk cId="4021491525" sldId="352"/>
            <ac:picMk id="2" creationId="{AE138FD4-26EB-4A50-A070-656B0F55C8C0}"/>
          </ac:picMkLst>
        </pc:picChg>
      </pc:sldChg>
      <pc:sldChg chg="modSp mod">
        <pc:chgData name="Holley Davis" userId="b9253272-6ee1-4ed8-a83c-6c05a74f534a" providerId="ADAL" clId="{CB3F417A-F316-4D27-9EB8-60E00B9FD118}" dt="2022-11-03T14:40:48.390" v="1842" actId="962"/>
        <pc:sldMkLst>
          <pc:docMk/>
          <pc:sldMk cId="3249109587" sldId="355"/>
        </pc:sldMkLst>
        <pc:grpChg chg="mod">
          <ac:chgData name="Holley Davis" userId="b9253272-6ee1-4ed8-a83c-6c05a74f534a" providerId="ADAL" clId="{CB3F417A-F316-4D27-9EB8-60E00B9FD118}" dt="2022-11-03T14:35:23.948" v="1045" actId="962"/>
          <ac:grpSpMkLst>
            <pc:docMk/>
            <pc:sldMk cId="3249109587" sldId="355"/>
            <ac:grpSpMk id="14" creationId="{FE942B61-9310-4DB1-A564-824997C5057B}"/>
          </ac:grpSpMkLst>
        </pc:grpChg>
        <pc:picChg chg="mod">
          <ac:chgData name="Holley Davis" userId="b9253272-6ee1-4ed8-a83c-6c05a74f534a" providerId="ADAL" clId="{CB3F417A-F316-4D27-9EB8-60E00B9FD118}" dt="2022-11-03T14:40:48.390" v="1842" actId="962"/>
          <ac:picMkLst>
            <pc:docMk/>
            <pc:sldMk cId="3249109587" sldId="355"/>
            <ac:picMk id="3" creationId="{0444D973-41C0-2107-47C0-2EF063723D9A}"/>
          </ac:picMkLst>
        </pc:picChg>
      </pc:sldChg>
      <pc:sldChg chg="modSp mod">
        <pc:chgData name="Holley Davis" userId="b9253272-6ee1-4ed8-a83c-6c05a74f534a" providerId="ADAL" clId="{CB3F417A-F316-4D27-9EB8-60E00B9FD118}" dt="2022-11-03T14:40:59.971" v="1844" actId="962"/>
        <pc:sldMkLst>
          <pc:docMk/>
          <pc:sldMk cId="1357393848" sldId="356"/>
        </pc:sldMkLst>
        <pc:picChg chg="mod">
          <ac:chgData name="Holley Davis" userId="b9253272-6ee1-4ed8-a83c-6c05a74f534a" providerId="ADAL" clId="{CB3F417A-F316-4D27-9EB8-60E00B9FD118}" dt="2022-11-03T14:35:57.121" v="1157" actId="962"/>
          <ac:picMkLst>
            <pc:docMk/>
            <pc:sldMk cId="1357393848" sldId="356"/>
            <ac:picMk id="3" creationId="{8B9A6E69-B7E9-493C-B489-61EFA8099C50}"/>
          </ac:picMkLst>
        </pc:picChg>
        <pc:picChg chg="mod">
          <ac:chgData name="Holley Davis" userId="b9253272-6ee1-4ed8-a83c-6c05a74f534a" providerId="ADAL" clId="{CB3F417A-F316-4D27-9EB8-60E00B9FD118}" dt="2022-11-03T14:40:59.971" v="1844" actId="962"/>
          <ac:picMkLst>
            <pc:docMk/>
            <pc:sldMk cId="1357393848" sldId="356"/>
            <ac:picMk id="7" creationId="{B5D447BB-B86A-FB03-FEDE-95334FAC482F}"/>
          </ac:picMkLst>
        </pc:picChg>
      </pc:sldChg>
      <pc:sldChg chg="modSp mod">
        <pc:chgData name="Holley Davis" userId="b9253272-6ee1-4ed8-a83c-6c05a74f534a" providerId="ADAL" clId="{CB3F417A-F316-4D27-9EB8-60E00B9FD118}" dt="2022-11-03T14:41:57.274" v="1850" actId="962"/>
        <pc:sldMkLst>
          <pc:docMk/>
          <pc:sldMk cId="2910824418" sldId="362"/>
        </pc:sldMkLst>
        <pc:picChg chg="mod">
          <ac:chgData name="Holley Davis" userId="b9253272-6ee1-4ed8-a83c-6c05a74f534a" providerId="ADAL" clId="{CB3F417A-F316-4D27-9EB8-60E00B9FD118}" dt="2022-11-03T14:41:57.274" v="1850" actId="962"/>
          <ac:picMkLst>
            <pc:docMk/>
            <pc:sldMk cId="2910824418" sldId="362"/>
            <ac:picMk id="6" creationId="{06F423F1-88F4-4994-8625-47D2CAE49404}"/>
          </ac:picMkLst>
        </pc:picChg>
      </pc:sldChg>
      <pc:sldChg chg="modSp mod">
        <pc:chgData name="Holley Davis" userId="b9253272-6ee1-4ed8-a83c-6c05a74f534a" providerId="ADAL" clId="{CB3F417A-F316-4D27-9EB8-60E00B9FD118}" dt="2022-11-03T14:41:24.407" v="1846" actId="962"/>
        <pc:sldMkLst>
          <pc:docMk/>
          <pc:sldMk cId="4033191344" sldId="364"/>
        </pc:sldMkLst>
        <pc:picChg chg="mod">
          <ac:chgData name="Holley Davis" userId="b9253272-6ee1-4ed8-a83c-6c05a74f534a" providerId="ADAL" clId="{CB3F417A-F316-4D27-9EB8-60E00B9FD118}" dt="2022-11-03T14:41:24.407" v="1846" actId="962"/>
          <ac:picMkLst>
            <pc:docMk/>
            <pc:sldMk cId="4033191344" sldId="364"/>
            <ac:picMk id="5" creationId="{CE314196-A073-7C7B-555C-22E796F07515}"/>
          </ac:picMkLst>
        </pc:picChg>
      </pc:sldChg>
      <pc:sldChg chg="modSp mod">
        <pc:chgData name="Holley Davis" userId="b9253272-6ee1-4ed8-a83c-6c05a74f534a" providerId="ADAL" clId="{CB3F417A-F316-4D27-9EB8-60E00B9FD118}" dt="2022-11-03T14:41:37.691" v="1848" actId="962"/>
        <pc:sldMkLst>
          <pc:docMk/>
          <pc:sldMk cId="3811542788" sldId="365"/>
        </pc:sldMkLst>
        <pc:picChg chg="mod">
          <ac:chgData name="Holley Davis" userId="b9253272-6ee1-4ed8-a83c-6c05a74f534a" providerId="ADAL" clId="{CB3F417A-F316-4D27-9EB8-60E00B9FD118}" dt="2022-11-03T14:39:49.323" v="1801" actId="962"/>
          <ac:picMkLst>
            <pc:docMk/>
            <pc:sldMk cId="3811542788" sldId="365"/>
            <ac:picMk id="3" creationId="{FB4EF790-3C17-FEF9-F277-B43A284BCB8A}"/>
          </ac:picMkLst>
        </pc:picChg>
        <pc:picChg chg="mod">
          <ac:chgData name="Holley Davis" userId="b9253272-6ee1-4ed8-a83c-6c05a74f534a" providerId="ADAL" clId="{CB3F417A-F316-4D27-9EB8-60E00B9FD118}" dt="2022-11-03T14:41:37.691" v="1848" actId="962"/>
          <ac:picMkLst>
            <pc:docMk/>
            <pc:sldMk cId="3811542788" sldId="365"/>
            <ac:picMk id="5" creationId="{61311681-D047-1F7C-B1FD-86F8D0FC8ED6}"/>
          </ac:picMkLst>
        </pc:picChg>
      </pc:sldChg>
      <pc:sldChg chg="modSp mod">
        <pc:chgData name="Holley Davis" userId="b9253272-6ee1-4ed8-a83c-6c05a74f534a" providerId="ADAL" clId="{CB3F417A-F316-4D27-9EB8-60E00B9FD118}" dt="2022-11-03T14:40:34.615" v="1826" actId="962"/>
        <pc:sldMkLst>
          <pc:docMk/>
          <pc:sldMk cId="1840268180" sldId="371"/>
        </pc:sldMkLst>
        <pc:graphicFrameChg chg="mod">
          <ac:chgData name="Holley Davis" userId="b9253272-6ee1-4ed8-a83c-6c05a74f534a" providerId="ADAL" clId="{CB3F417A-F316-4D27-9EB8-60E00B9FD118}" dt="2022-11-03T14:33:21.576" v="404" actId="962"/>
          <ac:graphicFrameMkLst>
            <pc:docMk/>
            <pc:sldMk cId="1840268180" sldId="371"/>
            <ac:graphicFrameMk id="2" creationId="{6A776F07-0C94-1260-D271-C687D74B1AD9}"/>
          </ac:graphicFrameMkLst>
        </pc:graphicFrameChg>
        <pc:picChg chg="mod">
          <ac:chgData name="Holley Davis" userId="b9253272-6ee1-4ed8-a83c-6c05a74f534a" providerId="ADAL" clId="{CB3F417A-F316-4D27-9EB8-60E00B9FD118}" dt="2022-11-03T14:40:34.615" v="1826" actId="962"/>
          <ac:picMkLst>
            <pc:docMk/>
            <pc:sldMk cId="1840268180" sldId="371"/>
            <ac:picMk id="9" creationId="{70E4AA75-B15E-4FD5-835E-CEEFE0383F4F}"/>
          </ac:picMkLst>
        </pc:picChg>
      </pc:sldChg>
      <pc:sldChg chg="delSp mod">
        <pc:chgData name="Holley Davis" userId="b9253272-6ee1-4ed8-a83c-6c05a74f534a" providerId="ADAL" clId="{CB3F417A-F316-4D27-9EB8-60E00B9FD118}" dt="2022-11-03T14:40:08.594" v="1807" actId="478"/>
        <pc:sldMkLst>
          <pc:docMk/>
          <pc:sldMk cId="1021304680" sldId="372"/>
        </pc:sldMkLst>
        <pc:spChg chg="del">
          <ac:chgData name="Holley Davis" userId="b9253272-6ee1-4ed8-a83c-6c05a74f534a" providerId="ADAL" clId="{CB3F417A-F316-4D27-9EB8-60E00B9FD118}" dt="2022-11-03T14:39:54.333" v="1802" actId="478"/>
          <ac:spMkLst>
            <pc:docMk/>
            <pc:sldMk cId="1021304680" sldId="372"/>
            <ac:spMk id="4" creationId="{5BD500F0-A8F4-422B-A6C1-15CC580FAED7}"/>
          </ac:spMkLst>
        </pc:spChg>
        <pc:spChg chg="del">
          <ac:chgData name="Holley Davis" userId="b9253272-6ee1-4ed8-a83c-6c05a74f534a" providerId="ADAL" clId="{CB3F417A-F316-4D27-9EB8-60E00B9FD118}" dt="2022-11-03T14:39:57.539" v="1803" actId="478"/>
          <ac:spMkLst>
            <pc:docMk/>
            <pc:sldMk cId="1021304680" sldId="372"/>
            <ac:spMk id="5" creationId="{269F87B3-8865-489F-8591-92927AA530C7}"/>
          </ac:spMkLst>
        </pc:spChg>
        <pc:spChg chg="del">
          <ac:chgData name="Holley Davis" userId="b9253272-6ee1-4ed8-a83c-6c05a74f534a" providerId="ADAL" clId="{CB3F417A-F316-4D27-9EB8-60E00B9FD118}" dt="2022-11-03T14:39:59.394" v="1804" actId="478"/>
          <ac:spMkLst>
            <pc:docMk/>
            <pc:sldMk cId="1021304680" sldId="372"/>
            <ac:spMk id="6" creationId="{D0790903-F244-40A5-A893-3D61F868AD45}"/>
          </ac:spMkLst>
        </pc:spChg>
        <pc:spChg chg="del">
          <ac:chgData name="Holley Davis" userId="b9253272-6ee1-4ed8-a83c-6c05a74f534a" providerId="ADAL" clId="{CB3F417A-F316-4D27-9EB8-60E00B9FD118}" dt="2022-11-03T14:40:01.586" v="1805" actId="478"/>
          <ac:spMkLst>
            <pc:docMk/>
            <pc:sldMk cId="1021304680" sldId="372"/>
            <ac:spMk id="7" creationId="{AB22A28A-3199-4CEB-AC47-7616AE76E984}"/>
          </ac:spMkLst>
        </pc:spChg>
        <pc:spChg chg="del">
          <ac:chgData name="Holley Davis" userId="b9253272-6ee1-4ed8-a83c-6c05a74f534a" providerId="ADAL" clId="{CB3F417A-F316-4D27-9EB8-60E00B9FD118}" dt="2022-11-03T14:40:05.854" v="1806" actId="478"/>
          <ac:spMkLst>
            <pc:docMk/>
            <pc:sldMk cId="1021304680" sldId="372"/>
            <ac:spMk id="8" creationId="{D02DDF9A-1792-4633-909D-3B14507D5155}"/>
          </ac:spMkLst>
        </pc:spChg>
        <pc:spChg chg="del">
          <ac:chgData name="Holley Davis" userId="b9253272-6ee1-4ed8-a83c-6c05a74f534a" providerId="ADAL" clId="{CB3F417A-F316-4D27-9EB8-60E00B9FD118}" dt="2022-11-03T14:40:08.594" v="1807" actId="478"/>
          <ac:spMkLst>
            <pc:docMk/>
            <pc:sldMk cId="1021304680" sldId="372"/>
            <ac:spMk id="9" creationId="{833C34AC-DDBC-46FC-B6E3-6630BAECA070}"/>
          </ac:spMkLst>
        </pc:spChg>
      </pc:sldChg>
      <pc:sldChg chg="modSp mod">
        <pc:chgData name="Holley Davis" userId="b9253272-6ee1-4ed8-a83c-6c05a74f534a" providerId="ADAL" clId="{CB3F417A-F316-4D27-9EB8-60E00B9FD118}" dt="2022-11-03T14:34:11.295" v="726" actId="962"/>
        <pc:sldMkLst>
          <pc:docMk/>
          <pc:sldMk cId="70174219" sldId="373"/>
        </pc:sldMkLst>
        <pc:picChg chg="mod">
          <ac:chgData name="Holley Davis" userId="b9253272-6ee1-4ed8-a83c-6c05a74f534a" providerId="ADAL" clId="{CB3F417A-F316-4D27-9EB8-60E00B9FD118}" dt="2022-11-03T14:34:11.295" v="726" actId="962"/>
          <ac:picMkLst>
            <pc:docMk/>
            <pc:sldMk cId="70174219" sldId="373"/>
            <ac:picMk id="4" creationId="{27446C6C-6DD8-4143-84A8-452365CFD199}"/>
          </ac:picMkLst>
        </pc:picChg>
      </pc:sldChg>
      <pc:sldChg chg="delSp mod">
        <pc:chgData name="Holley Davis" userId="b9253272-6ee1-4ed8-a83c-6c05a74f534a" providerId="ADAL" clId="{CB3F417A-F316-4D27-9EB8-60E00B9FD118}" dt="2022-11-03T14:35:35.627" v="1047" actId="478"/>
        <pc:sldMkLst>
          <pc:docMk/>
          <pc:sldMk cId="700806040" sldId="374"/>
        </pc:sldMkLst>
        <pc:spChg chg="del">
          <ac:chgData name="Holley Davis" userId="b9253272-6ee1-4ed8-a83c-6c05a74f534a" providerId="ADAL" clId="{CB3F417A-F316-4D27-9EB8-60E00B9FD118}" dt="2022-11-03T14:35:35.627" v="1047" actId="478"/>
          <ac:spMkLst>
            <pc:docMk/>
            <pc:sldMk cId="700806040" sldId="374"/>
            <ac:spMk id="5" creationId="{113A036F-82E7-4D1A-8A1F-6CDC994F8D1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103255"/>
                </a:solidFill>
                <a:latin typeface="+mn-lt"/>
                <a:ea typeface="+mn-ea"/>
                <a:cs typeface="+mn-cs"/>
              </a:defRPr>
            </a:pPr>
            <a:r>
              <a:rPr lang="en-US" sz="2400" b="1">
                <a:solidFill>
                  <a:srgbClr val="103255"/>
                </a:solidFill>
              </a:rPr>
              <a:t>Percentage of People Reporting a </a:t>
            </a:r>
          </a:p>
          <a:p>
            <a:pPr>
              <a:defRPr sz="2400" b="1">
                <a:solidFill>
                  <a:srgbClr val="103255"/>
                </a:solidFill>
              </a:defRPr>
            </a:pPr>
            <a:r>
              <a:rPr lang="en-US" sz="2400" b="1">
                <a:solidFill>
                  <a:srgbClr val="103255"/>
                </a:solidFill>
              </a:rPr>
              <a:t>Substance</a:t>
            </a:r>
            <a:r>
              <a:rPr lang="en-US" sz="2400" b="1" baseline="0">
                <a:solidFill>
                  <a:srgbClr val="103255"/>
                </a:solidFill>
              </a:rPr>
              <a:t> Use Disorder</a:t>
            </a:r>
            <a:endParaRPr lang="en-US" sz="2400" b="1">
              <a:solidFill>
                <a:srgbClr val="103255"/>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103255"/>
              </a:solidFill>
              <a:latin typeface="+mn-lt"/>
              <a:ea typeface="+mn-ea"/>
              <a:cs typeface="+mn-cs"/>
            </a:defRPr>
          </a:pPr>
          <a:endParaRPr lang="en-US"/>
        </a:p>
      </c:txPr>
    </c:title>
    <c:autoTitleDeleted val="0"/>
    <c:plotArea>
      <c:layout/>
      <c:barChart>
        <c:barDir val="bar"/>
        <c:grouping val="stacked"/>
        <c:varyColors val="0"/>
        <c:ser>
          <c:idx val="0"/>
          <c:order val="0"/>
          <c:spPr>
            <a:solidFill>
              <a:srgbClr val="306E36"/>
            </a:solidFill>
            <a:ln>
              <a:noFill/>
            </a:ln>
            <a:effectLst/>
          </c:spPr>
          <c:invertIfNegative val="0"/>
          <c:dPt>
            <c:idx val="0"/>
            <c:invertIfNegative val="0"/>
            <c:bubble3D val="0"/>
            <c:spPr>
              <a:solidFill>
                <a:srgbClr val="5F0D14"/>
              </a:solidFill>
              <a:ln>
                <a:noFill/>
              </a:ln>
              <a:effectLst/>
            </c:spPr>
            <c:extLst>
              <c:ext xmlns:c16="http://schemas.microsoft.com/office/drawing/2014/chart" uri="{C3380CC4-5D6E-409C-BE32-E72D297353CC}">
                <c16:uniqueId val="{00000000-BAC9-43F6-BD06-D7D808853563}"/>
              </c:ext>
            </c:extLst>
          </c:dPt>
          <c:dPt>
            <c:idx val="2"/>
            <c:invertIfNegative val="0"/>
            <c:bubble3D val="0"/>
            <c:spPr>
              <a:solidFill>
                <a:srgbClr val="103255"/>
              </a:solidFill>
              <a:ln>
                <a:noFill/>
              </a:ln>
              <a:effectLst/>
            </c:spPr>
            <c:extLst>
              <c:ext xmlns:c16="http://schemas.microsoft.com/office/drawing/2014/chart" uri="{C3380CC4-5D6E-409C-BE32-E72D297353CC}">
                <c16:uniqueId val="{00000002-BAC9-43F6-BD06-D7D808853563}"/>
              </c:ext>
            </c:extLst>
          </c:dPt>
          <c:dLbls>
            <c:dLbl>
              <c:idx val="0"/>
              <c:layout>
                <c:manualLayout>
                  <c:x val="0.13508290570322268"/>
                  <c:y val="-1.1827158648528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C9-43F6-BD06-D7D808853563}"/>
                </c:ext>
              </c:extLst>
            </c:dLbl>
            <c:dLbl>
              <c:idx val="1"/>
              <c:layout>
                <c:manualLayout>
                  <c:x val="0.27491218312931298"/>
                  <c:y val="4.6295875930311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C9-43F6-BD06-D7D808853563}"/>
                </c:ext>
              </c:extLst>
            </c:dLbl>
            <c:dLbl>
              <c:idx val="2"/>
              <c:layout>
                <c:manualLayout>
                  <c:x val="0.39082518333299116"/>
                  <c:y val="-1.015436071762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C9-43F6-BD06-D7D80885356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032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Sheet1!$B$2:$B$4</c:f>
              <c:strCache>
                <c:ptCount val="3"/>
                <c:pt idx="0">
                  <c:v>Both</c:v>
                </c:pt>
                <c:pt idx="1">
                  <c:v>Illicit Drug</c:v>
                </c:pt>
                <c:pt idx="2">
                  <c:v>Alcohol</c:v>
                </c:pt>
              </c:strCache>
            </c:strRef>
          </c:cat>
          <c:val>
            <c:numRef>
              <c:f>Sheet1!$C$2:$C$4</c:f>
              <c:numCache>
                <c:formatCode>0.0%</c:formatCode>
                <c:ptCount val="3"/>
                <c:pt idx="0">
                  <c:v>0.11799999999999999</c:v>
                </c:pt>
                <c:pt idx="1">
                  <c:v>0.40699999999999997</c:v>
                </c:pt>
                <c:pt idx="2">
                  <c:v>0.71099999999999997</c:v>
                </c:pt>
              </c:numCache>
            </c:numRef>
          </c:val>
          <c:extLst>
            <c:ext xmlns:c16="http://schemas.microsoft.com/office/drawing/2014/chart" uri="{C3380CC4-5D6E-409C-BE32-E72D297353CC}">
              <c16:uniqueId val="{00000003-BAC9-43F6-BD06-D7D808853563}"/>
            </c:ext>
          </c:extLst>
        </c:ser>
        <c:dLbls>
          <c:showLegendKey val="0"/>
          <c:showVal val="0"/>
          <c:showCatName val="0"/>
          <c:showSerName val="0"/>
          <c:showPercent val="0"/>
          <c:showBubbleSize val="0"/>
        </c:dLbls>
        <c:gapWidth val="80"/>
        <c:overlap val="100"/>
        <c:axId val="771154240"/>
        <c:axId val="771154568"/>
      </c:barChart>
      <c:catAx>
        <c:axId val="77115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103255"/>
                </a:solidFill>
                <a:latin typeface="+mn-lt"/>
                <a:ea typeface="+mn-ea"/>
                <a:cs typeface="+mn-cs"/>
              </a:defRPr>
            </a:pPr>
            <a:endParaRPr lang="en-US"/>
          </a:p>
        </c:txPr>
        <c:crossAx val="771154568"/>
        <c:crosses val="autoZero"/>
        <c:auto val="1"/>
        <c:lblAlgn val="ctr"/>
        <c:lblOffset val="100"/>
        <c:noMultiLvlLbl val="0"/>
      </c:catAx>
      <c:valAx>
        <c:axId val="771154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103255"/>
                </a:solidFill>
                <a:latin typeface="+mn-lt"/>
                <a:ea typeface="+mn-ea"/>
                <a:cs typeface="+mn-cs"/>
              </a:defRPr>
            </a:pPr>
            <a:endParaRPr lang="en-US"/>
          </a:p>
        </c:txPr>
        <c:crossAx val="771154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11/18/2022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4xyaQbTeg74&amp;ab_channel=reeliza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a:t>
            </a:fld>
            <a:endParaRPr lang="en-US"/>
          </a:p>
        </p:txBody>
      </p:sp>
    </p:spTree>
    <p:extLst>
      <p:ext uri="{BB962C8B-B14F-4D97-AF65-F5344CB8AC3E}">
        <p14:creationId xmlns:p14="http://schemas.microsoft.com/office/powerpoint/2010/main" val="6472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17</a:t>
            </a:fld>
            <a:endParaRPr lang="en-US"/>
          </a:p>
        </p:txBody>
      </p:sp>
    </p:spTree>
    <p:extLst>
      <p:ext uri="{BB962C8B-B14F-4D97-AF65-F5344CB8AC3E}">
        <p14:creationId xmlns:p14="http://schemas.microsoft.com/office/powerpoint/2010/main" val="212950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18</a:t>
            </a:fld>
            <a:endParaRPr lang="en-US"/>
          </a:p>
        </p:txBody>
      </p:sp>
    </p:spTree>
    <p:extLst>
      <p:ext uri="{BB962C8B-B14F-4D97-AF65-F5344CB8AC3E}">
        <p14:creationId xmlns:p14="http://schemas.microsoft.com/office/powerpoint/2010/main" val="260328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19</a:t>
            </a:fld>
            <a:endParaRPr lang="en-US"/>
          </a:p>
        </p:txBody>
      </p:sp>
    </p:spTree>
    <p:extLst>
      <p:ext uri="{BB962C8B-B14F-4D97-AF65-F5344CB8AC3E}">
        <p14:creationId xmlns:p14="http://schemas.microsoft.com/office/powerpoint/2010/main" val="53438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21</a:t>
            </a:fld>
            <a:endParaRPr lang="en-US"/>
          </a:p>
        </p:txBody>
      </p:sp>
    </p:spTree>
    <p:extLst>
      <p:ext uri="{BB962C8B-B14F-4D97-AF65-F5344CB8AC3E}">
        <p14:creationId xmlns:p14="http://schemas.microsoft.com/office/powerpoint/2010/main" val="395745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22</a:t>
            </a:fld>
            <a:endParaRPr lang="en-US"/>
          </a:p>
        </p:txBody>
      </p:sp>
    </p:spTree>
    <p:extLst>
      <p:ext uri="{BB962C8B-B14F-4D97-AF65-F5344CB8AC3E}">
        <p14:creationId xmlns:p14="http://schemas.microsoft.com/office/powerpoint/2010/main" val="37809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23</a:t>
            </a:fld>
            <a:endParaRPr lang="en-US"/>
          </a:p>
        </p:txBody>
      </p:sp>
    </p:spTree>
    <p:extLst>
      <p:ext uri="{BB962C8B-B14F-4D97-AF65-F5344CB8AC3E}">
        <p14:creationId xmlns:p14="http://schemas.microsoft.com/office/powerpoint/2010/main" val="228167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24</a:t>
            </a:fld>
            <a:endParaRPr lang="en-US"/>
          </a:p>
        </p:txBody>
      </p:sp>
    </p:spTree>
    <p:extLst>
      <p:ext uri="{BB962C8B-B14F-4D97-AF65-F5344CB8AC3E}">
        <p14:creationId xmlns:p14="http://schemas.microsoft.com/office/powerpoint/2010/main" val="493870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25</a:t>
            </a:fld>
            <a:endParaRPr lang="en-US"/>
          </a:p>
        </p:txBody>
      </p:sp>
    </p:spTree>
    <p:extLst>
      <p:ext uri="{BB962C8B-B14F-4D97-AF65-F5344CB8AC3E}">
        <p14:creationId xmlns:p14="http://schemas.microsoft.com/office/powerpoint/2010/main" val="180338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26</a:t>
            </a:fld>
            <a:endParaRPr lang="en-US"/>
          </a:p>
        </p:txBody>
      </p:sp>
    </p:spTree>
    <p:extLst>
      <p:ext uri="{BB962C8B-B14F-4D97-AF65-F5344CB8AC3E}">
        <p14:creationId xmlns:p14="http://schemas.microsoft.com/office/powerpoint/2010/main" val="414047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Video Activity:</a:t>
            </a:r>
            <a:r>
              <a:rPr lang="en-US" sz="1800"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 “Adults and Co-occurring Disorders” (4:14)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u="sng" dirty="0">
                <a:solidFill>
                  <a:srgbClr val="0E3255"/>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https://www.youtube.com/watch?v=4xyaQbTeg74&amp;ab_channel=reelizations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u="none" strike="noStrike" dirty="0">
                <a:solidFill>
                  <a:srgbClr val="0E325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none" dirty="0">
                <a:solidFill>
                  <a:srgbClr val="0E3255"/>
                </a:solidFill>
                <a:effectLst/>
                <a:latin typeface="Calibri" panose="020F0502020204030204" pitchFamily="34" charset="0"/>
                <a:ea typeface="Calibri" panose="020F0502020204030204" pitchFamily="34" charset="0"/>
              </a:rPr>
              <a:t>This video provides insight into the experiences of people living with co-occurring disorders and highlights the variation in these experiences across different people.</a:t>
            </a:r>
            <a:endParaRPr lang="en-US" u="none" dirty="0"/>
          </a:p>
        </p:txBody>
      </p:sp>
      <p:sp>
        <p:nvSpPr>
          <p:cNvPr id="4" name="Slide Number Placeholder 3"/>
          <p:cNvSpPr>
            <a:spLocks noGrp="1"/>
          </p:cNvSpPr>
          <p:nvPr>
            <p:ph type="sldNum" sz="quarter" idx="5"/>
          </p:nvPr>
        </p:nvSpPr>
        <p:spPr/>
        <p:txBody>
          <a:bodyPr/>
          <a:lstStyle/>
          <a:p>
            <a:fld id="{861F4C0B-5B7A-498E-8229-927B3E27716A}" type="slidenum">
              <a:rPr lang="en-US" smtClean="0"/>
              <a:t>27</a:t>
            </a:fld>
            <a:endParaRPr lang="en-US"/>
          </a:p>
        </p:txBody>
      </p:sp>
    </p:spTree>
    <p:extLst>
      <p:ext uri="{BB962C8B-B14F-4D97-AF65-F5344CB8AC3E}">
        <p14:creationId xmlns:p14="http://schemas.microsoft.com/office/powerpoint/2010/main" val="221239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427594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29</a:t>
            </a:fld>
            <a:endParaRPr lang="en-US"/>
          </a:p>
        </p:txBody>
      </p:sp>
    </p:spTree>
    <p:extLst>
      <p:ext uri="{BB962C8B-B14F-4D97-AF65-F5344CB8AC3E}">
        <p14:creationId xmlns:p14="http://schemas.microsoft.com/office/powerpoint/2010/main" val="222406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30</a:t>
            </a:fld>
            <a:endParaRPr lang="en-US"/>
          </a:p>
        </p:txBody>
      </p:sp>
    </p:spTree>
    <p:extLst>
      <p:ext uri="{BB962C8B-B14F-4D97-AF65-F5344CB8AC3E}">
        <p14:creationId xmlns:p14="http://schemas.microsoft.com/office/powerpoint/2010/main" val="311093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6</a:t>
            </a:fld>
            <a:endParaRPr lang="en-US"/>
          </a:p>
        </p:txBody>
      </p:sp>
    </p:spTree>
    <p:extLst>
      <p:ext uri="{BB962C8B-B14F-4D97-AF65-F5344CB8AC3E}">
        <p14:creationId xmlns:p14="http://schemas.microsoft.com/office/powerpoint/2010/main" val="277141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8</a:t>
            </a:fld>
            <a:endParaRPr lang="en-US"/>
          </a:p>
        </p:txBody>
      </p:sp>
    </p:spTree>
    <p:extLst>
      <p:ext uri="{BB962C8B-B14F-4D97-AF65-F5344CB8AC3E}">
        <p14:creationId xmlns:p14="http://schemas.microsoft.com/office/powerpoint/2010/main" val="364484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10</a:t>
            </a:fld>
            <a:endParaRPr lang="en-US"/>
          </a:p>
        </p:txBody>
      </p:sp>
    </p:spTree>
    <p:extLst>
      <p:ext uri="{BB962C8B-B14F-4D97-AF65-F5344CB8AC3E}">
        <p14:creationId xmlns:p14="http://schemas.microsoft.com/office/powerpoint/2010/main" val="219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11</a:t>
            </a:fld>
            <a:endParaRPr lang="en-US"/>
          </a:p>
        </p:txBody>
      </p:sp>
    </p:spTree>
    <p:extLst>
      <p:ext uri="{BB962C8B-B14F-4D97-AF65-F5344CB8AC3E}">
        <p14:creationId xmlns:p14="http://schemas.microsoft.com/office/powerpoint/2010/main" val="363608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12</a:t>
            </a:fld>
            <a:endParaRPr lang="en-US"/>
          </a:p>
        </p:txBody>
      </p:sp>
    </p:spTree>
    <p:extLst>
      <p:ext uri="{BB962C8B-B14F-4D97-AF65-F5344CB8AC3E}">
        <p14:creationId xmlns:p14="http://schemas.microsoft.com/office/powerpoint/2010/main" val="362693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15</a:t>
            </a:fld>
            <a:endParaRPr lang="en-US"/>
          </a:p>
        </p:txBody>
      </p:sp>
    </p:spTree>
    <p:extLst>
      <p:ext uri="{BB962C8B-B14F-4D97-AF65-F5344CB8AC3E}">
        <p14:creationId xmlns:p14="http://schemas.microsoft.com/office/powerpoint/2010/main" val="34733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16</a:t>
            </a:fld>
            <a:endParaRPr lang="en-US"/>
          </a:p>
        </p:txBody>
      </p:sp>
    </p:spTree>
    <p:extLst>
      <p:ext uri="{BB962C8B-B14F-4D97-AF65-F5344CB8AC3E}">
        <p14:creationId xmlns:p14="http://schemas.microsoft.com/office/powerpoint/2010/main" val="285391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11/18/2022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36102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91402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6752015" cy="532788"/>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2B48B0D5-4449-2E46-7C4C-DFA355D95EF5}"/>
              </a:ext>
            </a:extLst>
          </p:cNvPr>
          <p:cNvSpPr>
            <a:spLocks noGrp="1"/>
          </p:cNvSpPr>
          <p:nvPr>
            <p:ph idx="10"/>
          </p:nvPr>
        </p:nvSpPr>
        <p:spPr>
          <a:xfrm>
            <a:off x="592214" y="2319417"/>
            <a:ext cx="6752015" cy="532788"/>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824A7E9B-D963-2873-1A57-2822A348EA05}"/>
              </a:ext>
            </a:extLst>
          </p:cNvPr>
          <p:cNvSpPr>
            <a:spLocks noGrp="1"/>
          </p:cNvSpPr>
          <p:nvPr>
            <p:ph idx="11"/>
          </p:nvPr>
        </p:nvSpPr>
        <p:spPr>
          <a:xfrm>
            <a:off x="592214" y="2950936"/>
            <a:ext cx="6752015" cy="532788"/>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21027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4" name="Table 6">
            <a:extLst>
              <a:ext uri="{FF2B5EF4-FFF2-40B4-BE49-F238E27FC236}">
                <a16:creationId xmlns:a16="http://schemas.microsoft.com/office/drawing/2014/main" id="{B0A05AC9-EEF0-03A5-940A-763941622C7A}"/>
              </a:ext>
              <a:ext uri="{C183D7F6-B498-43B3-948B-1728B52AA6E4}">
                <adec:decorative xmlns:adec="http://schemas.microsoft.com/office/drawing/2017/decorative" val="1"/>
              </a:ext>
            </a:extLst>
          </p:cNvPr>
          <p:cNvGraphicFramePr>
            <a:graphicFrameLocks/>
          </p:cNvGraphicFramePr>
          <p:nvPr userDrawn="1">
            <p:extLst>
              <p:ext uri="{D42A27DB-BD31-4B8C-83A1-F6EECF244321}">
                <p14:modId xmlns:p14="http://schemas.microsoft.com/office/powerpoint/2010/main" val="742239180"/>
              </p:ext>
            </p:extLst>
          </p:nvPr>
        </p:nvGraphicFramePr>
        <p:xfrm>
          <a:off x="592139" y="1659934"/>
          <a:ext cx="11007724" cy="4568145"/>
        </p:xfrm>
        <a:graphic>
          <a:graphicData uri="http://schemas.openxmlformats.org/drawingml/2006/table">
            <a:tbl>
              <a:tblPr firstRow="1" bandRow="1">
                <a:tableStyleId>{5C22544A-7EE6-4342-B048-85BDC9FD1C3A}</a:tableStyleId>
              </a:tblPr>
              <a:tblGrid>
                <a:gridCol w="5493702">
                  <a:extLst>
                    <a:ext uri="{9D8B030D-6E8A-4147-A177-3AD203B41FA5}">
                      <a16:colId xmlns:a16="http://schemas.microsoft.com/office/drawing/2014/main" val="2859288080"/>
                    </a:ext>
                  </a:extLst>
                </a:gridCol>
                <a:gridCol w="5514022">
                  <a:extLst>
                    <a:ext uri="{9D8B030D-6E8A-4147-A177-3AD203B41FA5}">
                      <a16:colId xmlns:a16="http://schemas.microsoft.com/office/drawing/2014/main" val="3136063276"/>
                    </a:ext>
                  </a:extLst>
                </a:gridCol>
              </a:tblGrid>
              <a:tr h="787266">
                <a:tc gridSpan="2">
                  <a:txBody>
                    <a:bodyPr/>
                    <a:lstStyle/>
                    <a:p>
                      <a:pPr algn="ctr"/>
                      <a:endParaRPr lang="en-US" sz="4000" dirty="0"/>
                    </a:p>
                  </a:txBody>
                  <a:tcPr anchor="ctr">
                    <a:lnL w="28575" cap="flat" cmpd="sng" algn="ctr">
                      <a:solidFill>
                        <a:srgbClr val="306E36"/>
                      </a:solidFill>
                      <a:prstDash val="solid"/>
                      <a:round/>
                      <a:headEnd type="none" w="med" len="med"/>
                      <a:tailEnd type="none" w="med" len="med"/>
                    </a:lnL>
                    <a:lnR w="28575" cap="flat" cmpd="sng" algn="ctr">
                      <a:solidFill>
                        <a:srgbClr val="306E36"/>
                      </a:solidFill>
                      <a:prstDash val="solid"/>
                      <a:round/>
                      <a:headEnd type="none" w="med" len="med"/>
                      <a:tailEnd type="none" w="med" len="med"/>
                    </a:lnR>
                    <a:lnT w="28575" cap="flat" cmpd="sng" algn="ctr">
                      <a:solidFill>
                        <a:srgbClr val="306E36"/>
                      </a:solidFill>
                      <a:prstDash val="solid"/>
                      <a:round/>
                      <a:headEnd type="none" w="med" len="med"/>
                      <a:tailEnd type="none" w="med" len="med"/>
                    </a:lnT>
                    <a:solidFill>
                      <a:srgbClr val="8487A8"/>
                    </a:solidFill>
                  </a:tcPr>
                </a:tc>
                <a:tc hMerge="1">
                  <a:txBody>
                    <a:bodyPr/>
                    <a:lstStyle/>
                    <a:p>
                      <a:endParaRPr lang="en-US" dirty="0"/>
                    </a:p>
                  </a:txBody>
                  <a:tcPr>
                    <a:solidFill>
                      <a:srgbClr val="BFBFE7"/>
                    </a:solidFill>
                  </a:tcPr>
                </a:tc>
                <a:extLst>
                  <a:ext uri="{0D108BD9-81ED-4DB2-BD59-A6C34878D82A}">
                    <a16:rowId xmlns:a16="http://schemas.microsoft.com/office/drawing/2014/main" val="856195670"/>
                  </a:ext>
                </a:extLst>
              </a:tr>
              <a:tr h="3780879">
                <a:tc>
                  <a:txBody>
                    <a:bodyPr/>
                    <a:lstStyle/>
                    <a:p>
                      <a:pPr marL="0" indent="0">
                        <a:buFont typeface="Arial" panose="020B0604020202020204" pitchFamily="34" charset="0"/>
                        <a:buNone/>
                      </a:pPr>
                      <a:endParaRPr lang="en-US" sz="3600" dirty="0">
                        <a:solidFill>
                          <a:schemeClr val="bg1"/>
                        </a:solidFill>
                      </a:endParaRPr>
                    </a:p>
                  </a:txBody>
                  <a:tcPr>
                    <a:lnL w="28575" cap="flat" cmpd="sng" algn="ctr">
                      <a:solidFill>
                        <a:srgbClr val="306E36"/>
                      </a:solidFill>
                      <a:prstDash val="solid"/>
                      <a:round/>
                      <a:headEnd type="none" w="med" len="med"/>
                      <a:tailEnd type="none" w="med" len="med"/>
                    </a:lnL>
                    <a:lnB w="28575" cap="flat" cmpd="sng" algn="ctr">
                      <a:solidFill>
                        <a:srgbClr val="306E36"/>
                      </a:solidFill>
                      <a:prstDash val="solid"/>
                      <a:round/>
                      <a:headEnd type="none" w="med" len="med"/>
                      <a:tailEnd type="none" w="med" len="med"/>
                    </a:lnB>
                    <a:solidFill>
                      <a:srgbClr val="103255"/>
                    </a:solidFill>
                  </a:tcPr>
                </a:tc>
                <a:tc>
                  <a:txBody>
                    <a:bodyPr/>
                    <a:lstStyle/>
                    <a:p>
                      <a:pPr marL="0" indent="0">
                        <a:buFont typeface="Arial" panose="020B0604020202020204" pitchFamily="34" charset="0"/>
                        <a:buNone/>
                      </a:pPr>
                      <a:endParaRPr lang="en-US" sz="3600" dirty="0">
                        <a:solidFill>
                          <a:schemeClr val="bg1"/>
                        </a:solidFill>
                      </a:endParaRPr>
                    </a:p>
                  </a:txBody>
                  <a:tcPr>
                    <a:lnR w="28575" cap="flat" cmpd="sng" algn="ctr">
                      <a:solidFill>
                        <a:srgbClr val="306E36"/>
                      </a:solidFill>
                      <a:prstDash val="solid"/>
                      <a:round/>
                      <a:headEnd type="none" w="med" len="med"/>
                      <a:tailEnd type="none" w="med" len="med"/>
                    </a:lnR>
                    <a:lnB w="28575" cap="flat" cmpd="sng" algn="ctr">
                      <a:solidFill>
                        <a:srgbClr val="306E36"/>
                      </a:solidFill>
                      <a:prstDash val="solid"/>
                      <a:round/>
                      <a:headEnd type="none" w="med" len="med"/>
                      <a:tailEnd type="none" w="med" len="med"/>
                    </a:lnB>
                    <a:solidFill>
                      <a:srgbClr val="103255"/>
                    </a:solidFill>
                  </a:tcPr>
                </a:tc>
                <a:extLst>
                  <a:ext uri="{0D108BD9-81ED-4DB2-BD59-A6C34878D82A}">
                    <a16:rowId xmlns:a16="http://schemas.microsoft.com/office/drawing/2014/main" val="1037829068"/>
                  </a:ext>
                </a:extLst>
              </a:tr>
            </a:tbl>
          </a:graphicData>
        </a:graphic>
      </p:graphicFrame>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6752015" cy="532788"/>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2B48B0D5-4449-2E46-7C4C-DFA355D95EF5}"/>
              </a:ext>
            </a:extLst>
          </p:cNvPr>
          <p:cNvSpPr>
            <a:spLocks noGrp="1"/>
          </p:cNvSpPr>
          <p:nvPr>
            <p:ph idx="10"/>
          </p:nvPr>
        </p:nvSpPr>
        <p:spPr>
          <a:xfrm>
            <a:off x="592214" y="2319417"/>
            <a:ext cx="6752015" cy="532788"/>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824A7E9B-D963-2873-1A57-2822A348EA05}"/>
              </a:ext>
            </a:extLst>
          </p:cNvPr>
          <p:cNvSpPr>
            <a:spLocks noGrp="1"/>
          </p:cNvSpPr>
          <p:nvPr>
            <p:ph idx="11"/>
          </p:nvPr>
        </p:nvSpPr>
        <p:spPr>
          <a:xfrm>
            <a:off x="592214" y="2950936"/>
            <a:ext cx="6752015" cy="532788"/>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55614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11/18/2022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11/18/2022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4" r:id="rId5"/>
    <p:sldLayoutId id="2147483651" r:id="rId6"/>
    <p:sldLayoutId id="2147483652" r:id="rId7"/>
    <p:sldLayoutId id="2147483655" r:id="rId8"/>
    <p:sldLayoutId id="2147483653" r:id="rId9"/>
    <p:sldLayoutId id="2147483657" r:id="rId10"/>
    <p:sldLayoutId id="21474836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youtube.com/watch?v=4xyaQbTeg74&amp;ab_channel=reeliza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27E3C253-E6EF-FCB7-082D-6BBDF5C7F77E}"/>
              </a:ext>
            </a:extLst>
          </p:cNvPr>
          <p:cNvSpPr>
            <a:spLocks noGrp="1"/>
          </p:cNvSpPr>
          <p:nvPr>
            <p:ph type="ctrTitle"/>
          </p:nvPr>
        </p:nvSpPr>
        <p:spPr>
          <a:xfrm>
            <a:off x="116190" y="1534702"/>
            <a:ext cx="9266309" cy="2387600"/>
          </a:xfrm>
        </p:spPr>
        <p:txBody>
          <a:bodyPr>
            <a:normAutofit fontScale="90000"/>
          </a:bodyPr>
          <a:lstStyle/>
          <a:p>
            <a:pPr rtl="0" eaLnBrk="1" latinLnBrk="0" hangingPunct="1"/>
            <a:r>
              <a:rPr lang="en-US" sz="7200" b="1" kern="1200" dirty="0">
                <a:solidFill>
                  <a:srgbClr val="FFFFFF"/>
                </a:solidFill>
                <a:effectLst/>
                <a:latin typeface="Calibri" panose="020F0502020204030204" pitchFamily="34" charset="0"/>
                <a:ea typeface="+mn-ea"/>
                <a:cs typeface="+mn-cs"/>
              </a:rPr>
              <a:t>Substance Use Disorders</a:t>
            </a:r>
            <a:endParaRPr lang="en-US" sz="4800" dirty="0"/>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38470"/>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The Bureau of Justice Assistance, U.S. Department of Justice logo">
            <a:extLst>
              <a:ext uri="{FF2B5EF4-FFF2-40B4-BE49-F238E27FC236}">
                <a16:creationId xmlns:a16="http://schemas.microsoft.com/office/drawing/2014/main" id="{B050AC4B-B513-226F-F070-E9BB7D27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Segoe UI" panose="020B0502040204020203" pitchFamily="34" charset="0"/>
              </a:rPr>
              <a:t>Alcohol: Basic Facts</a:t>
            </a:r>
            <a:endParaRPr lang="en-US" dirty="0"/>
          </a:p>
        </p:txBody>
      </p:sp>
      <p:grpSp>
        <p:nvGrpSpPr>
          <p:cNvPr id="14" name="Group 13">
            <a:extLst>
              <a:ext uri="{FF2B5EF4-FFF2-40B4-BE49-F238E27FC236}">
                <a16:creationId xmlns:a16="http://schemas.microsoft.com/office/drawing/2014/main" id="{FE942B61-9310-4DB1-A564-824997C5057B}"/>
              </a:ext>
              <a:ext uri="{C183D7F6-B498-43B3-948B-1728B52AA6E4}">
                <adec:decorative xmlns:adec="http://schemas.microsoft.com/office/drawing/2017/decorative" val="1"/>
              </a:ext>
            </a:extLst>
          </p:cNvPr>
          <p:cNvGrpSpPr/>
          <p:nvPr/>
        </p:nvGrpSpPr>
        <p:grpSpPr>
          <a:xfrm>
            <a:off x="5483948" y="1263420"/>
            <a:ext cx="141307" cy="5229455"/>
            <a:chOff x="4289290" y="850837"/>
            <a:chExt cx="141307" cy="5229455"/>
          </a:xfrm>
        </p:grpSpPr>
        <p:cxnSp>
          <p:nvCxnSpPr>
            <p:cNvPr id="8" name="Straight Connector 7">
              <a:extLst>
                <a:ext uri="{FF2B5EF4-FFF2-40B4-BE49-F238E27FC236}">
                  <a16:creationId xmlns:a16="http://schemas.microsoft.com/office/drawing/2014/main" id="{4A3E6069-ABFC-4DE3-A555-6D5FA6E8B749}"/>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C38C530-B0DF-4340-A9BF-2901636FAB18}"/>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liquor bottles on brown desk collage">
            <a:extLst>
              <a:ext uri="{FF2B5EF4-FFF2-40B4-BE49-F238E27FC236}">
                <a16:creationId xmlns:a16="http://schemas.microsoft.com/office/drawing/2014/main" id="{E39ABF78-4126-4A3C-B323-EEC9C60B1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24" y="2296161"/>
            <a:ext cx="5187587" cy="3460120"/>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DC0369-F258-5A11-AD95-A2DCFD60D450}"/>
              </a:ext>
            </a:extLst>
          </p:cNvPr>
          <p:cNvSpPr>
            <a:spLocks noGrp="1"/>
          </p:cNvSpPr>
          <p:nvPr>
            <p:ph idx="1"/>
          </p:nvPr>
        </p:nvSpPr>
        <p:spPr>
          <a:xfrm>
            <a:off x="5906917" y="2296161"/>
            <a:ext cx="6087870" cy="3734406"/>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1" i="0" u="sng" strike="noStrike" kern="1200" cap="none" spc="0" normalizeH="0" baseline="0" noProof="0" dirty="0">
                <a:ln>
                  <a:noFill/>
                </a:ln>
                <a:solidFill>
                  <a:srgbClr val="103255"/>
                </a:solidFill>
                <a:effectLst/>
                <a:uLnTx/>
                <a:uFillTx/>
                <a:latin typeface="Calibri" panose="020F0502020204030204"/>
                <a:ea typeface="+mn-ea"/>
                <a:cs typeface="+mn-cs"/>
              </a:rPr>
              <a:t>Acute Effects:</a:t>
            </a: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 Disinhibition, euphoria, sedation, slowed reaction time, impaired coordination, lower heart rate and respiration, coma, death</a:t>
            </a:r>
            <a:endParaRPr kumimoji="0" lang="en-US" sz="3600" b="1" i="0" u="sng" strike="noStrike" kern="1200" cap="none" spc="0" normalizeH="0" baseline="0" noProof="0" dirty="0">
              <a:ln>
                <a:noFill/>
              </a:ln>
              <a:solidFill>
                <a:srgbClr val="1032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81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Segoe UI" panose="020B0502040204020203" pitchFamily="34" charset="0"/>
              </a:rPr>
              <a:t>Alcohol Withdrawal</a:t>
            </a:r>
            <a:endParaRPr lang="en-US" dirty="0"/>
          </a:p>
        </p:txBody>
      </p:sp>
      <p:sp>
        <p:nvSpPr>
          <p:cNvPr id="5" name="Content Placeholder 4">
            <a:extLst>
              <a:ext uri="{FF2B5EF4-FFF2-40B4-BE49-F238E27FC236}">
                <a16:creationId xmlns:a16="http://schemas.microsoft.com/office/drawing/2014/main" id="{8A3F9A66-78D3-AAC6-6810-028C93DF819C}"/>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dirty="0">
                <a:ln>
                  <a:noFill/>
                </a:ln>
                <a:solidFill>
                  <a:srgbClr val="103255"/>
                </a:solidFill>
                <a:effectLst/>
                <a:uLnTx/>
                <a:uFillTx/>
                <a:latin typeface="Calibri" panose="020F0502020204030204"/>
                <a:ea typeface="+mn-ea"/>
                <a:cs typeface="+mn-cs"/>
              </a:rPr>
              <a:t>Alcohol Withdrawal Syndrome is comprised of:</a:t>
            </a:r>
          </a:p>
          <a:p>
            <a:pPr marL="571500" marR="0" lvl="0" indent="-460375" algn="l" defTabSz="914400" rtl="0" eaLnBrk="1" fontAlgn="auto" latinLnBrk="0" hangingPunct="1">
              <a:lnSpc>
                <a:spcPct val="100000"/>
              </a:lnSpc>
              <a:spcBef>
                <a:spcPts val="0"/>
              </a:spcBef>
              <a:spcAft>
                <a:spcPts val="300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Delirium Tremens (DTs)</a:t>
            </a:r>
          </a:p>
          <a:p>
            <a:pPr marL="571500" marR="0" lvl="0" indent="-460375" algn="l" defTabSz="914400" rtl="0" eaLnBrk="1" fontAlgn="auto" latinLnBrk="0" hangingPunct="1">
              <a:lnSpc>
                <a:spcPct val="100000"/>
              </a:lnSpc>
              <a:spcBef>
                <a:spcPts val="0"/>
              </a:spcBef>
              <a:spcAft>
                <a:spcPts val="300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Convulsions and Seizures</a:t>
            </a:r>
          </a:p>
          <a:p>
            <a:pPr marL="571500" marR="0" lvl="0" indent="-460375" algn="l" defTabSz="914400" rtl="0" eaLnBrk="1" fontAlgn="auto" latinLnBrk="0" hangingPunct="1">
              <a:lnSpc>
                <a:spcPct val="100000"/>
              </a:lnSpc>
              <a:spcBef>
                <a:spcPts val="0"/>
              </a:spcBef>
              <a:spcAft>
                <a:spcPts val="300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Shakiness and Sweating</a:t>
            </a:r>
          </a:p>
          <a:p>
            <a:pPr marL="571500" marR="0" lvl="0" indent="-460375" algn="l" defTabSz="914400" rtl="0" eaLnBrk="1" fontAlgn="auto" latinLnBrk="0" hangingPunct="1">
              <a:lnSpc>
                <a:spcPct val="100000"/>
              </a:lnSpc>
              <a:spcBef>
                <a:spcPts val="0"/>
              </a:spcBef>
              <a:spcAft>
                <a:spcPts val="180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Hallucinations</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3600" b="1" i="0" u="none" strike="noStrike" kern="1200" cap="none" spc="0" normalizeH="0" baseline="0" noProof="0" dirty="0">
                <a:ln>
                  <a:noFill/>
                </a:ln>
                <a:solidFill>
                  <a:srgbClr val="103255"/>
                </a:solidFill>
                <a:effectLst/>
                <a:uLnTx/>
                <a:uFillTx/>
                <a:latin typeface="Calibri" panose="020F0502020204030204"/>
                <a:ea typeface="+mn-ea"/>
                <a:cs typeface="+mn-cs"/>
              </a:rPr>
              <a:t>Alcohol withdrawal can be a medical emergency</a:t>
            </a:r>
          </a:p>
        </p:txBody>
      </p:sp>
      <p:pic>
        <p:nvPicPr>
          <p:cNvPr id="2" name="Picture 1" descr="Man laying passed out on the street">
            <a:extLst>
              <a:ext uri="{FF2B5EF4-FFF2-40B4-BE49-F238E27FC236}">
                <a16:creationId xmlns:a16="http://schemas.microsoft.com/office/drawing/2014/main" id="{AE138FD4-26EB-4A50-A070-656B0F55C8C0}"/>
              </a:ext>
            </a:extLst>
          </p:cNvPr>
          <p:cNvPicPr>
            <a:picLocks noChangeAspect="1"/>
          </p:cNvPicPr>
          <p:nvPr/>
        </p:nvPicPr>
        <p:blipFill rotWithShape="1">
          <a:blip r:embed="rId3"/>
          <a:srcRect r="25506"/>
          <a:stretch/>
        </p:blipFill>
        <p:spPr>
          <a:xfrm rot="5400000">
            <a:off x="7717843" y="1459817"/>
            <a:ext cx="2931476" cy="5246924"/>
          </a:xfrm>
          <a:prstGeom prst="rect">
            <a:avLst/>
          </a:prstGeom>
          <a:ln w="28575">
            <a:solidFill>
              <a:srgbClr val="306E36"/>
            </a:solidFill>
          </a:ln>
        </p:spPr>
      </p:pic>
    </p:spTree>
    <p:extLst>
      <p:ext uri="{BB962C8B-B14F-4D97-AF65-F5344CB8AC3E}">
        <p14:creationId xmlns:p14="http://schemas.microsoft.com/office/powerpoint/2010/main" val="334969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Cannabis: Basic Facts</a:t>
            </a:r>
          </a:p>
        </p:txBody>
      </p:sp>
      <p:pic>
        <p:nvPicPr>
          <p:cNvPr id="7170" name="Picture 2">
            <a:extLst>
              <a:ext uri="{FF2B5EF4-FFF2-40B4-BE49-F238E27FC236}">
                <a16:creationId xmlns:a16="http://schemas.microsoft.com/office/drawing/2014/main" id="{093496A4-3ABC-4FA6-9838-478B34E362FA}"/>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35000"/>
            <a:extLst>
              <a:ext uri="{BEBA8EAE-BF5A-486C-A8C5-ECC9F3942E4B}">
                <a14:imgProps xmlns:a14="http://schemas.microsoft.com/office/drawing/2010/main">
                  <a14:imgLayer r:embed="rId4">
                    <a14:imgEffect>
                      <a14:brightnessContrast contrast="-34000"/>
                    </a14:imgEffect>
                  </a14:imgLayer>
                </a14:imgProps>
              </a:ext>
              <a:ext uri="{28A0092B-C50C-407E-A947-70E740481C1C}">
                <a14:useLocalDpi xmlns:a14="http://schemas.microsoft.com/office/drawing/2010/main" val="0"/>
              </a:ext>
            </a:extLst>
          </a:blip>
          <a:srcRect t="24541" b="15325"/>
          <a:stretch/>
        </p:blipFill>
        <p:spPr bwMode="auto">
          <a:xfrm>
            <a:off x="-1" y="1321791"/>
            <a:ext cx="12192000" cy="55473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786C43D-0571-3B77-5E9B-67EC8C11682B}"/>
              </a:ext>
            </a:extLst>
          </p:cNvPr>
          <p:cNvSpPr>
            <a:spLocks noGrp="1"/>
          </p:cNvSpPr>
          <p:nvPr>
            <p:ph idx="1"/>
          </p:nvPr>
        </p:nvSpPr>
        <p:spPr>
          <a:xfrm>
            <a:off x="2719991" y="1614006"/>
            <a:ext cx="6752015" cy="532788"/>
          </a:xfrm>
        </p:spPr>
        <p:txBody>
          <a:bodyPr/>
          <a:lstStyle/>
          <a:p>
            <a:pPr marL="0" lvl="0" indent="0" algn="ctr">
              <a:lnSpc>
                <a:spcPct val="100000"/>
              </a:lnSpc>
              <a:spcBef>
                <a:spcPts val="0"/>
              </a:spcBef>
              <a:spcAft>
                <a:spcPts val="3000"/>
              </a:spcAft>
              <a:buNone/>
            </a:pPr>
            <a:r>
              <a:rPr lang="en-US" sz="4000" b="1" u="sng" dirty="0"/>
              <a:t>Acute Effects:</a:t>
            </a:r>
          </a:p>
        </p:txBody>
      </p:sp>
      <p:sp>
        <p:nvSpPr>
          <p:cNvPr id="3" name="Content Placeholder 2">
            <a:extLst>
              <a:ext uri="{FF2B5EF4-FFF2-40B4-BE49-F238E27FC236}">
                <a16:creationId xmlns:a16="http://schemas.microsoft.com/office/drawing/2014/main" id="{9B8B3967-5294-5097-A936-9AEE33904FE0}"/>
              </a:ext>
            </a:extLst>
          </p:cNvPr>
          <p:cNvSpPr>
            <a:spLocks noGrp="1"/>
          </p:cNvSpPr>
          <p:nvPr>
            <p:ph idx="10"/>
          </p:nvPr>
        </p:nvSpPr>
        <p:spPr>
          <a:xfrm>
            <a:off x="429257" y="2426145"/>
            <a:ext cx="11333481" cy="4163654"/>
          </a:xfrm>
        </p:spPr>
        <p:txBody>
          <a:bodyPr numCol="2"/>
          <a:lstStyle/>
          <a:p>
            <a:pPr marL="571500" lvl="0" indent="-571500">
              <a:lnSpc>
                <a:spcPct val="100000"/>
              </a:lnSpc>
              <a:spcBef>
                <a:spcPts val="0"/>
              </a:spcBef>
            </a:pPr>
            <a:r>
              <a:rPr lang="en-US" sz="3600" dirty="0"/>
              <a:t>Relaxation</a:t>
            </a:r>
          </a:p>
          <a:p>
            <a:pPr marL="571500" lvl="0" indent="-571500">
              <a:lnSpc>
                <a:spcPct val="100000"/>
              </a:lnSpc>
              <a:spcBef>
                <a:spcPts val="0"/>
              </a:spcBef>
            </a:pPr>
            <a:r>
              <a:rPr lang="en-US" sz="3600" dirty="0"/>
              <a:t>Increased appetite</a:t>
            </a:r>
          </a:p>
          <a:p>
            <a:pPr marL="571500" lvl="0" indent="-571500">
              <a:lnSpc>
                <a:spcPct val="100000"/>
              </a:lnSpc>
              <a:spcBef>
                <a:spcPts val="0"/>
              </a:spcBef>
            </a:pPr>
            <a:r>
              <a:rPr lang="en-US" sz="3600" dirty="0"/>
              <a:t>Dry mouth</a:t>
            </a:r>
          </a:p>
          <a:p>
            <a:pPr marL="571500" lvl="0" indent="-571500">
              <a:lnSpc>
                <a:spcPct val="100000"/>
              </a:lnSpc>
              <a:spcBef>
                <a:spcPts val="0"/>
              </a:spcBef>
            </a:pPr>
            <a:r>
              <a:rPr lang="en-US" sz="3600" dirty="0"/>
              <a:t>Altered time sense</a:t>
            </a:r>
          </a:p>
          <a:p>
            <a:pPr marL="571500" lvl="0" indent="-571500">
              <a:lnSpc>
                <a:spcPct val="100000"/>
              </a:lnSpc>
              <a:spcBef>
                <a:spcPts val="0"/>
              </a:spcBef>
            </a:pPr>
            <a:r>
              <a:rPr lang="en-US" sz="3600" dirty="0"/>
              <a:t>Mood changes</a:t>
            </a:r>
          </a:p>
          <a:p>
            <a:pPr marL="571500" lvl="0" indent="-571500">
              <a:lnSpc>
                <a:spcPct val="100000"/>
              </a:lnSpc>
              <a:spcBef>
                <a:spcPts val="0"/>
              </a:spcBef>
            </a:pPr>
            <a:r>
              <a:rPr lang="en-US" sz="3600" dirty="0"/>
              <a:t>Bloodshot eyes</a:t>
            </a:r>
          </a:p>
          <a:p>
            <a:pPr marL="571500" lvl="0" indent="-571500">
              <a:lnSpc>
                <a:spcPct val="100000"/>
              </a:lnSpc>
              <a:spcBef>
                <a:spcPts val="0"/>
              </a:spcBef>
            </a:pPr>
            <a:r>
              <a:rPr lang="en-US" sz="3600" dirty="0"/>
              <a:t>Paranoid ideation</a:t>
            </a:r>
          </a:p>
          <a:p>
            <a:pPr marL="571500" lvl="0" indent="-571500">
              <a:lnSpc>
                <a:spcPct val="100000"/>
              </a:lnSpc>
              <a:spcBef>
                <a:spcPts val="0"/>
              </a:spcBef>
            </a:pPr>
            <a:r>
              <a:rPr lang="en-US" sz="3600" dirty="0"/>
              <a:t>Impaired memory &amp; cognitive capacity</a:t>
            </a:r>
          </a:p>
          <a:p>
            <a:pPr marL="571500" lvl="0" indent="-571500">
              <a:lnSpc>
                <a:spcPct val="100000"/>
              </a:lnSpc>
              <a:spcBef>
                <a:spcPts val="0"/>
              </a:spcBef>
            </a:pPr>
            <a:r>
              <a:rPr lang="en-US" sz="3600" dirty="0"/>
              <a:t>Difficulty with multistep tasks</a:t>
            </a:r>
          </a:p>
          <a:p>
            <a:pPr marL="571500" lvl="0" indent="-571500">
              <a:lnSpc>
                <a:spcPct val="100000"/>
              </a:lnSpc>
              <a:spcBef>
                <a:spcPts val="0"/>
              </a:spcBef>
            </a:pPr>
            <a:r>
              <a:rPr lang="en-US" sz="3600" dirty="0"/>
              <a:t>Impaired tracking ability</a:t>
            </a:r>
          </a:p>
          <a:p>
            <a:pPr marL="571500" lvl="0" indent="-571500">
              <a:lnSpc>
                <a:spcPct val="100000"/>
              </a:lnSpc>
              <a:spcBef>
                <a:spcPts val="0"/>
              </a:spcBef>
            </a:pPr>
            <a:r>
              <a:rPr lang="en-US" sz="3600" dirty="0"/>
              <a:t>High dose triggers psychedelic effects</a:t>
            </a:r>
          </a:p>
        </p:txBody>
      </p:sp>
    </p:spTree>
    <p:extLst>
      <p:ext uri="{BB962C8B-B14F-4D97-AF65-F5344CB8AC3E}">
        <p14:creationId xmlns:p14="http://schemas.microsoft.com/office/powerpoint/2010/main" val="363978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Stimulants: Basic Facts</a:t>
            </a:r>
          </a:p>
        </p:txBody>
      </p:sp>
      <p:sp>
        <p:nvSpPr>
          <p:cNvPr id="5" name="Content Placeholder 4">
            <a:extLst>
              <a:ext uri="{FF2B5EF4-FFF2-40B4-BE49-F238E27FC236}">
                <a16:creationId xmlns:a16="http://schemas.microsoft.com/office/drawing/2014/main" id="{EA7999D0-BF7E-A5CD-73AA-742B015E4636}"/>
              </a:ext>
            </a:extLst>
          </p:cNvPr>
          <p:cNvSpPr>
            <a:spLocks noGrp="1"/>
          </p:cNvSpPr>
          <p:nvPr>
            <p:ph idx="1"/>
          </p:nvPr>
        </p:nvSpPr>
        <p:spPr>
          <a:xfrm>
            <a:off x="227330" y="2055920"/>
            <a:ext cx="4246486" cy="3602351"/>
          </a:xfrm>
          <a:ln w="28575">
            <a:solidFill>
              <a:schemeClr val="accent6">
                <a:lumMod val="75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103255"/>
                </a:solidFill>
                <a:effectLst/>
                <a:uLnTx/>
                <a:uFillTx/>
                <a:latin typeface="Calibri" panose="020F0502020204030204"/>
                <a:ea typeface="+mn-ea"/>
                <a:cs typeface="+mn-cs"/>
              </a:rPr>
              <a:t>Common Stimulants</a:t>
            </a:r>
            <a:endParaRPr kumimoji="0" lang="en-US" sz="2400" b="1"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Cocaine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Methamphetamine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Amphetamines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Prescription stimulants</a:t>
            </a:r>
          </a:p>
        </p:txBody>
      </p:sp>
      <p:sp>
        <p:nvSpPr>
          <p:cNvPr id="6" name="Content Placeholder 5">
            <a:extLst>
              <a:ext uri="{FF2B5EF4-FFF2-40B4-BE49-F238E27FC236}">
                <a16:creationId xmlns:a16="http://schemas.microsoft.com/office/drawing/2014/main" id="{C9477FE2-85C2-EC51-2272-185B416DF0A1}"/>
              </a:ext>
            </a:extLst>
          </p:cNvPr>
          <p:cNvSpPr>
            <a:spLocks noGrp="1"/>
          </p:cNvSpPr>
          <p:nvPr>
            <p:ph idx="10"/>
          </p:nvPr>
        </p:nvSpPr>
        <p:spPr>
          <a:xfrm>
            <a:off x="5004934" y="1864626"/>
            <a:ext cx="6752015" cy="532788"/>
          </a:xfrm>
        </p:spPr>
        <p:txBody>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3600" b="1" i="0" u="sng" strike="noStrike" kern="1200" cap="none" spc="0" normalizeH="0" baseline="0" noProof="0" dirty="0">
                <a:ln>
                  <a:noFill/>
                </a:ln>
                <a:solidFill>
                  <a:srgbClr val="103255"/>
                </a:solidFill>
                <a:effectLst/>
                <a:uLnTx/>
                <a:uFillTx/>
                <a:latin typeface="Calibri" panose="020F0502020204030204"/>
                <a:ea typeface="+mn-ea"/>
                <a:cs typeface="+mn-cs"/>
              </a:rPr>
              <a:t>Acute Effects:</a:t>
            </a:r>
          </a:p>
        </p:txBody>
      </p:sp>
      <p:sp>
        <p:nvSpPr>
          <p:cNvPr id="7" name="Content Placeholder 6">
            <a:extLst>
              <a:ext uri="{FF2B5EF4-FFF2-40B4-BE49-F238E27FC236}">
                <a16:creationId xmlns:a16="http://schemas.microsoft.com/office/drawing/2014/main" id="{64CFE3D8-FEBD-6190-2B14-ABE657011766}"/>
              </a:ext>
            </a:extLst>
          </p:cNvPr>
          <p:cNvSpPr>
            <a:spLocks noGrp="1"/>
          </p:cNvSpPr>
          <p:nvPr>
            <p:ph idx="11"/>
          </p:nvPr>
        </p:nvSpPr>
        <p:spPr>
          <a:xfrm>
            <a:off x="5004934" y="2471197"/>
            <a:ext cx="6939416" cy="2834399"/>
          </a:xfrm>
        </p:spPr>
        <p:txBody>
          <a:bodyPr numCol="2"/>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Increased respiration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Increased physical activity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Decreased appetite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Euphoria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Insomnia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Irritability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Anxiety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Paranoia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Aggressiveness</a:t>
            </a:r>
          </a:p>
        </p:txBody>
      </p:sp>
      <p:grpSp>
        <p:nvGrpSpPr>
          <p:cNvPr id="14" name="Group 13">
            <a:extLst>
              <a:ext uri="{FF2B5EF4-FFF2-40B4-BE49-F238E27FC236}">
                <a16:creationId xmlns:a16="http://schemas.microsoft.com/office/drawing/2014/main" id="{FE942B61-9310-4DB1-A564-824997C5057B}"/>
              </a:ext>
              <a:ext uri="{C183D7F6-B498-43B3-948B-1728B52AA6E4}">
                <adec:decorative xmlns:adec="http://schemas.microsoft.com/office/drawing/2017/decorative" val="1"/>
              </a:ext>
            </a:extLst>
          </p:cNvPr>
          <p:cNvGrpSpPr/>
          <p:nvPr/>
        </p:nvGrpSpPr>
        <p:grpSpPr>
          <a:xfrm>
            <a:off x="4592508" y="1282245"/>
            <a:ext cx="133507" cy="4749332"/>
            <a:chOff x="4289290" y="850837"/>
            <a:chExt cx="141307" cy="5229455"/>
          </a:xfrm>
          <a:solidFill>
            <a:srgbClr val="5F0D14"/>
          </a:solidFill>
        </p:grpSpPr>
        <p:cxnSp>
          <p:nvCxnSpPr>
            <p:cNvPr id="8" name="Straight Connector 7">
              <a:extLst>
                <a:ext uri="{FF2B5EF4-FFF2-40B4-BE49-F238E27FC236}">
                  <a16:creationId xmlns:a16="http://schemas.microsoft.com/office/drawing/2014/main" id="{4A3E6069-ABFC-4DE3-A555-6D5FA6E8B749}"/>
                </a:ext>
              </a:extLst>
            </p:cNvPr>
            <p:cNvCxnSpPr/>
            <p:nvPr/>
          </p:nvCxnSpPr>
          <p:spPr>
            <a:xfrm rot="5400000">
              <a:off x="1785294" y="3421587"/>
              <a:ext cx="5141499" cy="0"/>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C38C530-B0DF-4340-A9BF-2901636FAB18}"/>
                </a:ext>
              </a:extLst>
            </p:cNvPr>
            <p:cNvSpPr/>
            <p:nvPr/>
          </p:nvSpPr>
          <p:spPr>
            <a:xfrm rot="5400000">
              <a:off x="4292160" y="5941855"/>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Q&amp;A icon">
            <a:extLst>
              <a:ext uri="{FF2B5EF4-FFF2-40B4-BE49-F238E27FC236}">
                <a16:creationId xmlns:a16="http://schemas.microsoft.com/office/drawing/2014/main" id="{0444D973-41C0-2107-47C0-2EF063723D9A}"/>
              </a:ext>
            </a:extLst>
          </p:cNvPr>
          <p:cNvPicPr>
            <a:picLocks noChangeAspect="1"/>
          </p:cNvPicPr>
          <p:nvPr/>
        </p:nvPicPr>
        <p:blipFill>
          <a:blip r:embed="rId2"/>
          <a:stretch>
            <a:fillRect/>
          </a:stretch>
        </p:blipFill>
        <p:spPr>
          <a:xfrm>
            <a:off x="132080" y="6217544"/>
            <a:ext cx="955373" cy="565150"/>
          </a:xfrm>
          <a:prstGeom prst="rect">
            <a:avLst/>
          </a:prstGeom>
        </p:spPr>
      </p:pic>
    </p:spTree>
    <p:extLst>
      <p:ext uri="{BB962C8B-B14F-4D97-AF65-F5344CB8AC3E}">
        <p14:creationId xmlns:p14="http://schemas.microsoft.com/office/powerpoint/2010/main" val="75285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Stimulant Withdrawal</a:t>
            </a:r>
          </a:p>
        </p:txBody>
      </p:sp>
      <p:pic>
        <p:nvPicPr>
          <p:cNvPr id="9218" name="Picture 2" descr="Crop unhappy poor ethnic male in knitted hat leaning with hand on fence while looking down">
            <a:extLst>
              <a:ext uri="{FF2B5EF4-FFF2-40B4-BE49-F238E27FC236}">
                <a16:creationId xmlns:a16="http://schemas.microsoft.com/office/drawing/2014/main" id="{3EC64886-9AF1-4C4D-B67F-94CE6E782A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633"/>
          <a:stretch/>
        </p:blipFill>
        <p:spPr bwMode="auto">
          <a:xfrm>
            <a:off x="421959" y="1624033"/>
            <a:ext cx="3875722" cy="4662487"/>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4693920" y="1687897"/>
            <a:ext cx="7335520" cy="4598623"/>
          </a:xfrm>
        </p:spPr>
        <p:txBody>
          <a:bodyPr numCol="2">
            <a:normAutofit/>
          </a:bodyPr>
          <a:lstStyle/>
          <a:p>
            <a:r>
              <a:rPr lang="en-US" sz="4000" dirty="0"/>
              <a:t>Cravings</a:t>
            </a:r>
          </a:p>
          <a:p>
            <a:r>
              <a:rPr lang="en-US" sz="4000" dirty="0"/>
              <a:t>Depression</a:t>
            </a:r>
          </a:p>
          <a:p>
            <a:r>
              <a:rPr lang="en-US" sz="4000" dirty="0"/>
              <a:t>Irritability</a:t>
            </a:r>
          </a:p>
          <a:p>
            <a:r>
              <a:rPr lang="en-US" sz="4000" dirty="0"/>
              <a:t>Headaches</a:t>
            </a:r>
          </a:p>
          <a:p>
            <a:r>
              <a:rPr lang="en-US" sz="4000" dirty="0"/>
              <a:t>Exhaustion</a:t>
            </a:r>
          </a:p>
          <a:p>
            <a:r>
              <a:rPr lang="en-US" sz="4000" dirty="0"/>
              <a:t>Insomnia</a:t>
            </a:r>
          </a:p>
          <a:p>
            <a:r>
              <a:rPr lang="en-US" sz="4000" dirty="0"/>
              <a:t>Disordered thinking</a:t>
            </a:r>
          </a:p>
          <a:p>
            <a:r>
              <a:rPr lang="en-US" sz="4000" dirty="0"/>
              <a:t>Psychosis</a:t>
            </a:r>
          </a:p>
          <a:p>
            <a:r>
              <a:rPr lang="en-US" sz="4000" dirty="0"/>
              <a:t>Dehydration</a:t>
            </a:r>
          </a:p>
          <a:p>
            <a:r>
              <a:rPr lang="en-US" sz="4000" dirty="0"/>
              <a:t>Muscle spasms</a:t>
            </a:r>
          </a:p>
          <a:p>
            <a:r>
              <a:rPr lang="en-US" sz="4000" dirty="0"/>
              <a:t>Increased appetite</a:t>
            </a:r>
          </a:p>
        </p:txBody>
      </p:sp>
      <p:grpSp>
        <p:nvGrpSpPr>
          <p:cNvPr id="6" name="Group 5">
            <a:extLst>
              <a:ext uri="{FF2B5EF4-FFF2-40B4-BE49-F238E27FC236}">
                <a16:creationId xmlns:a16="http://schemas.microsoft.com/office/drawing/2014/main" id="{DD51D3B8-42F4-45C4-AC8C-254FD7998D4A}"/>
              </a:ext>
              <a:ext uri="{C183D7F6-B498-43B3-948B-1728B52AA6E4}">
                <adec:decorative xmlns:adec="http://schemas.microsoft.com/office/drawing/2017/decorative" val="1"/>
              </a:ext>
            </a:extLst>
          </p:cNvPr>
          <p:cNvGrpSpPr/>
          <p:nvPr/>
        </p:nvGrpSpPr>
        <p:grpSpPr>
          <a:xfrm>
            <a:off x="4552613" y="1263420"/>
            <a:ext cx="141307" cy="5229455"/>
            <a:chOff x="4289290" y="850837"/>
            <a:chExt cx="141307" cy="5229455"/>
          </a:xfrm>
        </p:grpSpPr>
        <p:cxnSp>
          <p:nvCxnSpPr>
            <p:cNvPr id="7" name="Straight Connector 6">
              <a:extLst>
                <a:ext uri="{FF2B5EF4-FFF2-40B4-BE49-F238E27FC236}">
                  <a16:creationId xmlns:a16="http://schemas.microsoft.com/office/drawing/2014/main" id="{B700908D-2FDC-4B8A-97E8-02EC60F2FFC9}"/>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C334D65-C35E-429E-B59B-20045C74339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720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C9560-BF6D-488B-9355-2559DDCB5A59}"/>
              </a:ext>
            </a:extLst>
          </p:cNvPr>
          <p:cNvSpPr>
            <a:spLocks noGrp="1"/>
          </p:cNvSpPr>
          <p:nvPr>
            <p:ph type="title"/>
          </p:nvPr>
        </p:nvSpPr>
        <p:spPr/>
        <p:txBody>
          <a:bodyPr>
            <a:noAutofit/>
          </a:bodyPr>
          <a:lstStyle/>
          <a:p>
            <a:r>
              <a:rPr lang="en-US" sz="4800" b="1" dirty="0">
                <a:solidFill>
                  <a:schemeClr val="bg1"/>
                </a:solidFill>
                <a:latin typeface="+mn-lt"/>
              </a:rPr>
              <a:t>Depressants: Basic Facts</a:t>
            </a:r>
          </a:p>
        </p:txBody>
      </p:sp>
      <p:sp>
        <p:nvSpPr>
          <p:cNvPr id="6" name="Content Placeholder 5">
            <a:extLst>
              <a:ext uri="{FF2B5EF4-FFF2-40B4-BE49-F238E27FC236}">
                <a16:creationId xmlns:a16="http://schemas.microsoft.com/office/drawing/2014/main" id="{A7963416-D590-2161-16D8-F983979D9802}"/>
              </a:ext>
            </a:extLst>
          </p:cNvPr>
          <p:cNvSpPr>
            <a:spLocks noGrp="1"/>
          </p:cNvSpPr>
          <p:nvPr>
            <p:ph idx="1"/>
          </p:nvPr>
        </p:nvSpPr>
        <p:spPr>
          <a:xfrm>
            <a:off x="592214" y="1706948"/>
            <a:ext cx="6752015" cy="532788"/>
          </a:xfrm>
        </p:spPr>
        <p: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Commonly prescribed benzodiazepines</a:t>
            </a:r>
          </a:p>
          <a:p>
            <a:pPr marL="795338" marR="0" lvl="1" indent="-338138" algn="l" defTabSz="914400" rtl="0" eaLnBrk="1" fontAlgn="auto" latinLnBrk="0" hangingPunct="1">
              <a:lnSpc>
                <a:spcPct val="90000"/>
              </a:lnSpc>
              <a:spcBef>
                <a:spcPts val="500"/>
              </a:spcBef>
              <a:spcAft>
                <a:spcPts val="600"/>
              </a:spcAft>
              <a:buClrTx/>
              <a:buSzPct val="8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Xanax, Valium, Ativan,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Klonopin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Librium</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Less commonly prescribed barbiturates</a:t>
            </a:r>
          </a:p>
          <a:p>
            <a:pPr marL="795338" marR="0" lvl="1" indent="-338138" algn="l" defTabSz="914400" rtl="0" eaLnBrk="1" fontAlgn="auto" latinLnBrk="0" hangingPunct="1">
              <a:lnSpc>
                <a:spcPct val="90000"/>
              </a:lnSpc>
              <a:spcBef>
                <a:spcPts val="500"/>
              </a:spcBef>
              <a:spcAft>
                <a:spcPts val="600"/>
              </a:spcAft>
              <a:buClrTx/>
              <a:buSzPct val="8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Amytal,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Fiorinal</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Seconal, Nembutal</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Signs of Use: Slow reaction times, confusion, poor coordination, decrease in blood pressure and breathing, sleep or lethargy, dilated pupils</a:t>
            </a:r>
          </a:p>
        </p:txBody>
      </p:sp>
      <p:pic>
        <p:nvPicPr>
          <p:cNvPr id="9" name="Picture 2" descr="See the source image">
            <a:extLst>
              <a:ext uri="{FF2B5EF4-FFF2-40B4-BE49-F238E27FC236}">
                <a16:creationId xmlns:a16="http://schemas.microsoft.com/office/drawing/2014/main" id="{225A5040-416E-3CC9-DF26-FECBDC34A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217" y="1818315"/>
            <a:ext cx="4299567" cy="32213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07612B5D-B020-6E8B-DA42-E13AAA6FF723}"/>
              </a:ext>
            </a:extLst>
          </p:cNvPr>
          <p:cNvSpPr>
            <a:spLocks noGrp="1"/>
          </p:cNvSpPr>
          <p:nvPr>
            <p:ph idx="10"/>
          </p:nvPr>
        </p:nvSpPr>
        <p:spPr>
          <a:xfrm>
            <a:off x="592214" y="5669562"/>
            <a:ext cx="11007570" cy="995288"/>
          </a:xfrm>
          <a:solidFill>
            <a:schemeClr val="accent1">
              <a:lumMod val="5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Long-Term Effects</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Depression, suicidality, insomnia, breathing difficulties, tolerance and craving</a:t>
            </a:r>
          </a:p>
        </p:txBody>
      </p:sp>
    </p:spTree>
    <p:extLst>
      <p:ext uri="{BB962C8B-B14F-4D97-AF65-F5344CB8AC3E}">
        <p14:creationId xmlns:p14="http://schemas.microsoft.com/office/powerpoint/2010/main" val="364689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C9560-BF6D-488B-9355-2559DDCB5A59}"/>
              </a:ext>
            </a:extLst>
          </p:cNvPr>
          <p:cNvSpPr>
            <a:spLocks noGrp="1"/>
          </p:cNvSpPr>
          <p:nvPr>
            <p:ph type="title"/>
          </p:nvPr>
        </p:nvSpPr>
        <p:spPr>
          <a:xfrm>
            <a:off x="211214" y="365125"/>
            <a:ext cx="11007571" cy="611419"/>
          </a:xfrm>
        </p:spPr>
        <p:txBody>
          <a:bodyPr>
            <a:noAutofit/>
          </a:bodyPr>
          <a:lstStyle/>
          <a:p>
            <a:r>
              <a:rPr lang="en-US" b="1" dirty="0">
                <a:solidFill>
                  <a:schemeClr val="bg1"/>
                </a:solidFill>
                <a:latin typeface="+mn-lt"/>
              </a:rPr>
              <a:t>Depressants: Withdrawal and Overdose Risk</a:t>
            </a:r>
          </a:p>
        </p:txBody>
      </p:sp>
      <p:sp>
        <p:nvSpPr>
          <p:cNvPr id="2" name="Content Placeholder 1">
            <a:extLst>
              <a:ext uri="{FF2B5EF4-FFF2-40B4-BE49-F238E27FC236}">
                <a16:creationId xmlns:a16="http://schemas.microsoft.com/office/drawing/2014/main" id="{62D21903-91D4-47C3-899B-80F54F5C6DC9}"/>
              </a:ext>
            </a:extLst>
          </p:cNvPr>
          <p:cNvSpPr>
            <a:spLocks noGrp="1"/>
          </p:cNvSpPr>
          <p:nvPr>
            <p:ph idx="1"/>
          </p:nvPr>
        </p:nvSpPr>
        <p:spPr>
          <a:xfrm>
            <a:off x="211214" y="1687898"/>
            <a:ext cx="6255626" cy="532788"/>
          </a:xfrm>
        </p:spPr>
        <p:txBody>
          <a:bodyPr>
            <a:normAutofit/>
          </a:bodyPr>
          <a:lstStyle/>
          <a:p>
            <a:pPr marL="0" indent="0">
              <a:buNone/>
            </a:pPr>
            <a:r>
              <a:rPr lang="en-US" sz="3200" u="sng" dirty="0">
                <a:solidFill>
                  <a:srgbClr val="002060"/>
                </a:solidFill>
              </a:rPr>
              <a:t>Withdrawal</a:t>
            </a:r>
          </a:p>
          <a:p>
            <a:pPr lvl="1"/>
            <a:r>
              <a:rPr lang="en-US" sz="3200" dirty="0">
                <a:solidFill>
                  <a:srgbClr val="002060"/>
                </a:solidFill>
              </a:rPr>
              <a:t>Intense insomnia</a:t>
            </a:r>
          </a:p>
          <a:p>
            <a:pPr lvl="1"/>
            <a:r>
              <a:rPr lang="en-US" sz="3200" dirty="0">
                <a:solidFill>
                  <a:srgbClr val="002060"/>
                </a:solidFill>
              </a:rPr>
              <a:t>Nausea</a:t>
            </a:r>
          </a:p>
          <a:p>
            <a:pPr lvl="1"/>
            <a:r>
              <a:rPr lang="en-US" sz="3200" dirty="0">
                <a:solidFill>
                  <a:srgbClr val="002060"/>
                </a:solidFill>
              </a:rPr>
              <a:t>Physical weakness</a:t>
            </a:r>
          </a:p>
          <a:p>
            <a:pPr lvl="1"/>
            <a:r>
              <a:rPr lang="en-US" sz="3200" dirty="0">
                <a:solidFill>
                  <a:srgbClr val="002060"/>
                </a:solidFill>
              </a:rPr>
              <a:t>Increased body temperature</a:t>
            </a:r>
          </a:p>
          <a:p>
            <a:pPr lvl="1"/>
            <a:r>
              <a:rPr lang="en-US" sz="3200" dirty="0">
                <a:solidFill>
                  <a:srgbClr val="002060"/>
                </a:solidFill>
              </a:rPr>
              <a:t>Agitation</a:t>
            </a:r>
          </a:p>
          <a:p>
            <a:pPr lvl="1"/>
            <a:r>
              <a:rPr lang="en-US" sz="3200" dirty="0">
                <a:solidFill>
                  <a:srgbClr val="002060"/>
                </a:solidFill>
              </a:rPr>
              <a:t>Convulsions</a:t>
            </a:r>
          </a:p>
          <a:p>
            <a:pPr lvl="1"/>
            <a:r>
              <a:rPr lang="en-US" sz="3200" dirty="0">
                <a:solidFill>
                  <a:srgbClr val="002060"/>
                </a:solidFill>
              </a:rPr>
              <a:t>Seizure-like symptoms</a:t>
            </a:r>
            <a:endParaRPr lang="en-US" sz="2800" dirty="0">
              <a:solidFill>
                <a:srgbClr val="002060"/>
              </a:solidFill>
            </a:endParaRPr>
          </a:p>
          <a:p>
            <a:pPr lvl="1"/>
            <a:endParaRPr lang="en-US" sz="2800" dirty="0">
              <a:solidFill>
                <a:srgbClr val="002060"/>
              </a:solidFill>
            </a:endParaRPr>
          </a:p>
        </p:txBody>
      </p:sp>
      <p:sp>
        <p:nvSpPr>
          <p:cNvPr id="6" name="Content Placeholder 5">
            <a:extLst>
              <a:ext uri="{FF2B5EF4-FFF2-40B4-BE49-F238E27FC236}">
                <a16:creationId xmlns:a16="http://schemas.microsoft.com/office/drawing/2014/main" id="{6F99B37E-BB38-B263-8F7B-4589120D0C6D}"/>
              </a:ext>
            </a:extLst>
          </p:cNvPr>
          <p:cNvSpPr>
            <a:spLocks noGrp="1"/>
          </p:cNvSpPr>
          <p:nvPr>
            <p:ph idx="10"/>
          </p:nvPr>
        </p:nvSpPr>
        <p:spPr>
          <a:xfrm>
            <a:off x="5601819" y="1717834"/>
            <a:ext cx="6752015" cy="5327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2060"/>
                </a:solidFill>
                <a:effectLst/>
                <a:uLnTx/>
                <a:uFillTx/>
                <a:latin typeface="Calibri" panose="020F0502020204030204"/>
                <a:ea typeface="+mn-ea"/>
                <a:cs typeface="+mn-cs"/>
              </a:rPr>
              <a:t>Overdose Risk</a:t>
            </a:r>
          </a:p>
          <a:p>
            <a:pPr lvl="1">
              <a:lnSpc>
                <a:spcPct val="100000"/>
              </a:lnSpc>
              <a:spcBef>
                <a:spcPts val="0"/>
              </a:spcBef>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Intentional and unintentional </a:t>
            </a:r>
          </a:p>
          <a:p>
            <a:pPr lvl="1">
              <a:lnSpc>
                <a:spcPct val="100000"/>
              </a:lnSpc>
              <a:spcBef>
                <a:spcPts val="0"/>
              </a:spcBef>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Can cause coma or death</a:t>
            </a:r>
          </a:p>
          <a:p>
            <a:pPr lvl="1">
              <a:lnSpc>
                <a:spcPct val="100000"/>
              </a:lnSpc>
              <a:spcBef>
                <a:spcPts val="0"/>
              </a:spcBef>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Treatment by medical personnel with Flumazenil</a:t>
            </a:r>
          </a:p>
        </p:txBody>
      </p:sp>
      <p:sp>
        <p:nvSpPr>
          <p:cNvPr id="9" name="Content Placeholder 8">
            <a:extLst>
              <a:ext uri="{FF2B5EF4-FFF2-40B4-BE49-F238E27FC236}">
                <a16:creationId xmlns:a16="http://schemas.microsoft.com/office/drawing/2014/main" id="{8A68BA1D-52B2-D267-D427-149D06A6D493}"/>
              </a:ext>
            </a:extLst>
          </p:cNvPr>
          <p:cNvSpPr>
            <a:spLocks noGrp="1"/>
          </p:cNvSpPr>
          <p:nvPr>
            <p:ph idx="11"/>
          </p:nvPr>
        </p:nvSpPr>
        <p:spPr>
          <a:xfrm>
            <a:off x="5850014" y="4455886"/>
            <a:ext cx="5980036" cy="1815882"/>
          </a:xfrm>
          <a:solidFill>
            <a:schemeClr val="accent1">
              <a:lumMod val="5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Mental health symptoms are frequently treated with depressant medications. Use or misuse of prescribed medication may result in dependence</a:t>
            </a:r>
          </a:p>
        </p:txBody>
      </p:sp>
    </p:spTree>
    <p:extLst>
      <p:ext uri="{BB962C8B-B14F-4D97-AF65-F5344CB8AC3E}">
        <p14:creationId xmlns:p14="http://schemas.microsoft.com/office/powerpoint/2010/main" val="284696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Hallucinogens: The Basics</a:t>
            </a:r>
          </a:p>
        </p:txBody>
      </p:sp>
      <p:sp>
        <p:nvSpPr>
          <p:cNvPr id="8" name="Content Placeholder 7">
            <a:extLst>
              <a:ext uri="{FF2B5EF4-FFF2-40B4-BE49-F238E27FC236}">
                <a16:creationId xmlns:a16="http://schemas.microsoft.com/office/drawing/2014/main" id="{CBEB665C-259D-2633-672A-9338FDBE027D}"/>
              </a:ext>
            </a:extLst>
          </p:cNvPr>
          <p:cNvSpPr>
            <a:spLocks noGrp="1"/>
          </p:cNvSpPr>
          <p:nvPr>
            <p:ph idx="1"/>
          </p:nvPr>
        </p:nvSpPr>
        <p:spPr>
          <a:xfrm>
            <a:off x="439814" y="1756682"/>
            <a:ext cx="8094586" cy="532788"/>
          </a:xfrm>
        </p:spPr>
        <p:txBody>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103255"/>
                </a:solidFill>
                <a:effectLst/>
                <a:uLnTx/>
                <a:uFillTx/>
                <a:latin typeface="Calibri" panose="020F0502020204030204"/>
                <a:ea typeface="+mn-ea"/>
                <a:cs typeface="+mn-cs"/>
              </a:rPr>
              <a:t>Description:</a:t>
            </a: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 Alter perception, thoughts, and feelings. Plant derived or synthetic.</a:t>
            </a:r>
          </a:p>
        </p:txBody>
      </p:sp>
      <p:sp>
        <p:nvSpPr>
          <p:cNvPr id="9" name="Content Placeholder 8">
            <a:extLst>
              <a:ext uri="{FF2B5EF4-FFF2-40B4-BE49-F238E27FC236}">
                <a16:creationId xmlns:a16="http://schemas.microsoft.com/office/drawing/2014/main" id="{D2354213-8169-86AA-67DB-8F504C9D84BB}"/>
              </a:ext>
            </a:extLst>
          </p:cNvPr>
          <p:cNvSpPr>
            <a:spLocks noGrp="1"/>
          </p:cNvSpPr>
          <p:nvPr>
            <p:ph idx="10"/>
          </p:nvPr>
        </p:nvSpPr>
        <p:spPr>
          <a:xfrm>
            <a:off x="439814" y="3033781"/>
            <a:ext cx="7937339" cy="532788"/>
          </a:xfrm>
        </p:spPr>
        <p:txBody>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103255"/>
                </a:solidFill>
                <a:effectLst/>
                <a:uLnTx/>
                <a:uFillTx/>
                <a:latin typeface="Calibri" panose="020F0502020204030204"/>
                <a:ea typeface="+mn-ea"/>
                <a:cs typeface="+mn-cs"/>
              </a:rPr>
              <a:t>Examples of Hallucinogens:</a:t>
            </a: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 Ecstasy, LSD, GHB, DMT, Peyote, Ketamine, PCP, Rohypnol</a:t>
            </a:r>
            <a:endParaRPr kumimoji="0" lang="en-US" sz="3200" b="1" i="0" u="sng"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6BA0711F-064B-9259-31A2-DC9CC3D5703E}"/>
              </a:ext>
            </a:extLst>
          </p:cNvPr>
          <p:cNvSpPr>
            <a:spLocks noGrp="1"/>
          </p:cNvSpPr>
          <p:nvPr>
            <p:ph idx="11"/>
          </p:nvPr>
        </p:nvSpPr>
        <p:spPr>
          <a:xfrm>
            <a:off x="439814" y="4340543"/>
            <a:ext cx="8666083" cy="532788"/>
          </a:xfrm>
        </p:spPr>
        <p:txBody>
          <a:bodyPr vert="horz" lIns="91440" tIns="45720" rIns="91440" bIns="45720" rtlCol="0" anchor="t">
            <a:normAutofit/>
          </a:bodyPr>
          <a:lstStyle/>
          <a:p>
            <a:pPr marL="0" indent="0">
              <a:spcAft>
                <a:spcPts val="1200"/>
              </a:spcAft>
              <a:buNone/>
            </a:pPr>
            <a:r>
              <a:rPr lang="en-US" sz="3200" b="1" u="sng" dirty="0">
                <a:latin typeface="Calibri" panose="020F0502020204030204"/>
              </a:rPr>
              <a:t>Acute Effects:</a:t>
            </a:r>
            <a:r>
              <a:rPr lang="en-US" sz="3200" b="1" dirty="0">
                <a:latin typeface="Calibri" panose="020F0502020204030204"/>
              </a:rPr>
              <a:t> </a:t>
            </a:r>
            <a:r>
              <a:rPr lang="en-US" sz="3200" dirty="0">
                <a:latin typeface="Calibri" panose="020F0502020204030204"/>
              </a:rPr>
              <a:t>Hallucinations, increased heart rate, nausea, intense feelings, altered time perception, increased blood pressure, dry mouth, confused senses (“hearing colors”), paranoia, psychosis</a:t>
            </a:r>
            <a:endParaRPr lang="en-US" sz="3200" b="1" u="sng" dirty="0">
              <a:latin typeface="Calibri" panose="020F0502020204030204"/>
            </a:endParaRPr>
          </a:p>
        </p:txBody>
      </p:sp>
      <p:pic>
        <p:nvPicPr>
          <p:cNvPr id="11" name="Picture 10" descr="Q&amp;A icon">
            <a:extLst>
              <a:ext uri="{FF2B5EF4-FFF2-40B4-BE49-F238E27FC236}">
                <a16:creationId xmlns:a16="http://schemas.microsoft.com/office/drawing/2014/main" id="{F067D22A-EE9D-8849-E250-607F75AC025A}"/>
              </a:ext>
            </a:extLst>
          </p:cNvPr>
          <p:cNvPicPr>
            <a:picLocks noChangeAspect="1"/>
          </p:cNvPicPr>
          <p:nvPr/>
        </p:nvPicPr>
        <p:blipFill>
          <a:blip r:embed="rId3"/>
          <a:stretch>
            <a:fillRect/>
          </a:stretch>
        </p:blipFill>
        <p:spPr>
          <a:xfrm>
            <a:off x="107133" y="6233532"/>
            <a:ext cx="946308" cy="559788"/>
          </a:xfrm>
          <a:prstGeom prst="rect">
            <a:avLst/>
          </a:prstGeom>
        </p:spPr>
      </p:pic>
      <p:pic>
        <p:nvPicPr>
          <p:cNvPr id="12" name="Picture 11" descr="Close up of a woman at a club using a hallucinogen pill">
            <a:extLst>
              <a:ext uri="{FF2B5EF4-FFF2-40B4-BE49-F238E27FC236}">
                <a16:creationId xmlns:a16="http://schemas.microsoft.com/office/drawing/2014/main" id="{7565FD99-24CB-D4D1-15D5-7E038435D965}"/>
              </a:ext>
            </a:extLst>
          </p:cNvPr>
          <p:cNvPicPr>
            <a:picLocks noChangeAspect="1"/>
          </p:cNvPicPr>
          <p:nvPr/>
        </p:nvPicPr>
        <p:blipFill>
          <a:blip r:embed="rId4"/>
          <a:stretch>
            <a:fillRect/>
          </a:stretch>
        </p:blipFill>
        <p:spPr>
          <a:xfrm>
            <a:off x="8796253" y="1464021"/>
            <a:ext cx="3182388" cy="2511770"/>
          </a:xfrm>
          <a:prstGeom prst="rect">
            <a:avLst/>
          </a:prstGeom>
        </p:spPr>
      </p:pic>
      <p:pic>
        <p:nvPicPr>
          <p:cNvPr id="13" name="Picture 4" descr="Alone, Autumn, Background, Britain, British, Danger">
            <a:extLst>
              <a:ext uri="{FF2B5EF4-FFF2-40B4-BE49-F238E27FC236}">
                <a16:creationId xmlns:a16="http://schemas.microsoft.com/office/drawing/2014/main" id="{E8314630-78B5-B3D4-8EFF-6BEF299CF7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55" t="27916" r="45556" b="10418"/>
          <a:stretch/>
        </p:blipFill>
        <p:spPr bwMode="auto">
          <a:xfrm>
            <a:off x="9105897" y="4161853"/>
            <a:ext cx="2250443" cy="2508023"/>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91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Opioids: Basic Facts</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419493" y="1515179"/>
            <a:ext cx="11456555" cy="2543813"/>
          </a:xfrm>
        </p:spPr>
        <p:txBody>
          <a:bodyPr numCol="1" anchor="t">
            <a:normAutofit/>
          </a:bodyPr>
          <a:lstStyle/>
          <a:p>
            <a:pPr marL="0" indent="0">
              <a:spcAft>
                <a:spcPts val="600"/>
              </a:spcAft>
              <a:buNone/>
            </a:pPr>
            <a:r>
              <a:rPr lang="en-US" sz="3200" b="1" dirty="0"/>
              <a:t>Opioids may be:</a:t>
            </a:r>
          </a:p>
          <a:p>
            <a:pPr marL="461963">
              <a:spcAft>
                <a:spcPts val="600"/>
              </a:spcAft>
            </a:pPr>
            <a:r>
              <a:rPr lang="en-US" sz="3200" dirty="0"/>
              <a:t>Extracted from opium (e.g., morphine, codeine, heroin)</a:t>
            </a:r>
          </a:p>
          <a:p>
            <a:pPr marL="461963">
              <a:spcAft>
                <a:spcPts val="600"/>
              </a:spcAft>
            </a:pPr>
            <a:r>
              <a:rPr lang="en-US" sz="3200" dirty="0"/>
              <a:t>Derived from opium (e.g., oxycodone, hydrocodone)</a:t>
            </a:r>
          </a:p>
          <a:p>
            <a:pPr marL="461963">
              <a:spcAft>
                <a:spcPts val="600"/>
              </a:spcAft>
            </a:pPr>
            <a:r>
              <a:rPr lang="en-US" sz="3200" dirty="0"/>
              <a:t>Synthetically developed (e.g., fentanyl, Demerol)</a:t>
            </a:r>
          </a:p>
        </p:txBody>
      </p:sp>
      <p:pic>
        <p:nvPicPr>
          <p:cNvPr id="12290" name="Picture 2" descr="Top view of syringe with pills">
            <a:extLst>
              <a:ext uri="{FF2B5EF4-FFF2-40B4-BE49-F238E27FC236}">
                <a16:creationId xmlns:a16="http://schemas.microsoft.com/office/drawing/2014/main" id="{627C0A4A-0E8F-4F65-835C-C73684D6C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57" t="22370" r="47037" b="10222"/>
          <a:stretch/>
        </p:blipFill>
        <p:spPr bwMode="auto">
          <a:xfrm>
            <a:off x="423322" y="4070914"/>
            <a:ext cx="2236320" cy="2543813"/>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A9BC8A6C-9E4B-4B62-9505-C2473AB3CD60}"/>
              </a:ext>
            </a:extLst>
          </p:cNvPr>
          <p:cNvSpPr txBox="1">
            <a:spLocks/>
          </p:cNvSpPr>
          <p:nvPr/>
        </p:nvSpPr>
        <p:spPr>
          <a:xfrm>
            <a:off x="2844632" y="4296546"/>
            <a:ext cx="8846426" cy="2092547"/>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i="0" kern="1200">
                <a:solidFill>
                  <a:srgbClr val="103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spcAft>
                <a:spcPts val="1200"/>
              </a:spcAft>
              <a:buSzPct val="80000"/>
              <a:buFont typeface="Courier New" panose="02070309020205020404" pitchFamily="49" charset="0"/>
              <a:buChar char="o"/>
            </a:pPr>
            <a:r>
              <a:rPr lang="en-US" sz="3000" dirty="0"/>
              <a:t>20-30% of patients prescribed opioids for chronic pain abuse them</a:t>
            </a:r>
          </a:p>
          <a:p>
            <a:pPr marL="346075" indent="-346075">
              <a:spcAft>
                <a:spcPts val="1200"/>
              </a:spcAft>
              <a:buSzPct val="80000"/>
              <a:buFont typeface="Courier New" panose="02070309020205020404" pitchFamily="49" charset="0"/>
              <a:buChar char="o"/>
            </a:pPr>
            <a:r>
              <a:rPr lang="en-US" sz="3000" dirty="0"/>
              <a:t>Approximately 80% of heroin users first misused prescription narcotics like oxycodone or hydrocodone</a:t>
            </a:r>
          </a:p>
        </p:txBody>
      </p:sp>
    </p:spTree>
    <p:extLst>
      <p:ext uri="{BB962C8B-B14F-4D97-AF65-F5344CB8AC3E}">
        <p14:creationId xmlns:p14="http://schemas.microsoft.com/office/powerpoint/2010/main" val="76724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Acute Effects of Opioid Use</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274319" y="1687899"/>
            <a:ext cx="9814561" cy="4804976"/>
          </a:xfrm>
        </p:spPr>
        <p:txBody>
          <a:bodyPr numCol="1" anchor="t">
            <a:normAutofit lnSpcReduction="10000"/>
          </a:bodyPr>
          <a:lstStyle/>
          <a:p>
            <a:pPr>
              <a:spcAft>
                <a:spcPts val="600"/>
              </a:spcAft>
            </a:pPr>
            <a:r>
              <a:rPr lang="en-US" sz="3200" dirty="0"/>
              <a:t>Surge of pleasurable sensation</a:t>
            </a:r>
          </a:p>
          <a:p>
            <a:pPr>
              <a:spcAft>
                <a:spcPts val="600"/>
              </a:spcAft>
            </a:pPr>
            <a:r>
              <a:rPr lang="en-US" sz="3200" dirty="0">
                <a:solidFill>
                  <a:srgbClr val="103255"/>
                </a:solidFill>
              </a:rPr>
              <a:t>Warm flushing of skin</a:t>
            </a:r>
          </a:p>
          <a:p>
            <a:pPr>
              <a:spcAft>
                <a:spcPts val="600"/>
              </a:spcAft>
            </a:pPr>
            <a:r>
              <a:rPr lang="en-US" sz="3200" dirty="0"/>
              <a:t>Dry mouth</a:t>
            </a:r>
          </a:p>
          <a:p>
            <a:pPr>
              <a:spcAft>
                <a:spcPts val="600"/>
              </a:spcAft>
            </a:pPr>
            <a:r>
              <a:rPr lang="en-US" sz="3200" dirty="0">
                <a:solidFill>
                  <a:srgbClr val="103255"/>
                </a:solidFill>
              </a:rPr>
              <a:t>Heavy feeling in extremiti</a:t>
            </a:r>
            <a:r>
              <a:rPr lang="en-US" sz="3200" dirty="0"/>
              <a:t>es</a:t>
            </a:r>
          </a:p>
          <a:p>
            <a:pPr>
              <a:spcAft>
                <a:spcPts val="600"/>
              </a:spcAft>
            </a:pPr>
            <a:r>
              <a:rPr lang="en-US" sz="3200" dirty="0">
                <a:solidFill>
                  <a:srgbClr val="103255"/>
                </a:solidFill>
              </a:rPr>
              <a:t>Drowsiness (“nodding off”)</a:t>
            </a:r>
          </a:p>
          <a:p>
            <a:pPr>
              <a:spcAft>
                <a:spcPts val="600"/>
              </a:spcAft>
            </a:pPr>
            <a:r>
              <a:rPr lang="en-US" sz="3200" dirty="0"/>
              <a:t>Clouding of mental function</a:t>
            </a:r>
          </a:p>
          <a:p>
            <a:pPr>
              <a:spcAft>
                <a:spcPts val="600"/>
              </a:spcAft>
            </a:pPr>
            <a:r>
              <a:rPr lang="en-US" sz="3200" dirty="0">
                <a:solidFill>
                  <a:srgbClr val="103255"/>
                </a:solidFill>
              </a:rPr>
              <a:t>Slowing of heart rate and breathing</a:t>
            </a:r>
          </a:p>
          <a:p>
            <a:pPr>
              <a:spcAft>
                <a:spcPts val="600"/>
              </a:spcAft>
            </a:pPr>
            <a:r>
              <a:rPr lang="en-US" sz="3200" dirty="0"/>
              <a:t>Nausea, vomiting, and severe itching</a:t>
            </a:r>
            <a:endParaRPr lang="en-US" sz="2000" dirty="0"/>
          </a:p>
        </p:txBody>
      </p:sp>
      <p:pic>
        <p:nvPicPr>
          <p:cNvPr id="2050" name="Picture 2" descr="See the source image">
            <a:extLst>
              <a:ext uri="{FF2B5EF4-FFF2-40B4-BE49-F238E27FC236}">
                <a16:creationId xmlns:a16="http://schemas.microsoft.com/office/drawing/2014/main" id="{44AEEACD-C8CE-4DFB-B3A2-3619A62E3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502093"/>
            <a:ext cx="4762500"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2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Substance Use Disorders</a:t>
            </a: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Alcohol</a:t>
            </a: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Cannabis</a:t>
            </a: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Stimulants</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Depressants</a:t>
            </a: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Hallucinogens</a:t>
            </a:r>
          </a:p>
          <a:p>
            <a:pPr marL="1028700" marR="0" lvl="1" indent="-401638" algn="l" defTabSz="914400" rtl="0" eaLnBrk="1" fontAlgn="auto" latinLnBrk="0" hangingPunct="1">
              <a:lnSpc>
                <a:spcPct val="100000"/>
              </a:lnSpc>
              <a:spcBef>
                <a:spcPts val="0"/>
              </a:spcBef>
              <a:spcAft>
                <a:spcPts val="0"/>
              </a:spcAft>
              <a:buClrTx/>
              <a:buSzPct val="80000"/>
              <a:buFont typeface="Courier New" panose="02070309020205020404" pitchFamily="49" charset="0"/>
              <a:buChar char="o"/>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Opioids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Co-Occurring Disorders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Opioid Withdrawal</a:t>
            </a:r>
          </a:p>
        </p:txBody>
      </p:sp>
      <p:sp>
        <p:nvSpPr>
          <p:cNvPr id="10" name="Rectangle: Top Corners One Rounded and One Snipped 9">
            <a:extLst>
              <a:ext uri="{FF2B5EF4-FFF2-40B4-BE49-F238E27FC236}">
                <a16:creationId xmlns:a16="http://schemas.microsoft.com/office/drawing/2014/main" id="{C302EBC0-F38E-4CF3-907C-113764361AA4}"/>
              </a:ext>
              <a:ext uri="{C183D7F6-B498-43B3-948B-1728B52AA6E4}">
                <adec:decorative xmlns:adec="http://schemas.microsoft.com/office/drawing/2017/decorative" val="1"/>
              </a:ext>
            </a:extLst>
          </p:cNvPr>
          <p:cNvSpPr/>
          <p:nvPr/>
        </p:nvSpPr>
        <p:spPr>
          <a:xfrm flipH="1" flipV="1">
            <a:off x="133686" y="5342773"/>
            <a:ext cx="11924628" cy="823911"/>
          </a:xfrm>
          <a:prstGeom prst="snipRoundRect">
            <a:avLst>
              <a:gd name="adj1" fmla="val 16667"/>
              <a:gd name="adj2" fmla="val 40331"/>
            </a:avLst>
          </a:prstGeom>
          <a:solidFill>
            <a:srgbClr val="5F0D14">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FCAAC9-C058-49DA-BE76-F3E387F26894}"/>
              </a:ext>
              <a:ext uri="{C183D7F6-B498-43B3-948B-1728B52AA6E4}">
                <adec:decorative xmlns:adec="http://schemas.microsoft.com/office/drawing/2017/decorative" val="1"/>
              </a:ext>
            </a:extLst>
          </p:cNvPr>
          <p:cNvSpPr/>
          <p:nvPr/>
        </p:nvSpPr>
        <p:spPr>
          <a:xfrm>
            <a:off x="592215" y="2597941"/>
            <a:ext cx="3593705" cy="3394949"/>
          </a:xfrm>
          <a:prstGeom prst="rect">
            <a:avLst/>
          </a:prstGeom>
          <a:solidFill>
            <a:srgbClr val="103255"/>
          </a:solidFill>
          <a:ln w="28575">
            <a:solidFill>
              <a:srgbClr val="306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One Rounded and One Snipped 8">
            <a:extLst>
              <a:ext uri="{FF2B5EF4-FFF2-40B4-BE49-F238E27FC236}">
                <a16:creationId xmlns:a16="http://schemas.microsoft.com/office/drawing/2014/main" id="{3BDAB7AF-A9A5-4290-B189-D74A3365641F}"/>
              </a:ext>
              <a:ext uri="{C183D7F6-B498-43B3-948B-1728B52AA6E4}">
                <adec:decorative xmlns:adec="http://schemas.microsoft.com/office/drawing/2017/decorative" val="1"/>
              </a:ext>
            </a:extLst>
          </p:cNvPr>
          <p:cNvSpPr/>
          <p:nvPr/>
        </p:nvSpPr>
        <p:spPr>
          <a:xfrm>
            <a:off x="133686" y="1704648"/>
            <a:ext cx="11924628" cy="823912"/>
          </a:xfrm>
          <a:prstGeom prst="snipRoundRect">
            <a:avLst>
              <a:gd name="adj1" fmla="val 16667"/>
              <a:gd name="adj2" fmla="val 40331"/>
            </a:avLst>
          </a:prstGeom>
          <a:solidFill>
            <a:srgbClr val="5F0D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51FE69B-78B0-F65B-AE5C-BD17A53770C9}"/>
              </a:ext>
            </a:extLst>
          </p:cNvPr>
          <p:cNvSpPr>
            <a:spLocks noGrp="1"/>
          </p:cNvSpPr>
          <p:nvPr>
            <p:ph idx="1"/>
          </p:nvPr>
        </p:nvSpPr>
        <p:spPr>
          <a:xfrm>
            <a:off x="809912" y="1850210"/>
            <a:ext cx="6752015" cy="532788"/>
          </a:xfrm>
        </p:spPr>
        <p:txBody>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 lastClr="FFFFFF"/>
                </a:solidFill>
                <a:effectLst/>
                <a:uLnTx/>
                <a:uFillTx/>
                <a:latin typeface="Open Sans" panose="020B0606030504020204" pitchFamily="34" charset="0"/>
                <a:ea typeface="+mn-ea"/>
                <a:cs typeface="+mn-cs"/>
              </a:rPr>
              <a:t>Withdrawal Symptoms</a:t>
            </a:r>
          </a:p>
        </p:txBody>
      </p:sp>
      <p:sp>
        <p:nvSpPr>
          <p:cNvPr id="11" name="Rectangle 10">
            <a:extLst>
              <a:ext uri="{FF2B5EF4-FFF2-40B4-BE49-F238E27FC236}">
                <a16:creationId xmlns:a16="http://schemas.microsoft.com/office/drawing/2014/main" id="{8FD99214-E1F0-44F9-A196-E0ADC7065FFD}"/>
              </a:ext>
              <a:ext uri="{C183D7F6-B498-43B3-948B-1728B52AA6E4}">
                <adec:decorative xmlns:adec="http://schemas.microsoft.com/office/drawing/2017/decorative" val="1"/>
              </a:ext>
            </a:extLst>
          </p:cNvPr>
          <p:cNvSpPr/>
          <p:nvPr/>
        </p:nvSpPr>
        <p:spPr>
          <a:xfrm>
            <a:off x="4151878" y="2597941"/>
            <a:ext cx="3593705" cy="3394949"/>
          </a:xfrm>
          <a:prstGeom prst="rect">
            <a:avLst/>
          </a:prstGeom>
          <a:solidFill>
            <a:srgbClr val="103255"/>
          </a:solidFill>
          <a:ln w="28575">
            <a:solidFill>
              <a:srgbClr val="306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D93BD77-77DF-5746-32F8-1F1460ABCFBC}"/>
              </a:ext>
            </a:extLst>
          </p:cNvPr>
          <p:cNvSpPr>
            <a:spLocks noGrp="1"/>
          </p:cNvSpPr>
          <p:nvPr>
            <p:ph idx="10"/>
          </p:nvPr>
        </p:nvSpPr>
        <p:spPr>
          <a:xfrm>
            <a:off x="784834" y="2723876"/>
            <a:ext cx="3593705" cy="532788"/>
          </a:xfrm>
        </p:spPr>
        <p:txBody>
          <a:bodyPr>
            <a:noAutofit/>
          </a:body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Nausea and vomiting</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Runny nose</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Diarrhea</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Goosebumps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Cramps</a:t>
            </a:r>
          </a:p>
        </p:txBody>
      </p:sp>
      <p:sp>
        <p:nvSpPr>
          <p:cNvPr id="6" name="Content Placeholder 5">
            <a:extLst>
              <a:ext uri="{FF2B5EF4-FFF2-40B4-BE49-F238E27FC236}">
                <a16:creationId xmlns:a16="http://schemas.microsoft.com/office/drawing/2014/main" id="{7208793E-24D2-5782-9919-FCF7D814264F}"/>
              </a:ext>
            </a:extLst>
          </p:cNvPr>
          <p:cNvSpPr>
            <a:spLocks noGrp="1"/>
          </p:cNvSpPr>
          <p:nvPr>
            <p:ph idx="11"/>
          </p:nvPr>
        </p:nvSpPr>
        <p:spPr>
          <a:xfrm>
            <a:off x="4489005" y="2723876"/>
            <a:ext cx="6752015" cy="532788"/>
          </a:xfrm>
        </p:spPr>
        <p:txBody>
          <a:bodyPr>
            <a:noAutofit/>
          </a:body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Muscle pain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Restlessness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Sweating</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Anxiety</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Insomnia</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Tremors</a:t>
            </a:r>
          </a:p>
        </p:txBody>
      </p:sp>
      <p:pic>
        <p:nvPicPr>
          <p:cNvPr id="15362" name="Picture 2" descr="Black woman having head ache">
            <a:extLst>
              <a:ext uri="{FF2B5EF4-FFF2-40B4-BE49-F238E27FC236}">
                <a16:creationId xmlns:a16="http://schemas.microsoft.com/office/drawing/2014/main" id="{7B1B5048-6551-414A-8354-16AF79BE8C85}"/>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008" y="2870421"/>
            <a:ext cx="4404717" cy="2884307"/>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9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1B28A-1D11-4319-93C0-444971B35A70}"/>
              </a:ext>
            </a:extLst>
          </p:cNvPr>
          <p:cNvSpPr>
            <a:spLocks noGrp="1"/>
          </p:cNvSpPr>
          <p:nvPr>
            <p:ph type="title"/>
          </p:nvPr>
        </p:nvSpPr>
        <p:spPr/>
        <p:txBody>
          <a:bodyPr>
            <a:noAutofit/>
          </a:bodyPr>
          <a:lstStyle/>
          <a:p>
            <a:r>
              <a:rPr lang="en-US" sz="4800" b="1" dirty="0">
                <a:solidFill>
                  <a:schemeClr val="bg1"/>
                </a:solidFill>
                <a:latin typeface="+mn-lt"/>
              </a:rPr>
              <a:t>Opioid Overdose</a:t>
            </a:r>
          </a:p>
        </p:txBody>
      </p:sp>
      <p:sp>
        <p:nvSpPr>
          <p:cNvPr id="2" name="Content Placeholder 1">
            <a:extLst>
              <a:ext uri="{FF2B5EF4-FFF2-40B4-BE49-F238E27FC236}">
                <a16:creationId xmlns:a16="http://schemas.microsoft.com/office/drawing/2014/main" id="{FC0204FC-7967-4CDE-97C0-52DC02DFBA4D}"/>
              </a:ext>
            </a:extLst>
          </p:cNvPr>
          <p:cNvSpPr>
            <a:spLocks noGrp="1"/>
          </p:cNvSpPr>
          <p:nvPr>
            <p:ph idx="1"/>
          </p:nvPr>
        </p:nvSpPr>
        <p:spPr>
          <a:xfrm>
            <a:off x="401714" y="1630900"/>
            <a:ext cx="6132436" cy="532788"/>
          </a:xfrm>
        </p:spPr>
        <p:txBody>
          <a:bodyPr>
            <a:normAutofit/>
          </a:bodyPr>
          <a:lstStyle/>
          <a:p>
            <a:pPr marL="0" indent="0">
              <a:buNone/>
            </a:pPr>
            <a:r>
              <a:rPr lang="en-US" sz="3200" b="1" dirty="0"/>
              <a:t>Signs of Overdose</a:t>
            </a:r>
          </a:p>
          <a:p>
            <a:pPr marL="461963" lvl="1" indent="-231775"/>
            <a:r>
              <a:rPr lang="en-US" sz="2800" dirty="0">
                <a:solidFill>
                  <a:srgbClr val="103255"/>
                </a:solidFill>
              </a:rPr>
              <a:t>Blue or purplish-black lips or fingernails</a:t>
            </a:r>
          </a:p>
          <a:p>
            <a:pPr marL="461963" lvl="1" indent="-231775"/>
            <a:r>
              <a:rPr lang="en-US" sz="2800" dirty="0">
                <a:solidFill>
                  <a:srgbClr val="103255"/>
                </a:solidFill>
              </a:rPr>
              <a:t>Cold, clammy skin</a:t>
            </a:r>
          </a:p>
          <a:p>
            <a:pPr marL="461963" lvl="1" indent="-231775"/>
            <a:r>
              <a:rPr lang="en-US" sz="2800" dirty="0">
                <a:solidFill>
                  <a:srgbClr val="103255"/>
                </a:solidFill>
              </a:rPr>
              <a:t>Gurgling, snorting, or choking sounds</a:t>
            </a:r>
          </a:p>
          <a:p>
            <a:pPr marL="461963" lvl="1" indent="-231775"/>
            <a:r>
              <a:rPr lang="en-US" sz="2800" dirty="0">
                <a:solidFill>
                  <a:srgbClr val="103255"/>
                </a:solidFill>
              </a:rPr>
              <a:t>Difficulty waking or speaking</a:t>
            </a:r>
          </a:p>
          <a:p>
            <a:pPr marL="461963" lvl="1" indent="-231775"/>
            <a:r>
              <a:rPr lang="en-US" sz="2800" dirty="0">
                <a:solidFill>
                  <a:srgbClr val="103255"/>
                </a:solidFill>
              </a:rPr>
              <a:t>Slow or no heart rate</a:t>
            </a:r>
          </a:p>
          <a:p>
            <a:pPr marL="461963" lvl="1" indent="-231775"/>
            <a:r>
              <a:rPr lang="en-US" sz="2800" dirty="0">
                <a:solidFill>
                  <a:srgbClr val="103255"/>
                </a:solidFill>
              </a:rPr>
              <a:t>Slow or no breathing</a:t>
            </a:r>
          </a:p>
          <a:p>
            <a:pPr marL="461963" lvl="1" indent="-231775"/>
            <a:r>
              <a:rPr lang="en-US" sz="2800" dirty="0">
                <a:solidFill>
                  <a:srgbClr val="103255"/>
                </a:solidFill>
              </a:rPr>
              <a:t>Limp body</a:t>
            </a:r>
          </a:p>
          <a:p>
            <a:pPr marL="461963" lvl="1" indent="-231775"/>
            <a:r>
              <a:rPr lang="en-US" sz="2800" dirty="0">
                <a:solidFill>
                  <a:srgbClr val="103255"/>
                </a:solidFill>
              </a:rPr>
              <a:t>Pinpoint pupils</a:t>
            </a:r>
          </a:p>
        </p:txBody>
      </p:sp>
      <p:sp>
        <p:nvSpPr>
          <p:cNvPr id="5" name="Content Placeholder 4">
            <a:extLst>
              <a:ext uri="{FF2B5EF4-FFF2-40B4-BE49-F238E27FC236}">
                <a16:creationId xmlns:a16="http://schemas.microsoft.com/office/drawing/2014/main" id="{B88459BC-67CF-44C8-C43D-95C64D45F14A}"/>
              </a:ext>
            </a:extLst>
          </p:cNvPr>
          <p:cNvSpPr>
            <a:spLocks noGrp="1"/>
          </p:cNvSpPr>
          <p:nvPr>
            <p:ph idx="10"/>
          </p:nvPr>
        </p:nvSpPr>
        <p:spPr>
          <a:xfrm>
            <a:off x="6361431" y="1573750"/>
            <a:ext cx="6752015" cy="5327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What to do</a:t>
            </a:r>
          </a:p>
          <a:p>
            <a:pPr lvl="1">
              <a:lnSpc>
                <a:spcPct val="100000"/>
              </a:lnSpc>
              <a:spcBef>
                <a:spcPts val="0"/>
              </a:spcBef>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Call emergency medical response</a:t>
            </a:r>
          </a:p>
          <a:p>
            <a:pPr lvl="1">
              <a:lnSpc>
                <a:spcPct val="100000"/>
              </a:lnSpc>
              <a:spcBef>
                <a:spcPts val="0"/>
              </a:spcBef>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Administer naloxone (Narcan)</a:t>
            </a:r>
          </a:p>
          <a:p>
            <a:pPr lvl="1">
              <a:lnSpc>
                <a:spcPct val="100000"/>
              </a:lnSpc>
              <a:spcBef>
                <a:spcPts val="0"/>
              </a:spcBef>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Perform rescue breathing</a:t>
            </a:r>
          </a:p>
          <a:p>
            <a:pPr lvl="1">
              <a:lnSpc>
                <a:spcPct val="100000"/>
              </a:lnSpc>
              <a:spcBef>
                <a:spcPts val="0"/>
              </a:spcBef>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Force wakefulness</a:t>
            </a:r>
          </a:p>
        </p:txBody>
      </p:sp>
    </p:spTree>
    <p:extLst>
      <p:ext uri="{BB962C8B-B14F-4D97-AF65-F5344CB8AC3E}">
        <p14:creationId xmlns:p14="http://schemas.microsoft.com/office/powerpoint/2010/main" val="403868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p:txBody>
          <a:bodyPr>
            <a:noAutofit/>
          </a:bodyPr>
          <a:lstStyle/>
          <a:p>
            <a:r>
              <a:rPr lang="en-US" b="1" dirty="0">
                <a:solidFill>
                  <a:schemeClr val="bg1"/>
                </a:solidFill>
                <a:latin typeface="+mn-lt"/>
                <a:cs typeface="Segoe UI" panose="020B0502040204020203" pitchFamily="34" charset="0"/>
              </a:rPr>
              <a:t>Co-Occurring Conditions:</a:t>
            </a:r>
            <a:br>
              <a:rPr lang="en-US" b="1" dirty="0">
                <a:solidFill>
                  <a:schemeClr val="bg1"/>
                </a:solidFill>
                <a:latin typeface="+mn-lt"/>
                <a:cs typeface="Segoe UI" panose="020B0502040204020203" pitchFamily="34" charset="0"/>
              </a:rPr>
            </a:br>
            <a:r>
              <a:rPr lang="en-US" b="1" dirty="0">
                <a:solidFill>
                  <a:schemeClr val="bg1"/>
                </a:solidFill>
                <a:latin typeface="+mn-lt"/>
                <a:cs typeface="Segoe UI" panose="020B0502040204020203" pitchFamily="34" charset="0"/>
              </a:rPr>
              <a:t>Substance Use and Mental Illness</a:t>
            </a:r>
          </a:p>
        </p:txBody>
      </p:sp>
      <p:grpSp>
        <p:nvGrpSpPr>
          <p:cNvPr id="2" name="Group 1" descr="A simple diagram stating two things: mental illness carries a 3 times risk of substance use problems. Mental illness makes substance use problems worse, and vice versa.">
            <a:extLst>
              <a:ext uri="{FF2B5EF4-FFF2-40B4-BE49-F238E27FC236}">
                <a16:creationId xmlns:a16="http://schemas.microsoft.com/office/drawing/2014/main" id="{2645719E-CF48-5179-AD66-57795DDC61CF}"/>
              </a:ext>
            </a:extLst>
          </p:cNvPr>
          <p:cNvGrpSpPr/>
          <p:nvPr/>
        </p:nvGrpSpPr>
        <p:grpSpPr>
          <a:xfrm>
            <a:off x="873760" y="1640840"/>
            <a:ext cx="10444480" cy="3509327"/>
            <a:chOff x="873760" y="1640840"/>
            <a:chExt cx="10444480" cy="3509327"/>
          </a:xfrm>
        </p:grpSpPr>
        <p:sp>
          <p:nvSpPr>
            <p:cNvPr id="10" name="Rectangle 9">
              <a:extLst>
                <a:ext uri="{FF2B5EF4-FFF2-40B4-BE49-F238E27FC236}">
                  <a16:creationId xmlns:a16="http://schemas.microsoft.com/office/drawing/2014/main" id="{00A6F653-22B8-40B8-A3C1-1F950BB4E0B3}"/>
                </a:ext>
              </a:extLst>
            </p:cNvPr>
            <p:cNvSpPr/>
            <p:nvPr/>
          </p:nvSpPr>
          <p:spPr>
            <a:xfrm>
              <a:off x="873760" y="1640840"/>
              <a:ext cx="3698240" cy="1463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MENTAL ILLNESS</a:t>
              </a:r>
            </a:p>
          </p:txBody>
        </p:sp>
        <p:sp>
          <p:nvSpPr>
            <p:cNvPr id="11" name="Rectangle 10">
              <a:extLst>
                <a:ext uri="{FF2B5EF4-FFF2-40B4-BE49-F238E27FC236}">
                  <a16:creationId xmlns:a16="http://schemas.microsoft.com/office/drawing/2014/main" id="{4DD4F59B-FD0B-42F2-B201-71BE5BCD5BB1}"/>
                </a:ext>
              </a:extLst>
            </p:cNvPr>
            <p:cNvSpPr/>
            <p:nvPr/>
          </p:nvSpPr>
          <p:spPr>
            <a:xfrm>
              <a:off x="4919235" y="1910695"/>
              <a:ext cx="2353529" cy="923330"/>
            </a:xfrm>
            <a:prstGeom prst="rect">
              <a:avLst/>
            </a:prstGeom>
            <a:noFill/>
          </p:spPr>
          <p:txBody>
            <a:bodyPr wrap="none" lIns="91440" tIns="45720" rIns="91440" bIns="45720">
              <a:spAutoFit/>
            </a:bodyPr>
            <a:lstStyle/>
            <a:p>
              <a:pPr algn="ctr"/>
              <a:r>
                <a:rPr lang="en-US" sz="5400" b="1" cap="none" spc="0" dirty="0">
                  <a:ln w="0"/>
                  <a:solidFill>
                    <a:srgbClr val="103255"/>
                  </a:solidFill>
                  <a:effectLst>
                    <a:outerShdw blurRad="38100" dist="19050" dir="2700000" algn="tl" rotWithShape="0">
                      <a:schemeClr val="dk1">
                        <a:alpha val="40000"/>
                      </a:schemeClr>
                    </a:outerShdw>
                  </a:effectLst>
                </a:rPr>
                <a:t>3X RISK</a:t>
              </a:r>
            </a:p>
          </p:txBody>
        </p:sp>
        <p:sp>
          <p:nvSpPr>
            <p:cNvPr id="12" name="Rectangle 11">
              <a:extLst>
                <a:ext uri="{FF2B5EF4-FFF2-40B4-BE49-F238E27FC236}">
                  <a16:creationId xmlns:a16="http://schemas.microsoft.com/office/drawing/2014/main" id="{AD77DFB6-C4EC-410D-BC57-CF7B5406791E}"/>
                </a:ext>
              </a:extLst>
            </p:cNvPr>
            <p:cNvSpPr/>
            <p:nvPr/>
          </p:nvSpPr>
          <p:spPr>
            <a:xfrm>
              <a:off x="7556708" y="1640840"/>
              <a:ext cx="3761532" cy="1463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SUBSTANCE USE PROBLEMS</a:t>
              </a:r>
            </a:p>
          </p:txBody>
        </p:sp>
        <p:sp>
          <p:nvSpPr>
            <p:cNvPr id="13" name="Rectangle 12">
              <a:extLst>
                <a:ext uri="{FF2B5EF4-FFF2-40B4-BE49-F238E27FC236}">
                  <a16:creationId xmlns:a16="http://schemas.microsoft.com/office/drawing/2014/main" id="{72AD6D65-8D4C-4A4B-B66F-028945CB58C1}"/>
                </a:ext>
              </a:extLst>
            </p:cNvPr>
            <p:cNvSpPr/>
            <p:nvPr/>
          </p:nvSpPr>
          <p:spPr>
            <a:xfrm>
              <a:off x="873760" y="3687127"/>
              <a:ext cx="3698240" cy="1463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MENTAL ILLNESS</a:t>
              </a:r>
            </a:p>
          </p:txBody>
        </p:sp>
        <p:sp>
          <p:nvSpPr>
            <p:cNvPr id="14" name="Rectangle 13">
              <a:extLst>
                <a:ext uri="{FF2B5EF4-FFF2-40B4-BE49-F238E27FC236}">
                  <a16:creationId xmlns:a16="http://schemas.microsoft.com/office/drawing/2014/main" id="{CC48B7F8-9898-4AC6-86E8-31F349A6C875}"/>
                </a:ext>
              </a:extLst>
            </p:cNvPr>
            <p:cNvSpPr/>
            <p:nvPr/>
          </p:nvSpPr>
          <p:spPr>
            <a:xfrm>
              <a:off x="7556708" y="3687127"/>
              <a:ext cx="3761532" cy="1463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SUBSTANCE USE PROBLEMS</a:t>
              </a:r>
            </a:p>
          </p:txBody>
        </p:sp>
        <p:sp>
          <p:nvSpPr>
            <p:cNvPr id="15" name="Arrow: Left-Right 14">
              <a:extLst>
                <a:ext uri="{FF2B5EF4-FFF2-40B4-BE49-F238E27FC236}">
                  <a16:creationId xmlns:a16="http://schemas.microsoft.com/office/drawing/2014/main" id="{FD3AEC16-33C2-4376-8B42-37174776B02E}"/>
                </a:ext>
              </a:extLst>
            </p:cNvPr>
            <p:cNvSpPr/>
            <p:nvPr/>
          </p:nvSpPr>
          <p:spPr>
            <a:xfrm>
              <a:off x="4614973" y="3535680"/>
              <a:ext cx="2921415" cy="1614487"/>
            </a:xfrm>
            <a:prstGeom prst="lef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MAKES</a:t>
              </a:r>
            </a:p>
            <a:p>
              <a:pPr algn="ctr"/>
              <a:r>
                <a:rPr lang="en-US" sz="2800" b="1" dirty="0"/>
                <a:t>WORSE</a:t>
              </a:r>
            </a:p>
          </p:txBody>
        </p:sp>
      </p:grpSp>
      <p:sp>
        <p:nvSpPr>
          <p:cNvPr id="3" name="Content Placeholder 2">
            <a:extLst>
              <a:ext uri="{FF2B5EF4-FFF2-40B4-BE49-F238E27FC236}">
                <a16:creationId xmlns:a16="http://schemas.microsoft.com/office/drawing/2014/main" id="{930CC4F2-3CDA-3784-55DA-EFD2FF45C8BF}"/>
              </a:ext>
            </a:extLst>
          </p:cNvPr>
          <p:cNvSpPr>
            <a:spLocks noGrp="1"/>
          </p:cNvSpPr>
          <p:nvPr>
            <p:ph idx="1"/>
          </p:nvPr>
        </p:nvSpPr>
        <p:spPr>
          <a:xfrm>
            <a:off x="571894" y="5695314"/>
            <a:ext cx="11007571" cy="79756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Need to TREAT BOTH for improvement</a:t>
            </a:r>
          </a:p>
        </p:txBody>
      </p:sp>
    </p:spTree>
    <p:extLst>
      <p:ext uri="{BB962C8B-B14F-4D97-AF65-F5344CB8AC3E}">
        <p14:creationId xmlns:p14="http://schemas.microsoft.com/office/powerpoint/2010/main" val="172533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462040" y="386639"/>
            <a:ext cx="11007725" cy="611188"/>
          </a:xfrm>
        </p:spPr>
        <p:txBody>
          <a:bodyPr>
            <a:noAutofit/>
          </a:bodyPr>
          <a:lstStyle/>
          <a:p>
            <a:r>
              <a:rPr lang="en-US" b="1" dirty="0">
                <a:solidFill>
                  <a:schemeClr val="bg1"/>
                </a:solidFill>
                <a:latin typeface="+mn-lt"/>
                <a:cs typeface="Segoe UI" panose="020B0502040204020203" pitchFamily="34" charset="0"/>
              </a:rPr>
              <a:t>Why do people living with mental illness </a:t>
            </a:r>
            <a:br>
              <a:rPr lang="en-US" b="1" dirty="0">
                <a:solidFill>
                  <a:schemeClr val="bg1"/>
                </a:solidFill>
                <a:latin typeface="+mn-lt"/>
                <a:cs typeface="Segoe UI" panose="020B0502040204020203" pitchFamily="34" charset="0"/>
              </a:rPr>
            </a:br>
            <a:r>
              <a:rPr lang="en-US" b="1" dirty="0">
                <a:solidFill>
                  <a:schemeClr val="bg1"/>
                </a:solidFill>
                <a:latin typeface="+mn-lt"/>
                <a:cs typeface="Segoe UI" panose="020B0502040204020203" pitchFamily="34" charset="0"/>
              </a:rPr>
              <a:t>use substances?</a:t>
            </a:r>
          </a:p>
        </p:txBody>
      </p:sp>
      <p:pic>
        <p:nvPicPr>
          <p:cNvPr id="6" name="Picture 5" descr="Q&amp;A icon">
            <a:extLst>
              <a:ext uri="{FF2B5EF4-FFF2-40B4-BE49-F238E27FC236}">
                <a16:creationId xmlns:a16="http://schemas.microsoft.com/office/drawing/2014/main" id="{06F423F1-88F4-4994-8625-47D2CAE49404}"/>
              </a:ext>
            </a:extLst>
          </p:cNvPr>
          <p:cNvPicPr>
            <a:picLocks noChangeAspect="1"/>
          </p:cNvPicPr>
          <p:nvPr/>
        </p:nvPicPr>
        <p:blipFill>
          <a:blip r:embed="rId3"/>
          <a:stretch>
            <a:fillRect/>
          </a:stretch>
        </p:blipFill>
        <p:spPr>
          <a:xfrm>
            <a:off x="132080" y="6047523"/>
            <a:ext cx="1110386" cy="656848"/>
          </a:xfrm>
          <a:prstGeom prst="rect">
            <a:avLst/>
          </a:prstGeom>
        </p:spPr>
      </p:pic>
      <p:pic>
        <p:nvPicPr>
          <p:cNvPr id="16386" name="Picture 2">
            <a:extLst>
              <a:ext uri="{FF2B5EF4-FFF2-40B4-BE49-F238E27FC236}">
                <a16:creationId xmlns:a16="http://schemas.microsoft.com/office/drawing/2014/main" id="{05621EE2-1301-4228-B070-9257FC9ABB75}"/>
              </a:ext>
              <a:ext uri="{C183D7F6-B498-43B3-948B-1728B52AA6E4}">
                <adec:decorative xmlns:adec="http://schemas.microsoft.com/office/drawing/2017/decorative" val="1"/>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18799" b="4792"/>
          <a:stretch/>
        </p:blipFill>
        <p:spPr bwMode="auto">
          <a:xfrm>
            <a:off x="0" y="1276190"/>
            <a:ext cx="12192000" cy="568400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462040" y="1879298"/>
            <a:ext cx="11272760" cy="3343092"/>
          </a:xfrm>
        </p:spPr>
        <p:txBody>
          <a:bodyPr numCol="2" anchor="t">
            <a:noAutofit/>
          </a:bodyPr>
          <a:lstStyle/>
          <a:p>
            <a:pPr marL="346075" indent="-346075">
              <a:spcAft>
                <a:spcPts val="600"/>
              </a:spcAft>
            </a:pPr>
            <a:r>
              <a:rPr lang="en-US" sz="3600" dirty="0"/>
              <a:t>Self-medication</a:t>
            </a:r>
          </a:p>
          <a:p>
            <a:pPr marL="346075" indent="-346075">
              <a:spcAft>
                <a:spcPts val="600"/>
              </a:spcAft>
            </a:pPr>
            <a:r>
              <a:rPr lang="en-US" sz="3600" dirty="0"/>
              <a:t>Easier to get drugs/alcohol than prescription medications</a:t>
            </a:r>
          </a:p>
          <a:p>
            <a:pPr marL="346075" indent="-346075">
              <a:spcAft>
                <a:spcPts val="600"/>
              </a:spcAft>
            </a:pPr>
            <a:r>
              <a:rPr lang="en-US" sz="3600" dirty="0"/>
              <a:t>Cost of medications, no insurance</a:t>
            </a:r>
          </a:p>
          <a:p>
            <a:pPr>
              <a:spcAft>
                <a:spcPts val="600"/>
              </a:spcAft>
            </a:pPr>
            <a:r>
              <a:rPr lang="en-US" sz="3600" dirty="0"/>
              <a:t>Delay in medication working</a:t>
            </a:r>
          </a:p>
          <a:p>
            <a:pPr>
              <a:spcAft>
                <a:spcPts val="600"/>
              </a:spcAft>
            </a:pPr>
            <a:r>
              <a:rPr lang="en-US" sz="3600" dirty="0"/>
              <a:t>Poor judgment</a:t>
            </a:r>
          </a:p>
          <a:p>
            <a:pPr>
              <a:spcAft>
                <a:spcPts val="600"/>
              </a:spcAft>
            </a:pPr>
            <a:r>
              <a:rPr lang="en-US" sz="3600" dirty="0"/>
              <a:t>High need for excitement, thrills, risks</a:t>
            </a:r>
          </a:p>
          <a:p>
            <a:pPr>
              <a:spcAft>
                <a:spcPts val="600"/>
              </a:spcAft>
            </a:pPr>
            <a:r>
              <a:rPr lang="en-US" sz="3600" dirty="0"/>
              <a:t>Social influences</a:t>
            </a:r>
          </a:p>
        </p:txBody>
      </p:sp>
    </p:spTree>
    <p:extLst>
      <p:ext uri="{BB962C8B-B14F-4D97-AF65-F5344CB8AC3E}">
        <p14:creationId xmlns:p14="http://schemas.microsoft.com/office/powerpoint/2010/main" val="291082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13250C-BBD0-47F0-8188-41EF0C7FEB68}"/>
              </a:ext>
            </a:extLst>
          </p:cNvPr>
          <p:cNvSpPr>
            <a:spLocks noGrp="1"/>
          </p:cNvSpPr>
          <p:nvPr>
            <p:ph type="title"/>
          </p:nvPr>
        </p:nvSpPr>
        <p:spPr/>
        <p:txBody>
          <a:bodyPr>
            <a:noAutofit/>
          </a:bodyPr>
          <a:lstStyle/>
          <a:p>
            <a:r>
              <a:rPr lang="en-US" b="1" dirty="0">
                <a:solidFill>
                  <a:schemeClr val="bg1"/>
                </a:solidFill>
                <a:latin typeface="+mn-lt"/>
              </a:rPr>
              <a:t>Co-Occurring Conditions:</a:t>
            </a:r>
            <a:br>
              <a:rPr lang="en-US" b="1" dirty="0">
                <a:solidFill>
                  <a:schemeClr val="bg1"/>
                </a:solidFill>
                <a:latin typeface="+mn-lt"/>
              </a:rPr>
            </a:br>
            <a:r>
              <a:rPr lang="en-US" b="1" dirty="0">
                <a:solidFill>
                  <a:schemeClr val="bg1"/>
                </a:solidFill>
                <a:latin typeface="+mn-lt"/>
              </a:rPr>
              <a:t>Substance Use and IDD</a:t>
            </a:r>
          </a:p>
        </p:txBody>
      </p:sp>
      <p:sp>
        <p:nvSpPr>
          <p:cNvPr id="7" name="Content Placeholder 6">
            <a:extLst>
              <a:ext uri="{FF2B5EF4-FFF2-40B4-BE49-F238E27FC236}">
                <a16:creationId xmlns:a16="http://schemas.microsoft.com/office/drawing/2014/main" id="{F41B58F5-E5F4-8CA4-BEF7-BA2A71B10D03}"/>
              </a:ext>
            </a:extLst>
          </p:cNvPr>
          <p:cNvSpPr>
            <a:spLocks noGrp="1"/>
          </p:cNvSpPr>
          <p:nvPr>
            <p:ph idx="1"/>
          </p:nvPr>
        </p:nvSpPr>
        <p:spPr>
          <a:xfrm>
            <a:off x="266700" y="1516448"/>
            <a:ext cx="5638801" cy="532788"/>
          </a:xfrm>
        </p:spPr>
        <p:txBody>
          <a:bodyPr vert="horz" lIns="91440" tIns="45720" rIns="91440" bIns="45720" rtlCol="0" anchor="t">
            <a:normAutofit/>
          </a:bodyPr>
          <a:lstStyle/>
          <a:p>
            <a:pPr marL="0" indent="0">
              <a:buNone/>
            </a:pPr>
            <a:r>
              <a:rPr lang="en-US" sz="3200" b="1" dirty="0">
                <a:latin typeface="Calibri" panose="020F0502020204030204"/>
              </a:rPr>
              <a:t>Basic Facts:</a:t>
            </a:r>
            <a:endParaRPr lang="en-US" sz="3000" dirty="0">
              <a:latin typeface="Calibri" panose="020F0502020204030204"/>
            </a:endParaRPr>
          </a:p>
          <a:p>
            <a:r>
              <a:rPr lang="en-US" sz="3000" dirty="0">
                <a:latin typeface="Calibri" panose="020F0502020204030204"/>
              </a:rPr>
              <a:t>Approximately 5% of those with IDD have a substance use disorder </a:t>
            </a:r>
          </a:p>
          <a:p>
            <a:r>
              <a:rPr lang="en-US" sz="3000" dirty="0">
                <a:latin typeface="Calibri" panose="020F0502020204030204"/>
              </a:rPr>
              <a:t>Most used substances include alcohol, tobacco, and cannabis</a:t>
            </a:r>
          </a:p>
          <a:p>
            <a:r>
              <a:rPr lang="en-US" sz="3000" dirty="0">
                <a:latin typeface="Calibri" panose="020F0502020204030204"/>
              </a:rPr>
              <a:t>Substance use disorders are not always recognized in this population</a:t>
            </a:r>
          </a:p>
        </p:txBody>
      </p:sp>
      <p:sp>
        <p:nvSpPr>
          <p:cNvPr id="8" name="Content Placeholder 7">
            <a:extLst>
              <a:ext uri="{FF2B5EF4-FFF2-40B4-BE49-F238E27FC236}">
                <a16:creationId xmlns:a16="http://schemas.microsoft.com/office/drawing/2014/main" id="{FA8F0805-059A-E622-5DE0-4855E6580D58}"/>
              </a:ext>
            </a:extLst>
          </p:cNvPr>
          <p:cNvSpPr>
            <a:spLocks noGrp="1"/>
          </p:cNvSpPr>
          <p:nvPr>
            <p:ph idx="10"/>
          </p:nvPr>
        </p:nvSpPr>
        <p:spPr>
          <a:xfrm>
            <a:off x="6172201" y="1516448"/>
            <a:ext cx="6172200" cy="5327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03255"/>
                </a:solidFill>
                <a:effectLst/>
                <a:uLnTx/>
                <a:uFillTx/>
                <a:latin typeface="Calibri" panose="020F0502020204030204"/>
                <a:ea typeface="+mn-ea"/>
                <a:cs typeface="+mn-cs"/>
              </a:rPr>
              <a:t>Consequences include…</a:t>
            </a:r>
            <a:endPar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Increased social isolation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Problems with the criminal justice system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Victimization while under the influence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Increased cognitive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Poor impulse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Life-threatening side effects from interaction with other medication</a:t>
            </a:r>
          </a:p>
        </p:txBody>
      </p:sp>
    </p:spTree>
    <p:extLst>
      <p:ext uri="{BB962C8B-B14F-4D97-AF65-F5344CB8AC3E}">
        <p14:creationId xmlns:p14="http://schemas.microsoft.com/office/powerpoint/2010/main" val="371885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13250C-BBD0-47F0-8188-41EF0C7FEB68}"/>
              </a:ext>
            </a:extLst>
          </p:cNvPr>
          <p:cNvSpPr>
            <a:spLocks noGrp="1"/>
          </p:cNvSpPr>
          <p:nvPr>
            <p:ph type="title"/>
          </p:nvPr>
        </p:nvSpPr>
        <p:spPr/>
        <p:txBody>
          <a:bodyPr>
            <a:noAutofit/>
          </a:bodyPr>
          <a:lstStyle/>
          <a:p>
            <a:r>
              <a:rPr lang="en-US" sz="4800" b="1" dirty="0">
                <a:solidFill>
                  <a:schemeClr val="bg1"/>
                </a:solidFill>
                <a:latin typeface="+mn-lt"/>
              </a:rPr>
              <a:t>Why do people with IDD </a:t>
            </a:r>
            <a:br>
              <a:rPr lang="en-US" sz="4800" b="1" dirty="0">
                <a:solidFill>
                  <a:schemeClr val="bg1"/>
                </a:solidFill>
                <a:latin typeface="+mn-lt"/>
              </a:rPr>
            </a:br>
            <a:r>
              <a:rPr lang="en-US" sz="4800" b="1" dirty="0">
                <a:solidFill>
                  <a:schemeClr val="bg1"/>
                </a:solidFill>
                <a:latin typeface="+mn-lt"/>
              </a:rPr>
              <a:t>use substances?</a:t>
            </a:r>
          </a:p>
        </p:txBody>
      </p:sp>
      <p:sp>
        <p:nvSpPr>
          <p:cNvPr id="2" name="Content Placeholder 1">
            <a:extLst>
              <a:ext uri="{FF2B5EF4-FFF2-40B4-BE49-F238E27FC236}">
                <a16:creationId xmlns:a16="http://schemas.microsoft.com/office/drawing/2014/main" id="{1D8EAEA4-95A2-4C39-87FE-100CA5C99D1E}"/>
              </a:ext>
            </a:extLst>
          </p:cNvPr>
          <p:cNvSpPr>
            <a:spLocks noGrp="1"/>
          </p:cNvSpPr>
          <p:nvPr>
            <p:ph idx="1"/>
          </p:nvPr>
        </p:nvSpPr>
        <p:spPr>
          <a:xfrm>
            <a:off x="592214" y="1999870"/>
            <a:ext cx="11007571" cy="3486530"/>
          </a:xfrm>
        </p:spPr>
        <p:txBody>
          <a:bodyPr>
            <a:normAutofit/>
          </a:bodyPr>
          <a:lstStyle/>
          <a:p>
            <a:pPr>
              <a:spcAft>
                <a:spcPts val="1200"/>
              </a:spcAft>
            </a:pPr>
            <a:r>
              <a:rPr lang="en-US" sz="3600" dirty="0">
                <a:solidFill>
                  <a:srgbClr val="103255"/>
                </a:solidFill>
              </a:rPr>
              <a:t>People with milder </a:t>
            </a:r>
            <a:r>
              <a:rPr lang="en-US" sz="3600" dirty="0"/>
              <a:t>IDD have greater independence allowing for access to substances</a:t>
            </a:r>
          </a:p>
          <a:p>
            <a:pPr>
              <a:spcAft>
                <a:spcPts val="1200"/>
              </a:spcAft>
            </a:pPr>
            <a:r>
              <a:rPr lang="en-US" sz="3600" dirty="0">
                <a:solidFill>
                  <a:srgbClr val="103255"/>
                </a:solidFill>
              </a:rPr>
              <a:t>More susceptible to peer pressure </a:t>
            </a:r>
          </a:p>
          <a:p>
            <a:pPr>
              <a:spcAft>
                <a:spcPts val="1200"/>
              </a:spcAft>
            </a:pPr>
            <a:r>
              <a:rPr lang="en-US" sz="3600" dirty="0"/>
              <a:t>Often there is a co-occurring mental illness</a:t>
            </a:r>
          </a:p>
          <a:p>
            <a:pPr>
              <a:spcAft>
                <a:spcPts val="1200"/>
              </a:spcAft>
            </a:pPr>
            <a:r>
              <a:rPr lang="en-US" sz="3600" dirty="0">
                <a:solidFill>
                  <a:srgbClr val="103255"/>
                </a:solidFill>
              </a:rPr>
              <a:t>Use substances to cope with negative experiences</a:t>
            </a:r>
          </a:p>
        </p:txBody>
      </p:sp>
    </p:spTree>
    <p:extLst>
      <p:ext uri="{BB962C8B-B14F-4D97-AF65-F5344CB8AC3E}">
        <p14:creationId xmlns:p14="http://schemas.microsoft.com/office/powerpoint/2010/main" val="1909324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9" y="365125"/>
            <a:ext cx="7904162" cy="611188"/>
          </a:xfrm>
        </p:spPr>
        <p:txBody>
          <a:bodyPr>
            <a:noAutofit/>
          </a:bodyPr>
          <a:lstStyle/>
          <a:p>
            <a:r>
              <a:rPr lang="en-US" b="1" dirty="0">
                <a:solidFill>
                  <a:schemeClr val="bg1"/>
                </a:solidFill>
                <a:latin typeface="+mn-lt"/>
                <a:cs typeface="Segoe UI" panose="020B0502040204020203" pitchFamily="34" charset="0"/>
              </a:rPr>
              <a:t>Co-Occurring Conditions: Challenges in Providing Care</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947738" y="1687899"/>
            <a:ext cx="10807383" cy="4804976"/>
          </a:xfrm>
        </p:spPr>
        <p:txBody>
          <a:bodyPr numCol="1" anchor="t">
            <a:normAutofit/>
          </a:bodyPr>
          <a:lstStyle/>
          <a:p>
            <a:pPr>
              <a:spcAft>
                <a:spcPts val="600"/>
              </a:spcAft>
            </a:pPr>
            <a:r>
              <a:rPr lang="en-US" sz="3200" dirty="0"/>
              <a:t>Difficulty determining the cause of symptoms</a:t>
            </a:r>
          </a:p>
          <a:p>
            <a:pPr>
              <a:spcAft>
                <a:spcPts val="600"/>
              </a:spcAft>
            </a:pPr>
            <a:r>
              <a:rPr lang="en-US" sz="3200" dirty="0"/>
              <a:t>Uncertainty as to the most critical need</a:t>
            </a:r>
          </a:p>
          <a:p>
            <a:pPr>
              <a:spcAft>
                <a:spcPts val="600"/>
              </a:spcAft>
            </a:pPr>
            <a:r>
              <a:rPr lang="en-US" sz="3200" dirty="0"/>
              <a:t>Difficulty deciding the most appropriate service providers</a:t>
            </a:r>
          </a:p>
          <a:p>
            <a:pPr>
              <a:spcAft>
                <a:spcPts val="600"/>
              </a:spcAft>
            </a:pPr>
            <a:r>
              <a:rPr lang="en-US" sz="3200" dirty="0"/>
              <a:t>Both have a high rate of relapse</a:t>
            </a:r>
          </a:p>
          <a:p>
            <a:pPr>
              <a:spcAft>
                <a:spcPts val="600"/>
              </a:spcAft>
            </a:pPr>
            <a:r>
              <a:rPr lang="en-US" sz="3200" dirty="0"/>
              <a:t>Both include crisis behaviors</a:t>
            </a:r>
          </a:p>
          <a:p>
            <a:pPr>
              <a:spcAft>
                <a:spcPts val="600"/>
              </a:spcAft>
            </a:pPr>
            <a:r>
              <a:rPr lang="en-US" sz="3200" dirty="0"/>
              <a:t>Both are high-need consumers of services</a:t>
            </a:r>
          </a:p>
          <a:p>
            <a:pPr>
              <a:spcAft>
                <a:spcPts val="600"/>
              </a:spcAft>
            </a:pPr>
            <a:r>
              <a:rPr lang="en-US" sz="3200" dirty="0"/>
              <a:t>Both have frequent arrest and justice involvement</a:t>
            </a:r>
          </a:p>
        </p:txBody>
      </p:sp>
      <p:pic>
        <p:nvPicPr>
          <p:cNvPr id="5" name="Picture 4" descr="Q&amp;A icon">
            <a:extLst>
              <a:ext uri="{FF2B5EF4-FFF2-40B4-BE49-F238E27FC236}">
                <a16:creationId xmlns:a16="http://schemas.microsoft.com/office/drawing/2014/main" id="{CE314196-A073-7C7B-555C-22E796F07515}"/>
              </a:ext>
            </a:extLst>
          </p:cNvPr>
          <p:cNvPicPr>
            <a:picLocks noChangeAspect="1"/>
          </p:cNvPicPr>
          <p:nvPr/>
        </p:nvPicPr>
        <p:blipFill>
          <a:blip r:embed="rId3"/>
          <a:stretch>
            <a:fillRect/>
          </a:stretch>
        </p:blipFill>
        <p:spPr>
          <a:xfrm>
            <a:off x="132080" y="6225944"/>
            <a:ext cx="955373" cy="565150"/>
          </a:xfrm>
          <a:prstGeom prst="rect">
            <a:avLst/>
          </a:prstGeom>
        </p:spPr>
      </p:pic>
    </p:spTree>
    <p:extLst>
      <p:ext uri="{BB962C8B-B14F-4D97-AF65-F5344CB8AC3E}">
        <p14:creationId xmlns:p14="http://schemas.microsoft.com/office/powerpoint/2010/main" val="403319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b="1" dirty="0">
                <a:solidFill>
                  <a:schemeClr val="bg1"/>
                </a:solidFill>
                <a:latin typeface="+mn-lt"/>
                <a:cs typeface="Segoe UI" panose="020B0502040204020203" pitchFamily="34" charset="0"/>
              </a:rPr>
              <a:t>Video: Adults and Co-Occurring Disorders</a:t>
            </a:r>
          </a:p>
        </p:txBody>
      </p:sp>
      <p:pic>
        <p:nvPicPr>
          <p:cNvPr id="5" name="Picture 4" descr="Q&amp;A icon">
            <a:extLst>
              <a:ext uri="{FF2B5EF4-FFF2-40B4-BE49-F238E27FC236}">
                <a16:creationId xmlns:a16="http://schemas.microsoft.com/office/drawing/2014/main" id="{61311681-D047-1F7C-B1FD-86F8D0FC8ED6}"/>
              </a:ext>
            </a:extLst>
          </p:cNvPr>
          <p:cNvPicPr>
            <a:picLocks noChangeAspect="1"/>
          </p:cNvPicPr>
          <p:nvPr/>
        </p:nvPicPr>
        <p:blipFill>
          <a:blip r:embed="rId3"/>
          <a:stretch>
            <a:fillRect/>
          </a:stretch>
        </p:blipFill>
        <p:spPr>
          <a:xfrm>
            <a:off x="132080" y="6214793"/>
            <a:ext cx="955373" cy="565150"/>
          </a:xfrm>
          <a:prstGeom prst="rect">
            <a:avLst/>
          </a:prstGeom>
        </p:spPr>
      </p:pic>
      <p:pic>
        <p:nvPicPr>
          <p:cNvPr id="3" name="Picture 2" descr="Screencap of the adults and co-occurring disorders videos. Man sitting interview-style against a brick wall">
            <a:hlinkClick r:id="rId4"/>
            <a:extLst>
              <a:ext uri="{FF2B5EF4-FFF2-40B4-BE49-F238E27FC236}">
                <a16:creationId xmlns:a16="http://schemas.microsoft.com/office/drawing/2014/main" id="{FB4EF790-3C17-FEF9-F277-B43A284BCB8A}"/>
              </a:ext>
            </a:extLst>
          </p:cNvPr>
          <p:cNvPicPr>
            <a:picLocks noChangeAspect="1"/>
          </p:cNvPicPr>
          <p:nvPr/>
        </p:nvPicPr>
        <p:blipFill>
          <a:blip r:embed="rId5"/>
          <a:stretch>
            <a:fillRect/>
          </a:stretch>
        </p:blipFill>
        <p:spPr>
          <a:xfrm>
            <a:off x="1954230" y="1557499"/>
            <a:ext cx="8071897" cy="4657294"/>
          </a:xfrm>
          <a:prstGeom prst="rect">
            <a:avLst/>
          </a:prstGeom>
        </p:spPr>
      </p:pic>
    </p:spTree>
    <p:extLst>
      <p:ext uri="{BB962C8B-B14F-4D97-AF65-F5344CB8AC3E}">
        <p14:creationId xmlns:p14="http://schemas.microsoft.com/office/powerpoint/2010/main" val="3811542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Treatment</a:t>
            </a:r>
          </a:p>
        </p:txBody>
      </p:sp>
      <p:sp>
        <p:nvSpPr>
          <p:cNvPr id="5" name="Content Placeholder 4">
            <a:extLst>
              <a:ext uri="{FF2B5EF4-FFF2-40B4-BE49-F238E27FC236}">
                <a16:creationId xmlns:a16="http://schemas.microsoft.com/office/drawing/2014/main" id="{23C2BD96-1BEE-48EB-5C63-D84CEBA4DA32}"/>
              </a:ext>
            </a:extLst>
          </p:cNvPr>
          <p:cNvSpPr>
            <a:spLocks noGrp="1"/>
          </p:cNvSpPr>
          <p:nvPr>
            <p:ph idx="1"/>
          </p:nvPr>
        </p:nvSpPr>
        <p:spPr>
          <a:xfrm>
            <a:off x="592214" y="1687898"/>
            <a:ext cx="11007571" cy="5327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Treatment for Substance Use Disorders</a:t>
            </a:r>
          </a:p>
        </p:txBody>
      </p:sp>
      <p:sp>
        <p:nvSpPr>
          <p:cNvPr id="7" name="Content Placeholder 6">
            <a:extLst>
              <a:ext uri="{FF2B5EF4-FFF2-40B4-BE49-F238E27FC236}">
                <a16:creationId xmlns:a16="http://schemas.microsoft.com/office/drawing/2014/main" id="{DD2F243C-F30C-31CC-2DCE-CC1C1B443A3C}"/>
              </a:ext>
            </a:extLst>
          </p:cNvPr>
          <p:cNvSpPr>
            <a:spLocks noGrp="1"/>
          </p:cNvSpPr>
          <p:nvPr>
            <p:ph idx="10"/>
          </p:nvPr>
        </p:nvSpPr>
        <p:spPr>
          <a:xfrm>
            <a:off x="839865" y="2570242"/>
            <a:ext cx="5410200" cy="532788"/>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Individual and group counseling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Inpatient and residential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Intensive outpatient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Medication</a:t>
            </a:r>
          </a:p>
        </p:txBody>
      </p:sp>
      <p:sp>
        <p:nvSpPr>
          <p:cNvPr id="8" name="Content Placeholder 7">
            <a:extLst>
              <a:ext uri="{FF2B5EF4-FFF2-40B4-BE49-F238E27FC236}">
                <a16:creationId xmlns:a16="http://schemas.microsoft.com/office/drawing/2014/main" id="{27D5AA93-83BF-DFD2-B469-A9D9ED16FB86}"/>
              </a:ext>
            </a:extLst>
          </p:cNvPr>
          <p:cNvSpPr>
            <a:spLocks noGrp="1"/>
          </p:cNvSpPr>
          <p:nvPr>
            <p:ph idx="11"/>
          </p:nvPr>
        </p:nvSpPr>
        <p:spPr>
          <a:xfrm>
            <a:off x="6250064" y="2589292"/>
            <a:ext cx="6752015" cy="532788"/>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Partial hospital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Case or care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Recovery support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12-Step fellowship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Peer supports</a:t>
            </a:r>
          </a:p>
        </p:txBody>
      </p:sp>
    </p:spTree>
    <p:extLst>
      <p:ext uri="{BB962C8B-B14F-4D97-AF65-F5344CB8AC3E}">
        <p14:creationId xmlns:p14="http://schemas.microsoft.com/office/powerpoint/2010/main" val="168755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EE45F-1BB8-4BD7-B40B-160AF320D969}"/>
              </a:ext>
            </a:extLst>
          </p:cNvPr>
          <p:cNvSpPr>
            <a:spLocks noGrp="1"/>
          </p:cNvSpPr>
          <p:nvPr>
            <p:ph type="title"/>
          </p:nvPr>
        </p:nvSpPr>
        <p:spPr/>
        <p:txBody>
          <a:bodyPr>
            <a:noAutofit/>
          </a:bodyPr>
          <a:lstStyle/>
          <a:p>
            <a:r>
              <a:rPr lang="en-US" sz="4800" b="1" dirty="0">
                <a:solidFill>
                  <a:schemeClr val="bg1"/>
                </a:solidFill>
                <a:latin typeface="+mn-lt"/>
              </a:rPr>
              <a:t>Evidence-Based Treatment Components</a:t>
            </a:r>
          </a:p>
        </p:txBody>
      </p:sp>
      <p:sp>
        <p:nvSpPr>
          <p:cNvPr id="6" name="Content Placeholder 5">
            <a:extLst>
              <a:ext uri="{FF2B5EF4-FFF2-40B4-BE49-F238E27FC236}">
                <a16:creationId xmlns:a16="http://schemas.microsoft.com/office/drawing/2014/main" id="{32ECF338-8CD8-E6C3-19AD-E6EC72C04978}"/>
              </a:ext>
            </a:extLst>
          </p:cNvPr>
          <p:cNvSpPr>
            <a:spLocks noGrp="1"/>
          </p:cNvSpPr>
          <p:nvPr>
            <p:ph idx="1"/>
          </p:nvPr>
        </p:nvSpPr>
        <p:spPr>
          <a:xfrm>
            <a:off x="573164" y="1682165"/>
            <a:ext cx="3524249" cy="4419568"/>
          </a:xfrm>
          <a:ln>
            <a:solidFill>
              <a:schemeClr val="tx2"/>
            </a:solidFill>
          </a:ln>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103255"/>
                </a:solidFill>
                <a:effectLst/>
                <a:uLnTx/>
                <a:uFillTx/>
                <a:latin typeface="Calibri" panose="020F0502020204030204"/>
                <a:ea typeface="+mn-ea"/>
                <a:cs typeface="+mn-cs"/>
              </a:rPr>
              <a:t>Behavioral Treatment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Individual, Group and Family Counseling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Motivation Enhancement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Cognitive Behavioral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Contingency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Relapse Prevention</a:t>
            </a:r>
          </a:p>
        </p:txBody>
      </p:sp>
      <p:sp>
        <p:nvSpPr>
          <p:cNvPr id="7" name="Content Placeholder 6">
            <a:extLst>
              <a:ext uri="{FF2B5EF4-FFF2-40B4-BE49-F238E27FC236}">
                <a16:creationId xmlns:a16="http://schemas.microsoft.com/office/drawing/2014/main" id="{B98933D5-F65E-1CE8-D1FA-93F719B01CF6}"/>
              </a:ext>
            </a:extLst>
          </p:cNvPr>
          <p:cNvSpPr>
            <a:spLocks noGrp="1"/>
          </p:cNvSpPr>
          <p:nvPr>
            <p:ph idx="10"/>
          </p:nvPr>
        </p:nvSpPr>
        <p:spPr>
          <a:xfrm>
            <a:off x="4230764" y="1682164"/>
            <a:ext cx="3370187" cy="4413835"/>
          </a:xfrm>
          <a:ln>
            <a:solidFill>
              <a:schemeClr val="tx2"/>
            </a:solidFill>
          </a:ln>
        </p:spPr>
        <p:txBody>
          <a:bodyPr/>
          <a:lstStyle/>
          <a:p>
            <a:pPr marL="0" indent="0" algn="ctr">
              <a:buFont typeface="Arial" panose="020B0604020202020204" pitchFamily="34" charset="0"/>
              <a:buNone/>
            </a:pPr>
            <a:r>
              <a:rPr lang="en-US" b="1" u="sng" dirty="0"/>
              <a:t>Medication-Assisted Treatment (MAT)</a:t>
            </a:r>
          </a:p>
          <a:p>
            <a:r>
              <a:rPr lang="en-US" dirty="0"/>
              <a:t>Disulfiram</a:t>
            </a:r>
          </a:p>
          <a:p>
            <a:r>
              <a:rPr lang="en-US" dirty="0"/>
              <a:t>Acamprosate</a:t>
            </a:r>
          </a:p>
          <a:p>
            <a:r>
              <a:rPr lang="en-US" dirty="0"/>
              <a:t>Naltrexone/Vivitrol</a:t>
            </a:r>
          </a:p>
          <a:p>
            <a:r>
              <a:rPr lang="en-US" dirty="0"/>
              <a:t>Opioid Replacement</a:t>
            </a:r>
          </a:p>
          <a:p>
            <a:pPr lvl="1"/>
            <a:r>
              <a:rPr lang="en-US" dirty="0">
                <a:solidFill>
                  <a:srgbClr val="103255"/>
                </a:solidFill>
              </a:rPr>
              <a:t>Methadone</a:t>
            </a:r>
          </a:p>
          <a:p>
            <a:pPr lvl="1"/>
            <a:r>
              <a:rPr lang="en-US" dirty="0">
                <a:solidFill>
                  <a:srgbClr val="103255"/>
                </a:solidFill>
              </a:rPr>
              <a:t>Buprenorphine</a:t>
            </a:r>
            <a:r>
              <a:rPr lang="en-US" dirty="0"/>
              <a:t>	</a:t>
            </a:r>
          </a:p>
        </p:txBody>
      </p:sp>
      <p:sp>
        <p:nvSpPr>
          <p:cNvPr id="8" name="Content Placeholder 7">
            <a:extLst>
              <a:ext uri="{FF2B5EF4-FFF2-40B4-BE49-F238E27FC236}">
                <a16:creationId xmlns:a16="http://schemas.microsoft.com/office/drawing/2014/main" id="{438AC7D0-30B5-9265-A54B-22C2EFAC077E}"/>
              </a:ext>
            </a:extLst>
          </p:cNvPr>
          <p:cNvSpPr>
            <a:spLocks noGrp="1"/>
          </p:cNvSpPr>
          <p:nvPr>
            <p:ph idx="11"/>
          </p:nvPr>
        </p:nvSpPr>
        <p:spPr>
          <a:xfrm>
            <a:off x="7755015" y="1682164"/>
            <a:ext cx="3370188" cy="4413835"/>
          </a:xfrm>
          <a:ln>
            <a:solidFill>
              <a:schemeClr val="tx2"/>
            </a:solidFill>
          </a:ln>
        </p:spPr>
        <p:txBody>
          <a:bodyPr/>
          <a:lstStyle/>
          <a:p>
            <a:pPr marL="0" indent="0" algn="ctr">
              <a:buFont typeface="Arial" panose="020B0604020202020204" pitchFamily="34" charset="0"/>
              <a:buNone/>
            </a:pPr>
            <a:r>
              <a:rPr lang="en-US" b="1" u="sng" dirty="0"/>
              <a:t>Re-entry and Support</a:t>
            </a:r>
          </a:p>
          <a:p>
            <a:r>
              <a:rPr lang="en-US" dirty="0"/>
              <a:t>Peer Support</a:t>
            </a:r>
          </a:p>
          <a:p>
            <a:r>
              <a:rPr lang="en-US" dirty="0"/>
              <a:t>Support Groups </a:t>
            </a:r>
          </a:p>
          <a:p>
            <a:r>
              <a:rPr lang="en-US" dirty="0"/>
              <a:t>Housing </a:t>
            </a:r>
          </a:p>
          <a:p>
            <a:r>
              <a:rPr lang="en-US" dirty="0"/>
              <a:t>Employment Services</a:t>
            </a:r>
          </a:p>
          <a:p>
            <a:r>
              <a:rPr lang="en-US" dirty="0"/>
              <a:t>Case Management</a:t>
            </a:r>
          </a:p>
          <a:p>
            <a:r>
              <a:rPr lang="en-US" dirty="0"/>
              <a:t>Counseling</a:t>
            </a:r>
          </a:p>
        </p:txBody>
      </p:sp>
    </p:spTree>
    <p:extLst>
      <p:ext uri="{BB962C8B-B14F-4D97-AF65-F5344CB8AC3E}">
        <p14:creationId xmlns:p14="http://schemas.microsoft.com/office/powerpoint/2010/main" val="138359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Segoe UI" panose="020B0502040204020203" pitchFamily="34" charset="0"/>
              </a:rPr>
              <a:t>Substance Use Disorders</a:t>
            </a:r>
            <a:r>
              <a:rPr kumimoji="0" lang="en-US" sz="2000" b="1" i="0" u="none" strike="noStrike" kern="1200" cap="none" spc="0" normalizeH="0" baseline="0" noProof="0" dirty="0">
                <a:ln>
                  <a:noFill/>
                </a:ln>
                <a:solidFill>
                  <a:srgbClr val="FFFFFF"/>
                </a:solidFill>
                <a:effectLst/>
                <a:uLnTx/>
                <a:uFillTx/>
                <a:latin typeface="Calibri" panose="020F0502020204030204"/>
                <a:ea typeface="+mj-ea"/>
                <a:cs typeface="Segoe UI" panose="020B0502040204020203" pitchFamily="34" charset="0"/>
              </a:rPr>
              <a:t> (Part 1)</a:t>
            </a:r>
            <a:endParaRPr lang="en-US" dirty="0"/>
          </a:p>
        </p:txBody>
      </p:sp>
      <p:grpSp>
        <p:nvGrpSpPr>
          <p:cNvPr id="5" name="Group 4">
            <a:extLst>
              <a:ext uri="{FF2B5EF4-FFF2-40B4-BE49-F238E27FC236}">
                <a16:creationId xmlns:a16="http://schemas.microsoft.com/office/drawing/2014/main" id="{51EADCC6-54A5-4E7E-A80F-22B4FBE4F556}"/>
              </a:ext>
              <a:ext uri="{C183D7F6-B498-43B3-948B-1728B52AA6E4}">
                <adec:decorative xmlns:adec="http://schemas.microsoft.com/office/drawing/2017/decorative" val="1"/>
              </a:ext>
            </a:extLst>
          </p:cNvPr>
          <p:cNvGrpSpPr/>
          <p:nvPr/>
        </p:nvGrpSpPr>
        <p:grpSpPr>
          <a:xfrm>
            <a:off x="3751962" y="1300034"/>
            <a:ext cx="141307" cy="5229455"/>
            <a:chOff x="4289290" y="850837"/>
            <a:chExt cx="141307" cy="5229455"/>
          </a:xfrm>
          <a:solidFill>
            <a:srgbClr val="5F0D14"/>
          </a:solidFill>
        </p:grpSpPr>
        <p:cxnSp>
          <p:nvCxnSpPr>
            <p:cNvPr id="6" name="Straight Connector 5">
              <a:extLst>
                <a:ext uri="{FF2B5EF4-FFF2-40B4-BE49-F238E27FC236}">
                  <a16:creationId xmlns:a16="http://schemas.microsoft.com/office/drawing/2014/main" id="{BD270ACF-DB02-4F16-BE3E-2C082F9480C6}"/>
                </a:ext>
              </a:extLst>
            </p:cNvPr>
            <p:cNvCxnSpPr/>
            <p:nvPr/>
          </p:nvCxnSpPr>
          <p:spPr>
            <a:xfrm rot="5400000">
              <a:off x="1785294" y="3421587"/>
              <a:ext cx="5141499" cy="0"/>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A406573-441F-4FAB-9357-AA346FB0E8B1}"/>
                </a:ext>
              </a:extLst>
            </p:cNvPr>
            <p:cNvSpPr/>
            <p:nvPr/>
          </p:nvSpPr>
          <p:spPr>
            <a:xfrm rot="5400000">
              <a:off x="4292160" y="5941855"/>
              <a:ext cx="135567" cy="141307"/>
            </a:xfrm>
            <a:prstGeom prst="rect">
              <a:avLst/>
            </a:prstGeom>
            <a:grp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utoShape 6">
            <a:extLst>
              <a:ext uri="{FF2B5EF4-FFF2-40B4-BE49-F238E27FC236}">
                <a16:creationId xmlns:a16="http://schemas.microsoft.com/office/drawing/2014/main" id="{0350BE41-0DC9-4A3D-971A-6830A42DFF15}"/>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cons of a beer bottle, pills, syringe, and cigarette ">
            <a:extLst>
              <a:ext uri="{FF2B5EF4-FFF2-40B4-BE49-F238E27FC236}">
                <a16:creationId xmlns:a16="http://schemas.microsoft.com/office/drawing/2014/main" id="{5C6C204F-336F-4ABB-BA56-9CADA82AB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 y="1940407"/>
            <a:ext cx="3813142" cy="38131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5B554D2B-1688-A773-64FB-03B708980493}"/>
              </a:ext>
            </a:extLst>
          </p:cNvPr>
          <p:cNvSpPr>
            <a:spLocks noGrp="1"/>
          </p:cNvSpPr>
          <p:nvPr>
            <p:ph idx="1"/>
          </p:nvPr>
        </p:nvSpPr>
        <p:spPr>
          <a:xfrm>
            <a:off x="4003050" y="2122357"/>
            <a:ext cx="8334071" cy="3734406"/>
          </a:xfrm>
        </p:spPr>
        <p:txBody>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Substance use disorders range from mild to severe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Extent of use and degree of impairment in life determine the seriousness</a:t>
            </a:r>
          </a:p>
        </p:txBody>
      </p:sp>
    </p:spTree>
    <p:extLst>
      <p:ext uri="{BB962C8B-B14F-4D97-AF65-F5344CB8AC3E}">
        <p14:creationId xmlns:p14="http://schemas.microsoft.com/office/powerpoint/2010/main" val="381581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86F12-DFD8-42D7-9879-32726EC09813}"/>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Recovery and Relapse </a:t>
            </a:r>
            <a:endParaRPr lang="en-US" sz="4800" dirty="0">
              <a:latin typeface="+mn-lt"/>
            </a:endParaRPr>
          </a:p>
        </p:txBody>
      </p:sp>
      <p:pic>
        <p:nvPicPr>
          <p:cNvPr id="3074" name="Picture 2" descr="Relapse Prevention from Drugs and Alcohol - The SHAIR Recovery Podcast">
            <a:extLst>
              <a:ext uri="{FF2B5EF4-FFF2-40B4-BE49-F238E27FC236}">
                <a16:creationId xmlns:a16="http://schemas.microsoft.com/office/drawing/2014/main" id="{CCBE1A17-AF6B-4D91-A929-797FE1A90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03"/>
          <a:stretch/>
        </p:blipFill>
        <p:spPr bwMode="auto">
          <a:xfrm>
            <a:off x="0" y="1310326"/>
            <a:ext cx="12192000" cy="554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Tips for Responding </a:t>
            </a:r>
            <a:endParaRPr lang="en-US" sz="54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654704"/>
            <a:ext cx="9790035" cy="3734406"/>
          </a:xfrm>
        </p:spPr>
        <p:txBody>
          <a:bodyPr/>
          <a:lstStyle/>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Look for physical evidence of substance use</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Ask the person about substances used and when</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Consider whether symptoms are from substance use, mental illness and/IDD, or both</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Go slow, give space, calming presence, reduce stimulation</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Consider the need for medical assistance</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89827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FFD57-3760-4763-89C2-EE7A52B959C1}"/>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Substance Use Disorders</a:t>
            </a:r>
            <a:r>
              <a:rPr lang="en-US" sz="2000" b="1" dirty="0">
                <a:solidFill>
                  <a:srgbClr val="FFFFFF"/>
                </a:solidFill>
                <a:latin typeface="+mn-lt"/>
                <a:cs typeface="Segoe UI" panose="020B0502040204020203" pitchFamily="34" charset="0"/>
              </a:rPr>
              <a:t> (Part 2)</a:t>
            </a:r>
            <a:endParaRPr lang="en-US" sz="4800" dirty="0">
              <a:latin typeface="+mn-lt"/>
            </a:endParaRPr>
          </a:p>
        </p:txBody>
      </p:sp>
      <p:sp>
        <p:nvSpPr>
          <p:cNvPr id="4" name="Content Placeholder 3">
            <a:extLst>
              <a:ext uri="{FF2B5EF4-FFF2-40B4-BE49-F238E27FC236}">
                <a16:creationId xmlns:a16="http://schemas.microsoft.com/office/drawing/2014/main" id="{312B3665-000F-EF73-C76B-80F45910A662}"/>
              </a:ext>
            </a:extLst>
          </p:cNvPr>
          <p:cNvSpPr>
            <a:spLocks noGrp="1"/>
          </p:cNvSpPr>
          <p:nvPr>
            <p:ph idx="1"/>
          </p:nvPr>
        </p:nvSpPr>
        <p:spPr>
          <a:xfrm>
            <a:off x="592214" y="2264693"/>
            <a:ext cx="6752015" cy="532788"/>
          </a:xfrm>
        </p:spPr>
        <p: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3600" b="0" i="0" u="sng" strike="noStrike" kern="1200" cap="none" spc="0" normalizeH="0" baseline="0" noProof="0" dirty="0">
                <a:ln>
                  <a:noFill/>
                </a:ln>
                <a:solidFill>
                  <a:srgbClr val="103255"/>
                </a:solidFill>
                <a:effectLst/>
                <a:uLnTx/>
                <a:uFillTx/>
                <a:latin typeface="Calibri" panose="020F0502020204030204"/>
                <a:ea typeface="游明朝" panose="020B0400000000000000" pitchFamily="18" charset="-128"/>
                <a:cs typeface="+mn-cs"/>
              </a:rPr>
              <a:t>National Prevalence</a:t>
            </a:r>
          </a:p>
        </p:txBody>
      </p:sp>
      <p:sp>
        <p:nvSpPr>
          <p:cNvPr id="5" name="Content Placeholder 4">
            <a:extLst>
              <a:ext uri="{FF2B5EF4-FFF2-40B4-BE49-F238E27FC236}">
                <a16:creationId xmlns:a16="http://schemas.microsoft.com/office/drawing/2014/main" id="{D56B93F1-D4F8-ACCB-16A8-D7DB2008E284}"/>
              </a:ext>
            </a:extLst>
          </p:cNvPr>
          <p:cNvSpPr>
            <a:spLocks noGrp="1"/>
          </p:cNvSpPr>
          <p:nvPr>
            <p:ph idx="10"/>
          </p:nvPr>
        </p:nvSpPr>
        <p:spPr>
          <a:xfrm>
            <a:off x="592215" y="2896212"/>
            <a:ext cx="5362018" cy="532788"/>
          </a:xfrm>
        </p:spPr>
        <p: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游明朝" panose="020B0400000000000000" pitchFamily="18" charset="-128"/>
                <a:cs typeface="+mn-cs"/>
              </a:rPr>
              <a:t>20.4 million people ages 12+ reported having a substance use disorder in the past year </a:t>
            </a:r>
          </a:p>
        </p:txBody>
      </p:sp>
      <p:sp>
        <p:nvSpPr>
          <p:cNvPr id="7" name="Content Placeholder 6">
            <a:extLst>
              <a:ext uri="{FF2B5EF4-FFF2-40B4-BE49-F238E27FC236}">
                <a16:creationId xmlns:a16="http://schemas.microsoft.com/office/drawing/2014/main" id="{D1A30A50-37C9-3330-6560-8ED4CAE1EC53}"/>
              </a:ext>
            </a:extLst>
          </p:cNvPr>
          <p:cNvSpPr>
            <a:spLocks noGrp="1"/>
          </p:cNvSpPr>
          <p:nvPr>
            <p:ph idx="11"/>
          </p:nvPr>
        </p:nvSpPr>
        <p:spPr>
          <a:xfrm>
            <a:off x="450448" y="5494202"/>
            <a:ext cx="4239871" cy="532788"/>
          </a:xfrm>
        </p:spPr>
        <p: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1C2B46"/>
                </a:solidFill>
                <a:effectLst/>
                <a:uLnTx/>
                <a:uFillTx/>
                <a:latin typeface="Calibri" panose="020F0502020204030204"/>
                <a:ea typeface="+mn-ea"/>
                <a:cs typeface="+mn-cs"/>
              </a:rPr>
              <a:t>Results from the 2019 National Survey on Drug Use and Health (SAMHSA)</a:t>
            </a:r>
            <a:r>
              <a:rPr kumimoji="0" lang="en-US" sz="1600" b="0" i="0" u="none" strike="noStrike" kern="1200" cap="none" spc="0" normalizeH="0" baseline="0" noProof="0" dirty="0">
                <a:ln>
                  <a:noFill/>
                </a:ln>
                <a:solidFill>
                  <a:srgbClr val="1C2B46"/>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Picture 8" descr="Q&amp;A icon">
            <a:extLst>
              <a:ext uri="{FF2B5EF4-FFF2-40B4-BE49-F238E27FC236}">
                <a16:creationId xmlns:a16="http://schemas.microsoft.com/office/drawing/2014/main" id="{70E4AA75-B15E-4FD5-835E-CEEFE0383F4F}"/>
              </a:ext>
            </a:extLst>
          </p:cNvPr>
          <p:cNvPicPr>
            <a:picLocks noChangeAspect="1"/>
          </p:cNvPicPr>
          <p:nvPr/>
        </p:nvPicPr>
        <p:blipFill>
          <a:blip r:embed="rId3"/>
          <a:stretch>
            <a:fillRect/>
          </a:stretch>
        </p:blipFill>
        <p:spPr>
          <a:xfrm>
            <a:off x="114527" y="6066254"/>
            <a:ext cx="1151063" cy="680910"/>
          </a:xfrm>
          <a:prstGeom prst="rect">
            <a:avLst/>
          </a:prstGeom>
        </p:spPr>
      </p:pic>
      <p:graphicFrame>
        <p:nvGraphicFramePr>
          <p:cNvPr id="2" name="Chart 1" descr="Bar chart of Percentage of People Reporting a Substance Use Disorder. Alcohol: 71.1%, Illicit Drug: 40.7%, and Both: 11.8%">
            <a:extLst>
              <a:ext uri="{FF2B5EF4-FFF2-40B4-BE49-F238E27FC236}">
                <a16:creationId xmlns:a16="http://schemas.microsoft.com/office/drawing/2014/main" id="{6A776F07-0C94-1260-D271-C687D74B1AD9}"/>
              </a:ext>
            </a:extLst>
          </p:cNvPr>
          <p:cNvGraphicFramePr>
            <a:graphicFrameLocks/>
          </p:cNvGraphicFramePr>
          <p:nvPr/>
        </p:nvGraphicFramePr>
        <p:xfrm>
          <a:off x="6237769" y="1648691"/>
          <a:ext cx="5503783" cy="4636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63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8533F-7E98-4BA5-B441-BFF80C5BB5BC}"/>
              </a:ext>
            </a:extLst>
          </p:cNvPr>
          <p:cNvSpPr>
            <a:spLocks noGrp="1"/>
          </p:cNvSpPr>
          <p:nvPr>
            <p:ph type="title"/>
          </p:nvPr>
        </p:nvSpPr>
        <p:spPr>
          <a:xfrm>
            <a:off x="146165" y="298218"/>
            <a:ext cx="11007571" cy="611419"/>
          </a:xfrm>
        </p:spPr>
        <p:txBody>
          <a:bodyPr>
            <a:noAutofit/>
          </a:bodyPr>
          <a:lstStyle/>
          <a:p>
            <a:r>
              <a:rPr lang="en-US" sz="4600" b="1" dirty="0">
                <a:solidFill>
                  <a:srgbClr val="FFFFFF"/>
                </a:solidFill>
                <a:latin typeface="+mn-lt"/>
                <a:cs typeface="Segoe UI" panose="020B0502040204020203" pitchFamily="34" charset="0"/>
              </a:rPr>
              <a:t>Substance Use Disorders as a Brain Disease</a:t>
            </a:r>
            <a:endParaRPr lang="en-US" sz="4600" dirty="0">
              <a:latin typeface="+mn-lt"/>
            </a:endParaRPr>
          </a:p>
        </p:txBody>
      </p:sp>
      <p:pic>
        <p:nvPicPr>
          <p:cNvPr id="1026" name="Picture 2" descr="See the source image">
            <a:extLst>
              <a:ext uri="{FF2B5EF4-FFF2-40B4-BE49-F238E27FC236}">
                <a16:creationId xmlns:a16="http://schemas.microsoft.com/office/drawing/2014/main" id="{DC8E59DF-CED7-4745-B8C7-0627BA555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83"/>
          <a:stretch/>
        </p:blipFill>
        <p:spPr bwMode="auto">
          <a:xfrm>
            <a:off x="2400416" y="1359635"/>
            <a:ext cx="7391168" cy="510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4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7807C-5550-408C-B345-DA9327C4A969}"/>
              </a:ext>
            </a:extLst>
          </p:cNvPr>
          <p:cNvSpPr>
            <a:spLocks noGrp="1"/>
          </p:cNvSpPr>
          <p:nvPr>
            <p:ph type="title"/>
          </p:nvPr>
        </p:nvSpPr>
        <p:spPr/>
        <p:txBody>
          <a:bodyPr>
            <a:noAutofit/>
          </a:bodyPr>
          <a:lstStyle/>
          <a:p>
            <a:r>
              <a:rPr lang="en-US" sz="4800" b="1" dirty="0">
                <a:solidFill>
                  <a:schemeClr val="bg1"/>
                </a:solidFill>
                <a:latin typeface="+mn-lt"/>
              </a:rPr>
              <a:t>Nature AND Nurture</a:t>
            </a:r>
          </a:p>
        </p:txBody>
      </p:sp>
      <p:pic>
        <p:nvPicPr>
          <p:cNvPr id="6" name="Content Placeholder 3" descr="Flowchart. Biology (genes/development) and environment flow to drug/alcohol, flow to brain mechanisms, which flows to addition.">
            <a:extLst>
              <a:ext uri="{FF2B5EF4-FFF2-40B4-BE49-F238E27FC236}">
                <a16:creationId xmlns:a16="http://schemas.microsoft.com/office/drawing/2014/main" id="{2A25B91A-CF98-A553-6112-9DCBDA85B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4" y="1843913"/>
            <a:ext cx="6279972" cy="3640667"/>
          </a:xfrm>
          <a:prstGeom prst="rect">
            <a:avLst/>
          </a:prstGeom>
        </p:spPr>
      </p:pic>
      <p:sp>
        <p:nvSpPr>
          <p:cNvPr id="5" name="Content Placeholder 4">
            <a:extLst>
              <a:ext uri="{FF2B5EF4-FFF2-40B4-BE49-F238E27FC236}">
                <a16:creationId xmlns:a16="http://schemas.microsoft.com/office/drawing/2014/main" id="{D4C20618-316C-29C8-E0B4-71FEFC574198}"/>
              </a:ext>
            </a:extLst>
          </p:cNvPr>
          <p:cNvSpPr>
            <a:spLocks noGrp="1"/>
          </p:cNvSpPr>
          <p:nvPr>
            <p:ph idx="1"/>
          </p:nvPr>
        </p:nvSpPr>
        <p:spPr>
          <a:xfrm>
            <a:off x="6518880" y="1501630"/>
            <a:ext cx="5639485" cy="4804977"/>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002060"/>
                </a:solidFill>
                <a:effectLst/>
                <a:uLnTx/>
                <a:uFillTx/>
                <a:latin typeface="Calibri" panose="020F0502020204030204"/>
                <a:ea typeface="+mn-ea"/>
                <a:cs typeface="+mn-cs"/>
              </a:rPr>
              <a:t>Environmental Factors</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Family Dysfunction</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Violence or Abuse</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Neglect or Poor Supervision</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Easy Access to Drugs</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Peer Influence</a:t>
            </a:r>
          </a:p>
          <a:p>
            <a:pPr>
              <a:lnSpc>
                <a:spcPct val="100000"/>
              </a:lnSpc>
              <a:spcBef>
                <a:spcPts val="0"/>
              </a:spcBef>
              <a:spcAft>
                <a:spcPts val="1200"/>
              </a:spcAf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Trauma or Stressors</a:t>
            </a:r>
          </a:p>
        </p:txBody>
      </p:sp>
    </p:spTree>
    <p:extLst>
      <p:ext uri="{BB962C8B-B14F-4D97-AF65-F5344CB8AC3E}">
        <p14:creationId xmlns:p14="http://schemas.microsoft.com/office/powerpoint/2010/main" val="33792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Segoe UI" panose="020B0502040204020203" pitchFamily="34" charset="0"/>
              </a:rPr>
              <a:t>Substance Use Disorders are About</a:t>
            </a:r>
            <a:endParaRPr lang="en-US" dirty="0"/>
          </a:p>
        </p:txBody>
      </p:sp>
      <p:grpSp>
        <p:nvGrpSpPr>
          <p:cNvPr id="2" name="Group 1">
            <a:extLst>
              <a:ext uri="{FF2B5EF4-FFF2-40B4-BE49-F238E27FC236}">
                <a16:creationId xmlns:a16="http://schemas.microsoft.com/office/drawing/2014/main" id="{6F9E8692-3116-4DFF-B6A1-E87F48CD78ED}"/>
              </a:ext>
              <a:ext uri="{C183D7F6-B498-43B3-948B-1728B52AA6E4}">
                <adec:decorative xmlns:adec="http://schemas.microsoft.com/office/drawing/2017/decorative" val="1"/>
              </a:ext>
            </a:extLst>
          </p:cNvPr>
          <p:cNvGrpSpPr/>
          <p:nvPr/>
        </p:nvGrpSpPr>
        <p:grpSpPr>
          <a:xfrm>
            <a:off x="3632034" y="1828800"/>
            <a:ext cx="7938739" cy="4488179"/>
            <a:chOff x="3632034" y="1828800"/>
            <a:chExt cx="7938739" cy="4664075"/>
          </a:xfrm>
        </p:grpSpPr>
        <p:sp>
          <p:nvSpPr>
            <p:cNvPr id="7" name="Rectangle 6">
              <a:extLst>
                <a:ext uri="{FF2B5EF4-FFF2-40B4-BE49-F238E27FC236}">
                  <a16:creationId xmlns:a16="http://schemas.microsoft.com/office/drawing/2014/main" id="{D189D132-EB4F-40D4-8040-FD0FF6C8F554}"/>
                </a:ext>
              </a:extLst>
            </p:cNvPr>
            <p:cNvSpPr/>
            <p:nvPr/>
          </p:nvSpPr>
          <p:spPr>
            <a:xfrm flipH="1">
              <a:off x="3632034" y="1828800"/>
              <a:ext cx="7220447" cy="4664074"/>
            </a:xfrm>
            <a:prstGeom prst="rect">
              <a:avLst/>
            </a:prstGeom>
            <a:solidFill>
              <a:srgbClr val="10325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157060" y="1828801"/>
              <a:ext cx="1413713" cy="4664074"/>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Placeholder 7" descr="Pills, syringe, and alcohol">
            <a:extLst>
              <a:ext uri="{FF2B5EF4-FFF2-40B4-BE49-F238E27FC236}">
                <a16:creationId xmlns:a16="http://schemas.microsoft.com/office/drawing/2014/main" id="{B1AAE048-9119-417A-99C3-0C107792CA9D}"/>
              </a:ext>
            </a:extLst>
          </p:cNvPr>
          <p:cNvPicPr>
            <a:picLocks noChangeAspect="1"/>
          </p:cNvPicPr>
          <p:nvPr/>
        </p:nvPicPr>
        <p:blipFill>
          <a:blip r:embed="rId2" cstate="print">
            <a:extLst>
              <a:ext uri="{28A0092B-C50C-407E-A947-70E740481C1C}">
                <a14:useLocalDpi xmlns:a14="http://schemas.microsoft.com/office/drawing/2010/main" val="0"/>
              </a:ext>
            </a:extLst>
          </a:blip>
          <a:srcRect l="10758" r="10758"/>
          <a:stretch>
            <a:fillRect/>
          </a:stretch>
        </p:blipFill>
        <p:spPr>
          <a:xfrm flipH="1">
            <a:off x="344825" y="1828800"/>
            <a:ext cx="4206875" cy="4488180"/>
          </a:xfrm>
          <a:custGeom>
            <a:avLst/>
            <a:gdLst>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1771936 w 5092700"/>
              <a:gd name="connsiteY5" fmla="*/ 17719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743236 w 5092700"/>
              <a:gd name="connsiteY5" fmla="*/ 17592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463836 w 5092700"/>
              <a:gd name="connsiteY5" fmla="*/ 1759236 h 3543872"/>
              <a:gd name="connsiteX6" fmla="*/ 0 w 50927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463836 w 4178300"/>
              <a:gd name="connsiteY5" fmla="*/ 1759236 h 3543872"/>
              <a:gd name="connsiteX6" fmla="*/ 0 w 41783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825786 w 4178300"/>
              <a:gd name="connsiteY5" fmla="*/ 1678273 h 3543872"/>
              <a:gd name="connsiteX6" fmla="*/ 0 w 4178300"/>
              <a:gd name="connsiteY6" fmla="*/ 0 h 3543872"/>
              <a:gd name="connsiteX0" fmla="*/ 0 w 4206875"/>
              <a:gd name="connsiteY0" fmla="*/ 0 h 3543872"/>
              <a:gd name="connsiteX1" fmla="*/ 3349339 w 4206875"/>
              <a:gd name="connsiteY1" fmla="*/ 0 h 3543872"/>
              <a:gd name="connsiteX2" fmla="*/ 4206875 w 4206875"/>
              <a:gd name="connsiteY2" fmla="*/ 1683036 h 3543872"/>
              <a:gd name="connsiteX3" fmla="*/ 3349339 w 4206875"/>
              <a:gd name="connsiteY3" fmla="*/ 3543872 h 3543872"/>
              <a:gd name="connsiteX4" fmla="*/ 28575 w 4206875"/>
              <a:gd name="connsiteY4" fmla="*/ 3543872 h 3543872"/>
              <a:gd name="connsiteX5" fmla="*/ 854361 w 4206875"/>
              <a:gd name="connsiteY5" fmla="*/ 1678273 h 3543872"/>
              <a:gd name="connsiteX6" fmla="*/ 0 w 4206875"/>
              <a:gd name="connsiteY6" fmla="*/ 0 h 3543872"/>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2388 w 4206875"/>
              <a:gd name="connsiteY4" fmla="*/ 3558159 h 3558159"/>
              <a:gd name="connsiteX5" fmla="*/ 854361 w 4206875"/>
              <a:gd name="connsiteY5" fmla="*/ 1678273 h 3558159"/>
              <a:gd name="connsiteX6" fmla="*/ 0 w 4206875"/>
              <a:gd name="connsiteY6" fmla="*/ 0 h 3558159"/>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7150 w 4206875"/>
              <a:gd name="connsiteY4" fmla="*/ 3558159 h 3558159"/>
              <a:gd name="connsiteX5" fmla="*/ 854361 w 4206875"/>
              <a:gd name="connsiteY5" fmla="*/ 1678273 h 3558159"/>
              <a:gd name="connsiteX6" fmla="*/ 0 w 4206875"/>
              <a:gd name="connsiteY6" fmla="*/ 0 h 3558159"/>
              <a:gd name="connsiteX0" fmla="*/ 0 w 4206875"/>
              <a:gd name="connsiteY0" fmla="*/ 0 h 3572447"/>
              <a:gd name="connsiteX1" fmla="*/ 3349339 w 4206875"/>
              <a:gd name="connsiteY1" fmla="*/ 0 h 3572447"/>
              <a:gd name="connsiteX2" fmla="*/ 4206875 w 4206875"/>
              <a:gd name="connsiteY2" fmla="*/ 1683036 h 3572447"/>
              <a:gd name="connsiteX3" fmla="*/ 3335051 w 4206875"/>
              <a:gd name="connsiteY3" fmla="*/ 3572447 h 3572447"/>
              <a:gd name="connsiteX4" fmla="*/ 57150 w 4206875"/>
              <a:gd name="connsiteY4" fmla="*/ 3558159 h 3572447"/>
              <a:gd name="connsiteX5" fmla="*/ 854361 w 4206875"/>
              <a:gd name="connsiteY5" fmla="*/ 1678273 h 3572447"/>
              <a:gd name="connsiteX6" fmla="*/ 0 w 4206875"/>
              <a:gd name="connsiteY6" fmla="*/ 0 h 35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75" h="3572447">
                <a:moveTo>
                  <a:pt x="0" y="0"/>
                </a:moveTo>
                <a:lnTo>
                  <a:pt x="3349339" y="0"/>
                </a:lnTo>
                <a:lnTo>
                  <a:pt x="4206875" y="1683036"/>
                </a:lnTo>
                <a:lnTo>
                  <a:pt x="3335051" y="3572447"/>
                </a:lnTo>
                <a:lnTo>
                  <a:pt x="57150" y="3558159"/>
                </a:lnTo>
                <a:lnTo>
                  <a:pt x="854361" y="1678273"/>
                </a:lnTo>
                <a:lnTo>
                  <a:pt x="0" y="0"/>
                </a:lnTo>
                <a:close/>
              </a:path>
            </a:pathLst>
          </a:custGeom>
        </p:spPr>
      </p:pic>
      <p:sp>
        <p:nvSpPr>
          <p:cNvPr id="5" name="Content Placeholder 4">
            <a:extLst>
              <a:ext uri="{FF2B5EF4-FFF2-40B4-BE49-F238E27FC236}">
                <a16:creationId xmlns:a16="http://schemas.microsoft.com/office/drawing/2014/main" id="{2E1B8047-41B4-96CB-3426-8CB26533A969}"/>
              </a:ext>
            </a:extLst>
          </p:cNvPr>
          <p:cNvSpPr>
            <a:spLocks noGrp="1"/>
          </p:cNvSpPr>
          <p:nvPr>
            <p:ph idx="1"/>
          </p:nvPr>
        </p:nvSpPr>
        <p:spPr>
          <a:xfrm>
            <a:off x="4732485" y="2087155"/>
            <a:ext cx="6119996" cy="3734406"/>
          </a:xfrm>
        </p:spPr>
        <p:txBody>
          <a:bodyPr anchor="ctr">
            <a:normAutofit/>
          </a:bodyPr>
          <a:lstStyle/>
          <a:p>
            <a:pPr>
              <a:lnSpc>
                <a:spcPct val="100000"/>
              </a:lnSpc>
              <a:spcAft>
                <a:spcPts val="600"/>
              </a:spcAft>
            </a:pPr>
            <a:r>
              <a:rPr lang="en-US" sz="3600" b="1" dirty="0">
                <a:solidFill>
                  <a:schemeClr val="bg1"/>
                </a:solidFill>
              </a:rPr>
              <a:t>Impaired Control</a:t>
            </a:r>
          </a:p>
          <a:p>
            <a:pPr>
              <a:lnSpc>
                <a:spcPct val="100000"/>
              </a:lnSpc>
              <a:spcAft>
                <a:spcPts val="600"/>
              </a:spcAft>
            </a:pPr>
            <a:r>
              <a:rPr lang="en-US" sz="3600" b="1" dirty="0">
                <a:solidFill>
                  <a:schemeClr val="bg1"/>
                </a:solidFill>
              </a:rPr>
              <a:t>Social Impairment</a:t>
            </a:r>
          </a:p>
          <a:p>
            <a:pPr>
              <a:lnSpc>
                <a:spcPct val="100000"/>
              </a:lnSpc>
              <a:spcAft>
                <a:spcPts val="600"/>
              </a:spcAft>
            </a:pPr>
            <a:r>
              <a:rPr lang="en-US" sz="3600" b="1" dirty="0">
                <a:solidFill>
                  <a:schemeClr val="bg1"/>
                </a:solidFill>
              </a:rPr>
              <a:t>Risky Use</a:t>
            </a:r>
          </a:p>
          <a:p>
            <a:pPr>
              <a:lnSpc>
                <a:spcPct val="100000"/>
              </a:lnSpc>
              <a:spcAft>
                <a:spcPts val="600"/>
              </a:spcAft>
            </a:pPr>
            <a:r>
              <a:rPr lang="en-US" sz="3600" b="1" dirty="0">
                <a:solidFill>
                  <a:schemeClr val="bg1"/>
                </a:solidFill>
              </a:rPr>
              <a:t>Physiological Changes</a:t>
            </a:r>
            <a:endParaRPr lang="en-US" sz="3600" dirty="0"/>
          </a:p>
        </p:txBody>
      </p:sp>
    </p:spTree>
    <p:extLst>
      <p:ext uri="{BB962C8B-B14F-4D97-AF65-F5344CB8AC3E}">
        <p14:creationId xmlns:p14="http://schemas.microsoft.com/office/powerpoint/2010/main" val="100055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51AF119-8F81-4584-AE13-238AC7F77C8D}"/>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3182" b="22383"/>
          <a:stretch/>
        </p:blipFill>
        <p:spPr bwMode="auto">
          <a:xfrm>
            <a:off x="0" y="1319753"/>
            <a:ext cx="12192000" cy="55382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357963" y="325970"/>
            <a:ext cx="6916597" cy="611188"/>
          </a:xfrm>
        </p:spPr>
        <p:txBody>
          <a:bodyPr>
            <a:noAutofit/>
          </a:bodyPr>
          <a:lstStyle/>
          <a:p>
            <a:r>
              <a:rPr lang="en-US" b="1" dirty="0">
                <a:solidFill>
                  <a:schemeClr val="bg1"/>
                </a:solidFill>
                <a:latin typeface="+mn-lt"/>
                <a:cs typeface="Segoe UI" panose="020B0502040204020203" pitchFamily="34" charset="0"/>
              </a:rPr>
              <a:t>Substance Use and the Criminal Justice System</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592214" y="1506072"/>
            <a:ext cx="11370399" cy="4939898"/>
          </a:xfrm>
        </p:spPr>
        <p:txBody>
          <a:bodyPr numCol="1" anchor="ctr">
            <a:normAutofit/>
          </a:bodyPr>
          <a:lstStyle/>
          <a:p>
            <a:pPr marL="344488" indent="-344488">
              <a:spcAft>
                <a:spcPts val="600"/>
              </a:spcAft>
            </a:pPr>
            <a:r>
              <a:rPr lang="en-US" sz="3400" dirty="0"/>
              <a:t>Half of those in prison meet the criteria for a substance use disorder</a:t>
            </a:r>
          </a:p>
          <a:p>
            <a:pPr marL="344488" indent="-344488">
              <a:spcAft>
                <a:spcPts val="600"/>
              </a:spcAft>
            </a:pPr>
            <a:r>
              <a:rPr lang="en-US" sz="3400" dirty="0"/>
              <a:t>18% of those in prison report their crime was to get drug money</a:t>
            </a:r>
          </a:p>
          <a:p>
            <a:pPr marL="344488" indent="-344488">
              <a:spcAft>
                <a:spcPts val="600"/>
              </a:spcAft>
            </a:pPr>
            <a:r>
              <a:rPr lang="en-US" sz="3400" dirty="0"/>
              <a:t>One-third of those in prison report using drugs while committing their crime</a:t>
            </a:r>
          </a:p>
          <a:p>
            <a:pPr marL="344488" indent="-344488">
              <a:spcAft>
                <a:spcPts val="600"/>
              </a:spcAft>
            </a:pPr>
            <a:r>
              <a:rPr lang="en-US" sz="3400" dirty="0"/>
              <a:t>70% of those with a mental illness in the criminal justice system, also have a substance use disorder</a:t>
            </a:r>
          </a:p>
        </p:txBody>
      </p:sp>
    </p:spTree>
    <p:extLst>
      <p:ext uri="{BB962C8B-B14F-4D97-AF65-F5344CB8AC3E}">
        <p14:creationId xmlns:p14="http://schemas.microsoft.com/office/powerpoint/2010/main" val="57648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Segoe UI" panose="020B0502040204020203" pitchFamily="34" charset="0"/>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654704"/>
            <a:ext cx="9790035" cy="3734406"/>
          </a:xfrm>
        </p:spPr>
        <p:txBody>
          <a:bodyPr/>
          <a:lstStyle/>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Look for physical evidence of substance use</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Ask the person about substances used and when</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Consider whether symptoms are from substance use, mental illness and/IDD, or both</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Go slow, give space, calming presence, reduce stimulation</a:t>
            </a:r>
          </a:p>
          <a:p>
            <a:pPr marL="344488" marR="0" lvl="0" indent="-3444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Consider the need for medical assistance</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2552063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89A2E7FA-033F-48F6-8619-B62C97D68B15}"/>
</file>

<file path=customXml/itemProps3.xml><?xml version="1.0" encoding="utf-8"?>
<ds:datastoreItem xmlns:ds="http://schemas.openxmlformats.org/officeDocument/2006/customXml" ds:itemID="{A6DD3AB1-DD45-4A8F-9ACE-E0C5B9B3B8ED}">
  <ds:schemaRefs>
    <ds:schemaRef ds:uri="6bff655e-9d2d-4277-8f1b-d3dca3bf465e"/>
    <ds:schemaRef ds:uri="http://schemas.microsoft.com/office/2006/metadata/properties"/>
    <ds:schemaRef ds:uri="http://schemas.microsoft.com/office/2006/documentManagement/types"/>
    <ds:schemaRef ds:uri="http://purl.org/dc/elements/1.1/"/>
    <ds:schemaRef ds:uri="http://schemas.microsoft.com/office/infopath/2007/PartnerControls"/>
    <ds:schemaRef ds:uri="735da86d-8eb8-4cc6-88d5-93088148c5ac"/>
    <ds:schemaRef ds:uri="http://schemas.openxmlformats.org/package/2006/metadata/core-properties"/>
    <ds:schemaRef ds:uri="http://purl.org/dc/term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8230</TotalTime>
  <Words>1340</Words>
  <Application>Microsoft Office PowerPoint</Application>
  <PresentationFormat>Widescreen</PresentationFormat>
  <Paragraphs>278</Paragraphs>
  <Slides>32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Courier New</vt:lpstr>
      <vt:lpstr>Open Sans</vt:lpstr>
      <vt:lpstr>Office Theme</vt:lpstr>
      <vt:lpstr>Substance Use Disorders</vt:lpstr>
      <vt:lpstr>Module Overview</vt:lpstr>
      <vt:lpstr>Substance Use Disorders (Part 1)</vt:lpstr>
      <vt:lpstr>Substance Use Disorders (Part 2)</vt:lpstr>
      <vt:lpstr>Substance Use Disorders as a Brain Disease</vt:lpstr>
      <vt:lpstr>Nature AND Nurture</vt:lpstr>
      <vt:lpstr>Substance Use Disorders are About</vt:lpstr>
      <vt:lpstr>Substance Use and the Criminal Justice System</vt:lpstr>
      <vt:lpstr>Tips for Responding</vt:lpstr>
      <vt:lpstr>Alcohol: Basic Facts</vt:lpstr>
      <vt:lpstr>Alcohol Withdrawal</vt:lpstr>
      <vt:lpstr>Cannabis: Basic Facts</vt:lpstr>
      <vt:lpstr>Stimulants: Basic Facts</vt:lpstr>
      <vt:lpstr>Stimulant Withdrawal</vt:lpstr>
      <vt:lpstr>Depressants: Basic Facts</vt:lpstr>
      <vt:lpstr>Depressants: Withdrawal and Overdose Risk</vt:lpstr>
      <vt:lpstr>Hallucinogens: The Basics</vt:lpstr>
      <vt:lpstr>Opioids: Basic Facts</vt:lpstr>
      <vt:lpstr>Acute Effects of Opioid Use</vt:lpstr>
      <vt:lpstr>Opioid Withdrawal</vt:lpstr>
      <vt:lpstr>Opioid Overdose</vt:lpstr>
      <vt:lpstr>Co-Occurring Conditions: Substance Use and Mental Illness</vt:lpstr>
      <vt:lpstr>Why do people living with mental illness  use substances?</vt:lpstr>
      <vt:lpstr>Co-Occurring Conditions: Substance Use and IDD</vt:lpstr>
      <vt:lpstr>Why do people with IDD  use substances?</vt:lpstr>
      <vt:lpstr>Co-Occurring Conditions: Challenges in Providing Care</vt:lpstr>
      <vt:lpstr>Video: Adults and Co-Occurring Disorders</vt:lpstr>
      <vt:lpstr>Treatment</vt:lpstr>
      <vt:lpstr>Evidence-Based Treatment Components</vt:lpstr>
      <vt:lpstr>Recovery and Relapse </vt:lpstr>
      <vt:lpstr>Tips for Responding </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Substance Use Disorders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115</cp:revision>
  <dcterms:created xsi:type="dcterms:W3CDTF">2021-01-14T15:43:50Z</dcterms:created>
  <dcterms:modified xsi:type="dcterms:W3CDTF">2022-11-18T22:33:00Z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