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0" r:id="rId5"/>
    <p:sldId id="286" r:id="rId6"/>
    <p:sldId id="282" r:id="rId7"/>
    <p:sldId id="308" r:id="rId8"/>
    <p:sldId id="283" r:id="rId9"/>
    <p:sldId id="284" r:id="rId10"/>
    <p:sldId id="285" r:id="rId11"/>
    <p:sldId id="287" r:id="rId12"/>
    <p:sldId id="328" r:id="rId13"/>
    <p:sldId id="402" r:id="rId14"/>
    <p:sldId id="291" r:id="rId15"/>
    <p:sldId id="396" r:id="rId16"/>
    <p:sldId id="341" r:id="rId17"/>
    <p:sldId id="344" r:id="rId18"/>
    <p:sldId id="397" r:id="rId19"/>
    <p:sldId id="281" r:id="rId20"/>
    <p:sldId id="315" r:id="rId21"/>
    <p:sldId id="316" r:id="rId22"/>
    <p:sldId id="317" r:id="rId23"/>
    <p:sldId id="398" r:id="rId24"/>
    <p:sldId id="303" r:id="rId25"/>
    <p:sldId id="318" r:id="rId26"/>
    <p:sldId id="319" r:id="rId27"/>
    <p:sldId id="306" r:id="rId28"/>
    <p:sldId id="345" r:id="rId29"/>
    <p:sldId id="399" r:id="rId30"/>
    <p:sldId id="400" r:id="rId31"/>
    <p:sldId id="401" r:id="rId32"/>
    <p:sldId id="329"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2" clrIdx="0">
    <p:extLst>
      <p:ext uri="{19B8F6BF-5375-455C-9EA6-DF929625EA0E}">
        <p15:presenceInfo xmlns:p15="http://schemas.microsoft.com/office/powerpoint/2012/main" userId="S::jmclafferty@prainc.com::cb9e5bda-f76a-4668-acb3-4b2649b8499a" providerId="AD"/>
      </p:ext>
    </p:extLst>
  </p:cmAuthor>
  <p:cmAuthor id="2" name="Sam Rogers" initials="SR" lastIdx="18"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36"/>
    <a:srgbClr val="103255"/>
    <a:srgbClr val="003366"/>
    <a:srgbClr val="FFFFFF"/>
    <a:srgbClr val="800000"/>
    <a:srgbClr val="5F0D14"/>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0517F-9E7D-4216-BDFF-1D6D11B7D991}" v="6" dt="2022-11-03T16:58:0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385" autoAdjust="0"/>
  </p:normalViewPr>
  <p:slideViewPr>
    <p:cSldViewPr snapToGrid="0">
      <p:cViewPr>
        <p:scale>
          <a:sx n="50" d="100"/>
          <a:sy n="50" d="100"/>
        </p:scale>
        <p:origin x="1554" y="19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5370517F-9E7D-4216-BDFF-1D6D11B7D991}"/>
    <pc:docChg chg="undo custSel modSld">
      <pc:chgData name="Holley Davis" userId="b9253272-6ee1-4ed8-a83c-6c05a74f534a" providerId="ADAL" clId="{5370517F-9E7D-4216-BDFF-1D6D11B7D991}" dt="2022-11-03T14:25:06.888" v="886" actId="33553"/>
      <pc:docMkLst>
        <pc:docMk/>
      </pc:docMkLst>
      <pc:sldChg chg="modSp mod">
        <pc:chgData name="Holley Davis" userId="b9253272-6ee1-4ed8-a83c-6c05a74f534a" providerId="ADAL" clId="{5370517F-9E7D-4216-BDFF-1D6D11B7D991}" dt="2022-11-03T14:25:06.888" v="886" actId="33553"/>
        <pc:sldMkLst>
          <pc:docMk/>
          <pc:sldMk cId="1316476481" sldId="260"/>
        </pc:sldMkLst>
        <pc:spChg chg="mod">
          <ac:chgData name="Holley Davis" userId="b9253272-6ee1-4ed8-a83c-6c05a74f534a" providerId="ADAL" clId="{5370517F-9E7D-4216-BDFF-1D6D11B7D991}" dt="2022-11-03T14:25:06.888" v="886" actId="33553"/>
          <ac:spMkLst>
            <pc:docMk/>
            <pc:sldMk cId="1316476481" sldId="260"/>
            <ac:spMk id="29" creationId="{BAF0A6AF-3B14-4C8E-A620-C43A1CD3DB9F}"/>
          </ac:spMkLst>
        </pc:spChg>
        <pc:grpChg chg="mod">
          <ac:chgData name="Holley Davis" userId="b9253272-6ee1-4ed8-a83c-6c05a74f534a" providerId="ADAL" clId="{5370517F-9E7D-4216-BDFF-1D6D11B7D991}" dt="2022-11-03T14:18:27.754" v="4" actId="962"/>
          <ac:grpSpMkLst>
            <pc:docMk/>
            <pc:sldMk cId="1316476481" sldId="260"/>
            <ac:grpSpMk id="38" creationId="{294EA0C3-0319-4CFF-BD76-B8E7AA06BB83}"/>
          </ac:grpSpMkLst>
        </pc:grpChg>
        <pc:picChg chg="mod">
          <ac:chgData name="Holley Davis" userId="b9253272-6ee1-4ed8-a83c-6c05a74f534a" providerId="ADAL" clId="{5370517F-9E7D-4216-BDFF-1D6D11B7D991}" dt="2022-11-03T14:18:38.630" v="6" actId="962"/>
          <ac:picMkLst>
            <pc:docMk/>
            <pc:sldMk cId="1316476481" sldId="260"/>
            <ac:picMk id="9" creationId="{130901D7-E33F-4728-AF7E-DCE2B2376CDC}"/>
          </ac:picMkLst>
        </pc:picChg>
        <pc:picChg chg="mod">
          <ac:chgData name="Holley Davis" userId="b9253272-6ee1-4ed8-a83c-6c05a74f534a" providerId="ADAL" clId="{5370517F-9E7D-4216-BDFF-1D6D11B7D991}" dt="2022-11-03T14:18:11.169" v="1" actId="962"/>
          <ac:picMkLst>
            <pc:docMk/>
            <pc:sldMk cId="1316476481" sldId="260"/>
            <ac:picMk id="28" creationId="{01FD8527-BD3A-4866-A147-46530352189D}"/>
          </ac:picMkLst>
        </pc:picChg>
        <pc:picChg chg="mod">
          <ac:chgData name="Holley Davis" userId="b9253272-6ee1-4ed8-a83c-6c05a74f534a" providerId="ADAL" clId="{5370517F-9E7D-4216-BDFF-1D6D11B7D991}" dt="2022-11-03T14:18:20.509" v="3" actId="962"/>
          <ac:picMkLst>
            <pc:docMk/>
            <pc:sldMk cId="1316476481" sldId="260"/>
            <ac:picMk id="32" creationId="{CE6E0708-5C25-4D53-9BFB-6E72E3C99319}"/>
          </ac:picMkLst>
        </pc:picChg>
      </pc:sldChg>
      <pc:sldChg chg="modSp mod">
        <pc:chgData name="Holley Davis" userId="b9253272-6ee1-4ed8-a83c-6c05a74f534a" providerId="ADAL" clId="{5370517F-9E7D-4216-BDFF-1D6D11B7D991}" dt="2022-11-03T14:18:43.721" v="7" actId="962"/>
        <pc:sldMkLst>
          <pc:docMk/>
          <pc:sldMk cId="2637397797" sldId="261"/>
        </pc:sldMkLst>
        <pc:grpChg chg="mod">
          <ac:chgData name="Holley Davis" userId="b9253272-6ee1-4ed8-a83c-6c05a74f534a" providerId="ADAL" clId="{5370517F-9E7D-4216-BDFF-1D6D11B7D991}" dt="2022-11-03T14:18:43.721" v="7" actId="962"/>
          <ac:grpSpMkLst>
            <pc:docMk/>
            <pc:sldMk cId="2637397797" sldId="261"/>
            <ac:grpSpMk id="14" creationId="{FE942B61-9310-4DB1-A564-824997C5057B}"/>
          </ac:grpSpMkLst>
        </pc:grpChg>
      </pc:sldChg>
      <pc:sldChg chg="addSp modSp mod">
        <pc:chgData name="Holley Davis" userId="b9253272-6ee1-4ed8-a83c-6c05a74f534a" providerId="ADAL" clId="{5370517F-9E7D-4216-BDFF-1D6D11B7D991}" dt="2022-11-03T14:20:18.301" v="566" actId="962"/>
        <pc:sldMkLst>
          <pc:docMk/>
          <pc:sldMk cId="564852825" sldId="301"/>
        </pc:sldMkLst>
        <pc:spChg chg="mod">
          <ac:chgData name="Holley Davis" userId="b9253272-6ee1-4ed8-a83c-6c05a74f534a" providerId="ADAL" clId="{5370517F-9E7D-4216-BDFF-1D6D11B7D991}" dt="2022-11-03T14:18:52.758" v="8" actId="164"/>
          <ac:spMkLst>
            <pc:docMk/>
            <pc:sldMk cId="564852825" sldId="301"/>
            <ac:spMk id="2" creationId="{6BA1A098-A66E-4CF1-B9A0-601FFCDD1EB0}"/>
          </ac:spMkLst>
        </pc:spChg>
        <pc:spChg chg="mod">
          <ac:chgData name="Holley Davis" userId="b9253272-6ee1-4ed8-a83c-6c05a74f534a" providerId="ADAL" clId="{5370517F-9E7D-4216-BDFF-1D6D11B7D991}" dt="2022-11-03T14:18:52.758" v="8" actId="164"/>
          <ac:spMkLst>
            <pc:docMk/>
            <pc:sldMk cId="564852825" sldId="301"/>
            <ac:spMk id="8" creationId="{11F6B6D8-9B70-40F6-A78D-B537F7D64FEA}"/>
          </ac:spMkLst>
        </pc:spChg>
        <pc:grpChg chg="add mod">
          <ac:chgData name="Holley Davis" userId="b9253272-6ee1-4ed8-a83c-6c05a74f534a" providerId="ADAL" clId="{5370517F-9E7D-4216-BDFF-1D6D11B7D991}" dt="2022-11-03T14:20:18.301" v="566" actId="962"/>
          <ac:grpSpMkLst>
            <pc:docMk/>
            <pc:sldMk cId="564852825" sldId="301"/>
            <ac:grpSpMk id="4" creationId="{7CAC403C-83E4-863D-56B3-BB33D14ED103}"/>
          </ac:grpSpMkLst>
        </pc:grpChg>
      </pc:sldChg>
      <pc:sldChg chg="modSp mod">
        <pc:chgData name="Holley Davis" userId="b9253272-6ee1-4ed8-a83c-6c05a74f534a" providerId="ADAL" clId="{5370517F-9E7D-4216-BDFF-1D6D11B7D991}" dt="2022-11-03T14:23:56.415" v="798" actId="962"/>
        <pc:sldMkLst>
          <pc:docMk/>
          <pc:sldMk cId="1157212220" sldId="306"/>
        </pc:sldMkLst>
        <pc:grpChg chg="mod">
          <ac:chgData name="Holley Davis" userId="b9253272-6ee1-4ed8-a83c-6c05a74f534a" providerId="ADAL" clId="{5370517F-9E7D-4216-BDFF-1D6D11B7D991}" dt="2022-11-03T14:23:56.415" v="798" actId="962"/>
          <ac:grpSpMkLst>
            <pc:docMk/>
            <pc:sldMk cId="1157212220" sldId="306"/>
            <ac:grpSpMk id="18" creationId="{3112ACB7-06F6-416E-B99D-EBF295D88D02}"/>
          </ac:grpSpMkLst>
        </pc:grpChg>
      </pc:sldChg>
      <pc:sldChg chg="modSp mod">
        <pc:chgData name="Holley Davis" userId="b9253272-6ee1-4ed8-a83c-6c05a74f534a" providerId="ADAL" clId="{5370517F-9E7D-4216-BDFF-1D6D11B7D991}" dt="2022-11-03T14:24:55.096" v="885" actId="962"/>
        <pc:sldMkLst>
          <pc:docMk/>
          <pc:sldMk cId="4060335436" sldId="315"/>
        </pc:sldMkLst>
        <pc:picChg chg="mod">
          <ac:chgData name="Holley Davis" userId="b9253272-6ee1-4ed8-a83c-6c05a74f534a" providerId="ADAL" clId="{5370517F-9E7D-4216-BDFF-1D6D11B7D991}" dt="2022-11-03T14:24:55.096" v="885" actId="962"/>
          <ac:picMkLst>
            <pc:docMk/>
            <pc:sldMk cId="4060335436" sldId="315"/>
            <ac:picMk id="4" creationId="{290599BF-EF88-F74E-AA2F-ABC62008DFBD}"/>
          </ac:picMkLst>
        </pc:picChg>
      </pc:sldChg>
      <pc:sldChg chg="modSp mod">
        <pc:chgData name="Holley Davis" userId="b9253272-6ee1-4ed8-a83c-6c05a74f534a" providerId="ADAL" clId="{5370517F-9E7D-4216-BDFF-1D6D11B7D991}" dt="2022-11-03T14:22:38.549" v="794" actId="962"/>
        <pc:sldMkLst>
          <pc:docMk/>
          <pc:sldMk cId="255964654" sldId="318"/>
        </pc:sldMkLst>
        <pc:picChg chg="mod">
          <ac:chgData name="Holley Davis" userId="b9253272-6ee1-4ed8-a83c-6c05a74f534a" providerId="ADAL" clId="{5370517F-9E7D-4216-BDFF-1D6D11B7D991}" dt="2022-11-03T14:21:55.546" v="586" actId="962"/>
          <ac:picMkLst>
            <pc:docMk/>
            <pc:sldMk cId="255964654" sldId="318"/>
            <ac:picMk id="2" creationId="{B4B7BF87-AB61-280F-F9CD-F94958130474}"/>
          </ac:picMkLst>
        </pc:picChg>
        <pc:picChg chg="mod">
          <ac:chgData name="Holley Davis" userId="b9253272-6ee1-4ed8-a83c-6c05a74f534a" providerId="ADAL" clId="{5370517F-9E7D-4216-BDFF-1D6D11B7D991}" dt="2022-11-03T14:22:38.549" v="794" actId="962"/>
          <ac:picMkLst>
            <pc:docMk/>
            <pc:sldMk cId="255964654" sldId="318"/>
            <ac:picMk id="7" creationId="{CA5C8716-2C9C-4440-3800-D9EAD5F7F9A4}"/>
          </ac:picMkLst>
        </pc:picChg>
      </pc:sldChg>
      <pc:sldChg chg="modSp mod">
        <pc:chgData name="Holley Davis" userId="b9253272-6ee1-4ed8-a83c-6c05a74f534a" providerId="ADAL" clId="{5370517F-9E7D-4216-BDFF-1D6D11B7D991}" dt="2022-11-03T14:22:54.060" v="796" actId="962"/>
        <pc:sldMkLst>
          <pc:docMk/>
          <pc:sldMk cId="2949468690" sldId="319"/>
        </pc:sldMkLst>
        <pc:picChg chg="mod">
          <ac:chgData name="Holley Davis" userId="b9253272-6ee1-4ed8-a83c-6c05a74f534a" providerId="ADAL" clId="{5370517F-9E7D-4216-BDFF-1D6D11B7D991}" dt="2022-11-03T14:22:54.060" v="796" actId="962"/>
          <ac:picMkLst>
            <pc:docMk/>
            <pc:sldMk cId="2949468690" sldId="319"/>
            <ac:picMk id="5" creationId="{8D9D4E51-0F56-8884-F2DF-6AAE36FC9AEE}"/>
          </ac:picMkLst>
        </pc:picChg>
      </pc:sldChg>
      <pc:sldChg chg="modSp mod">
        <pc:chgData name="Holley Davis" userId="b9253272-6ee1-4ed8-a83c-6c05a74f534a" providerId="ADAL" clId="{5370517F-9E7D-4216-BDFF-1D6D11B7D991}" dt="2022-11-03T14:24:16.368" v="828" actId="962"/>
        <pc:sldMkLst>
          <pc:docMk/>
          <pc:sldMk cId="2926514848" sldId="329"/>
        </pc:sldMkLst>
        <pc:picChg chg="mod">
          <ac:chgData name="Holley Davis" userId="b9253272-6ee1-4ed8-a83c-6c05a74f534a" providerId="ADAL" clId="{5370517F-9E7D-4216-BDFF-1D6D11B7D991}" dt="2022-11-03T14:24:16.368" v="828" actId="962"/>
          <ac:picMkLst>
            <pc:docMk/>
            <pc:sldMk cId="2926514848" sldId="329"/>
            <ac:picMk id="4" creationId="{7DD2EFB1-AF02-FA74-44CF-BBA5B37B3C90}"/>
          </ac:picMkLst>
        </pc:picChg>
      </pc:sldChg>
      <pc:sldChg chg="modSp mod">
        <pc:chgData name="Holley Davis" userId="b9253272-6ee1-4ed8-a83c-6c05a74f534a" providerId="ADAL" clId="{5370517F-9E7D-4216-BDFF-1D6D11B7D991}" dt="2022-11-03T14:24:44.812" v="859" actId="962"/>
        <pc:sldMkLst>
          <pc:docMk/>
          <pc:sldMk cId="2488537898" sldId="344"/>
        </pc:sldMkLst>
        <pc:picChg chg="mod">
          <ac:chgData name="Holley Davis" userId="b9253272-6ee1-4ed8-a83c-6c05a74f534a" providerId="ADAL" clId="{5370517F-9E7D-4216-BDFF-1D6D11B7D991}" dt="2022-11-03T14:24:44.812" v="859" actId="962"/>
          <ac:picMkLst>
            <pc:docMk/>
            <pc:sldMk cId="2488537898" sldId="344"/>
            <ac:picMk id="5" creationId="{76B6E5B7-97B9-024D-B734-360F934C0DB4}"/>
          </ac:picMkLst>
        </pc:picChg>
      </pc:sldChg>
      <pc:sldChg chg="addSp delSp modSp mod">
        <pc:chgData name="Holley Davis" userId="b9253272-6ee1-4ed8-a83c-6c05a74f534a" providerId="ADAL" clId="{5370517F-9E7D-4216-BDFF-1D6D11B7D991}" dt="2022-11-03T14:24:35.812" v="833" actId="962"/>
        <pc:sldMkLst>
          <pc:docMk/>
          <pc:sldMk cId="1618306235" sldId="395"/>
        </pc:sldMkLst>
        <pc:spChg chg="add del">
          <ac:chgData name="Holley Davis" userId="b9253272-6ee1-4ed8-a83c-6c05a74f534a" providerId="ADAL" clId="{5370517F-9E7D-4216-BDFF-1D6D11B7D991}" dt="2022-11-03T14:24:28.432" v="830" actId="22"/>
          <ac:spMkLst>
            <pc:docMk/>
            <pc:sldMk cId="1618306235" sldId="395"/>
            <ac:spMk id="5" creationId="{9C32AFCA-2AE0-13C4-DC04-AEFA416CDB0F}"/>
          </ac:spMkLst>
        </pc:spChg>
        <pc:grpChg chg="mod">
          <ac:chgData name="Holley Davis" userId="b9253272-6ee1-4ed8-a83c-6c05a74f534a" providerId="ADAL" clId="{5370517F-9E7D-4216-BDFF-1D6D11B7D991}" dt="2022-11-03T14:24:35.812" v="833" actId="962"/>
          <ac:grpSpMkLst>
            <pc:docMk/>
            <pc:sldMk cId="1618306235" sldId="395"/>
            <ac:grpSpMk id="11" creationId="{317413BA-F344-4F22-AE2B-F82C77D21768}"/>
          </ac:grpSpMkLst>
        </pc:grpChg>
        <pc:picChg chg="mod">
          <ac:chgData name="Holley Davis" userId="b9253272-6ee1-4ed8-a83c-6c05a74f534a" providerId="ADAL" clId="{5370517F-9E7D-4216-BDFF-1D6D11B7D991}" dt="2022-11-03T14:24:30.831" v="832"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11/17/2022</a:t>
            </a:fld>
            <a:endParaRPr lang="en-US" dirty="0"/>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dirty="0"/>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dirty="0"/>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rCbf-pKtkh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dirty="0"/>
          </a:p>
        </p:txBody>
      </p:sp>
    </p:spTree>
    <p:extLst>
      <p:ext uri="{BB962C8B-B14F-4D97-AF65-F5344CB8AC3E}">
        <p14:creationId xmlns:p14="http://schemas.microsoft.com/office/powerpoint/2010/main" val="237187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F4C0B-5B7A-498E-8229-927B3E277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3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000FF"/>
                </a:solidFill>
                <a:effectLst/>
                <a:latin typeface="Calibri" panose="020F0502020204030204" pitchFamily="34" charset="0"/>
                <a:ea typeface="Times New Roman" panose="02020603050405020304" pitchFamily="18" charset="0"/>
                <a:hlinkClick r:id="rId3"/>
              </a:rPr>
              <a:t>https://youtu.be/rCbf-pKtkhU</a:t>
            </a:r>
            <a:r>
              <a:rPr lang="en-US" sz="1800" u="none" dirty="0">
                <a:solidFill>
                  <a:srgbClr val="0000FF"/>
                </a:solidFill>
                <a:effectLst/>
                <a:latin typeface="Calibri" panose="020F0502020204030204" pitchFamily="34" charset="0"/>
                <a:ea typeface="Times New Roman" panose="02020603050405020304" pitchFamily="18" charset="0"/>
                <a:hlinkClick r:id="rId3"/>
              </a:rPr>
              <a:t> </a:t>
            </a:r>
            <a:r>
              <a:rPr lang="en-US" sz="1800" u="none" dirty="0">
                <a:solidFill>
                  <a:srgbClr val="0000FF"/>
                </a:solidFill>
                <a:effectLst/>
                <a:latin typeface="Calibri" panose="020F0502020204030204" pitchFamily="34" charset="0"/>
                <a:ea typeface="Times New Roman" panose="02020603050405020304" pitchFamily="18" charset="0"/>
              </a:rPr>
              <a:t>(10:19)</a:t>
            </a:r>
            <a:endParaRPr lang="en-US" sz="1800" u="none"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1F4C0B-5B7A-498E-8229-927B3E27716A}" type="slidenum">
              <a:rPr lang="en-US" smtClean="0"/>
              <a:t>22</a:t>
            </a:fld>
            <a:endParaRPr lang="en-US" dirty="0"/>
          </a:p>
        </p:txBody>
      </p:sp>
    </p:spTree>
    <p:extLst>
      <p:ext uri="{BB962C8B-B14F-4D97-AF65-F5344CB8AC3E}">
        <p14:creationId xmlns:p14="http://schemas.microsoft.com/office/powerpoint/2010/main" val="215021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23</a:t>
            </a:fld>
            <a:endParaRPr lang="en-US" dirty="0"/>
          </a:p>
        </p:txBody>
      </p:sp>
    </p:spTree>
    <p:extLst>
      <p:ext uri="{BB962C8B-B14F-4D97-AF65-F5344CB8AC3E}">
        <p14:creationId xmlns:p14="http://schemas.microsoft.com/office/powerpoint/2010/main" val="390201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29</a:t>
            </a:fld>
            <a:endParaRPr lang="en-US" dirty="0"/>
          </a:p>
        </p:txBody>
      </p:sp>
    </p:spTree>
    <p:extLst>
      <p:ext uri="{BB962C8B-B14F-4D97-AF65-F5344CB8AC3E}">
        <p14:creationId xmlns:p14="http://schemas.microsoft.com/office/powerpoint/2010/main" val="1222289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11/17/2022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26031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11/17/2022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98143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11/17/2022</a:t>
            </a:fld>
            <a:endParaRPr lang="en-US" dirty="0"/>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dirty="0"/>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1" r:id="rId5"/>
    <p:sldLayoutId id="2147483652" r:id="rId6"/>
    <p:sldLayoutId id="2147483655" r:id="rId7"/>
    <p:sldLayoutId id="2147483653"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youtu.be/rCbf-pKtkh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165449" y="1293663"/>
            <a:ext cx="11425462"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n-lt"/>
                <a:ea typeface="+mn-ea"/>
                <a:cs typeface="+mn-cs"/>
              </a:rPr>
              <a:t>Understanding Mental Health Conditions &amp; Mental Illnesses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26860" y="3309890"/>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The Bureau of Justice Assistance, U.S. Department of Justice logo">
            <a:extLst>
              <a:ext uri="{FF2B5EF4-FFF2-40B4-BE49-F238E27FC236}">
                <a16:creationId xmlns:a16="http://schemas.microsoft.com/office/drawing/2014/main" id="{130901D7-E33F-4728-AF7E-DCE2B2376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Medication Adherence Issues</a:t>
            </a:r>
            <a:endParaRPr lang="en-US" sz="4800" dirty="0"/>
          </a:p>
        </p:txBody>
      </p:sp>
      <p:sp>
        <p:nvSpPr>
          <p:cNvPr id="8" name="Content Placeholder 7">
            <a:extLst>
              <a:ext uri="{FF2B5EF4-FFF2-40B4-BE49-F238E27FC236}">
                <a16:creationId xmlns:a16="http://schemas.microsoft.com/office/drawing/2014/main" id="{6F712732-1B24-79AF-723C-6758E6B16F1E}"/>
              </a:ext>
            </a:extLst>
          </p:cNvPr>
          <p:cNvSpPr>
            <a:spLocks noGrp="1"/>
          </p:cNvSpPr>
          <p:nvPr>
            <p:ph idx="1"/>
          </p:nvPr>
        </p:nvSpPr>
        <p:spPr>
          <a:xfrm>
            <a:off x="592214" y="1687898"/>
            <a:ext cx="11885535" cy="750502"/>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103255"/>
                </a:solidFill>
                <a:effectLst/>
                <a:uLnTx/>
                <a:uFillTx/>
                <a:latin typeface="Calibri" panose="020F0502020204030204"/>
                <a:ea typeface="+mn-ea"/>
                <a:cs typeface="+mn-cs"/>
              </a:rPr>
              <a:t>People may stop taking their medications because:</a:t>
            </a:r>
          </a:p>
        </p:txBody>
      </p:sp>
      <p:sp>
        <p:nvSpPr>
          <p:cNvPr id="9" name="Content Placeholder 8">
            <a:extLst>
              <a:ext uri="{FF2B5EF4-FFF2-40B4-BE49-F238E27FC236}">
                <a16:creationId xmlns:a16="http://schemas.microsoft.com/office/drawing/2014/main" id="{437AE10C-73F8-126C-780B-6050728A14DA}"/>
              </a:ext>
            </a:extLst>
          </p:cNvPr>
          <p:cNvSpPr>
            <a:spLocks noGrp="1"/>
          </p:cNvSpPr>
          <p:nvPr>
            <p:ph idx="10"/>
          </p:nvPr>
        </p:nvSpPr>
        <p:spPr>
          <a:xfrm>
            <a:off x="592214" y="2438400"/>
            <a:ext cx="10380586" cy="3734406"/>
          </a:xfrm>
        </p:spPr>
        <p:txBody>
          <a:bodyPr numCol="2"/>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Too expensive or lack insurance</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Stigma</a:t>
            </a:r>
          </a:p>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Belief the medication does not work at all or quickly enough</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They feel better and believe they don’t need to take medication anymore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The dose and/or frequency is burdensome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No social support system</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Homelessness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Difficulty getting their medications or keeping them safe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103255"/>
                </a:solidFill>
                <a:effectLst/>
                <a:uLnTx/>
                <a:uFillTx/>
                <a:latin typeface="Calibri" panose="020F0502020204030204"/>
                <a:ea typeface="+mn-ea"/>
                <a:cs typeface="+mn-cs"/>
              </a:rPr>
              <a:t>Side effects</a:t>
            </a:r>
            <a:r>
              <a:rPr kumimoji="0" lang="en-US" sz="1800" b="0" i="0" u="sng" strike="noStrike" kern="1200" cap="none" spc="0" normalizeH="0" baseline="0" noProof="0" dirty="0">
                <a:ln>
                  <a:noFill/>
                </a:ln>
                <a:solidFill>
                  <a:srgbClr val="103255"/>
                </a:solidFill>
                <a:effectLst/>
                <a:uLnTx/>
                <a:uFillTx/>
                <a:latin typeface="Calibri" panose="020F0502020204030204"/>
                <a:ea typeface="+mn-ea"/>
                <a:cs typeface="+mn-cs"/>
              </a:rPr>
              <a:t> (highlighted)</a:t>
            </a:r>
            <a:endPar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10" name="Thought Bubble: Cloud 9">
            <a:extLst>
              <a:ext uri="{FF2B5EF4-FFF2-40B4-BE49-F238E27FC236}">
                <a16:creationId xmlns:a16="http://schemas.microsoft.com/office/drawing/2014/main" id="{5E9DA65C-229F-0938-CCC1-CC99BF8054E1}"/>
              </a:ext>
            </a:extLst>
          </p:cNvPr>
          <p:cNvSpPr/>
          <p:nvPr/>
        </p:nvSpPr>
        <p:spPr>
          <a:xfrm>
            <a:off x="101600"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61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Common Side Effects</a:t>
            </a:r>
            <a:endParaRPr lang="en-US" sz="4800" dirty="0"/>
          </a:p>
        </p:txBody>
      </p:sp>
      <p:pic>
        <p:nvPicPr>
          <p:cNvPr id="7170" name="Picture 2" descr="person standing on white digital bathroom scale">
            <a:extLst>
              <a:ext uri="{FF2B5EF4-FFF2-40B4-BE49-F238E27FC236}">
                <a16:creationId xmlns:a16="http://schemas.microsoft.com/office/drawing/2014/main" id="{CBD93783-07BA-48AB-BD43-7ADB30541D9A}"/>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0434" r="18495" b="13610"/>
          <a:stretch/>
        </p:blipFill>
        <p:spPr bwMode="auto">
          <a:xfrm>
            <a:off x="310406" y="1685541"/>
            <a:ext cx="2489356" cy="23487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yscale photo of sleeping woman lying on bed">
            <a:extLst>
              <a:ext uri="{FF2B5EF4-FFF2-40B4-BE49-F238E27FC236}">
                <a16:creationId xmlns:a16="http://schemas.microsoft.com/office/drawing/2014/main" id="{5D6C51FE-8752-4E92-AE28-0E8D1038F97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3930" t="18251" r="14116" b="9689"/>
          <a:stretch/>
        </p:blipFill>
        <p:spPr bwMode="auto">
          <a:xfrm>
            <a:off x="178430" y="4329432"/>
            <a:ext cx="2730973" cy="2118674"/>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0C1E0B23-2010-FFE5-E8FF-F9B3D7988411}"/>
              </a:ext>
            </a:extLst>
          </p:cNvPr>
          <p:cNvSpPr/>
          <p:nvPr/>
        </p:nvSpPr>
        <p:spPr>
          <a:xfrm>
            <a:off x="159779" y="6232358"/>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325068DC-B53B-4B67-8E56-4CA207EE36EF}"/>
              </a:ext>
            </a:extLst>
          </p:cNvPr>
          <p:cNvSpPr>
            <a:spLocks noGrp="1"/>
          </p:cNvSpPr>
          <p:nvPr>
            <p:ph idx="1"/>
          </p:nvPr>
        </p:nvSpPr>
        <p:spPr>
          <a:xfrm>
            <a:off x="3082564" y="1687898"/>
            <a:ext cx="8305013" cy="4544460"/>
          </a:xfrm>
        </p:spPr>
        <p:txBody>
          <a:bodyPr numCol="2" spcCol="457200">
            <a:normAutofit/>
          </a:bodyPr>
          <a:lstStyle/>
          <a:p>
            <a:pPr>
              <a:spcAft>
                <a:spcPts val="1200"/>
              </a:spcAft>
            </a:pPr>
            <a:r>
              <a:rPr lang="en-US" dirty="0"/>
              <a:t>Dizziness, drowsiness</a:t>
            </a:r>
          </a:p>
          <a:p>
            <a:pPr>
              <a:spcAft>
                <a:spcPts val="1200"/>
              </a:spcAft>
            </a:pPr>
            <a:r>
              <a:rPr lang="en-US" dirty="0"/>
              <a:t>Weight gain</a:t>
            </a:r>
          </a:p>
          <a:p>
            <a:pPr>
              <a:spcAft>
                <a:spcPts val="1200"/>
              </a:spcAft>
            </a:pPr>
            <a:r>
              <a:rPr lang="en-US" dirty="0"/>
              <a:t>Shaking/tremors</a:t>
            </a:r>
          </a:p>
          <a:p>
            <a:pPr>
              <a:spcAft>
                <a:spcPts val="1200"/>
              </a:spcAft>
            </a:pPr>
            <a:r>
              <a:rPr lang="en-US" dirty="0"/>
              <a:t>Loss of appetite</a:t>
            </a:r>
          </a:p>
          <a:p>
            <a:pPr>
              <a:spcAft>
                <a:spcPts val="1200"/>
              </a:spcAft>
            </a:pPr>
            <a:r>
              <a:rPr lang="en-US" dirty="0"/>
              <a:t>Dry mouth</a:t>
            </a:r>
          </a:p>
          <a:p>
            <a:pPr>
              <a:spcAft>
                <a:spcPts val="1200"/>
              </a:spcAft>
            </a:pPr>
            <a:r>
              <a:rPr lang="en-US" dirty="0"/>
              <a:t>Constipation</a:t>
            </a:r>
          </a:p>
          <a:p>
            <a:pPr>
              <a:spcAft>
                <a:spcPts val="1200"/>
              </a:spcAft>
            </a:pPr>
            <a:r>
              <a:rPr lang="en-US" dirty="0"/>
              <a:t>Sleep difficulties</a:t>
            </a:r>
          </a:p>
          <a:p>
            <a:pPr>
              <a:spcAft>
                <a:spcPts val="1200"/>
              </a:spcAft>
            </a:pPr>
            <a:r>
              <a:rPr lang="en-US" dirty="0"/>
              <a:t>Sexual dysfunction</a:t>
            </a:r>
          </a:p>
          <a:p>
            <a:pPr>
              <a:spcAft>
                <a:spcPts val="1200"/>
              </a:spcAft>
            </a:pPr>
            <a:r>
              <a:rPr lang="en-US" dirty="0"/>
              <a:t>Anxiety, agitation, and/or irritability</a:t>
            </a:r>
          </a:p>
          <a:p>
            <a:pPr>
              <a:spcAft>
                <a:spcPts val="1200"/>
              </a:spcAft>
            </a:pPr>
            <a:r>
              <a:rPr lang="en-US" dirty="0"/>
              <a:t>Involuntary movements</a:t>
            </a:r>
          </a:p>
          <a:p>
            <a:pPr>
              <a:spcAft>
                <a:spcPts val="1200"/>
              </a:spcAft>
            </a:pPr>
            <a:r>
              <a:rPr lang="en-US" dirty="0"/>
              <a:t>Type 2 Diabetes</a:t>
            </a:r>
          </a:p>
        </p:txBody>
      </p:sp>
      <p:pic>
        <p:nvPicPr>
          <p:cNvPr id="7174" name="Picture 6" descr="man in black crew neck t-shirt who appears to be screaming with his hands on his ears, mouth open, and eyes closed">
            <a:extLst>
              <a:ext uri="{FF2B5EF4-FFF2-40B4-BE49-F238E27FC236}">
                <a16:creationId xmlns:a16="http://schemas.microsoft.com/office/drawing/2014/main" id="{1B4E94CA-CA48-450D-97AF-C7B1C212CBCD}"/>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9752" t="12942" r="3451" b="13610"/>
          <a:stretch/>
        </p:blipFill>
        <p:spPr bwMode="auto">
          <a:xfrm>
            <a:off x="7445351" y="4564931"/>
            <a:ext cx="3753691" cy="211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4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Tips for Interaction – Medication</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826154"/>
            <a:ext cx="9790035" cy="3734406"/>
          </a:xfrm>
        </p:spPr>
        <p:txBody>
          <a:bodyPr/>
          <a:lstStyle/>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Ask about medications: What are they used for? When did they last take them?</a:t>
            </a:r>
            <a:endParaRPr kumimoji="0" lang="en-US" sz="9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Acknowledge that side effects can be troubling</a:t>
            </a:r>
            <a:endParaRPr kumimoji="0" lang="en-US" sz="9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Be aware of unpredictable behaviors if off medication</a:t>
            </a:r>
            <a:endParaRPr kumimoji="0" lang="en-US" sz="9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Consider medical emergencies</a:t>
            </a:r>
            <a:endParaRPr kumimoji="0" lang="en-US" sz="900" b="0" i="0" u="none" strike="noStrike" kern="1200" cap="none" spc="0" normalizeH="0" baseline="0" noProof="0" dirty="0">
              <a:ln>
                <a:noFill/>
              </a:ln>
              <a:solidFill>
                <a:srgbClr val="103255"/>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Remember that medication is NOT a cure-all. Avoid statements like “Why don’t you just take your meds?”</a:t>
            </a:r>
            <a:endParaRPr kumimoji="0" lang="en-US" sz="25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97501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8F75-8E56-0544-00CE-2739FAAE01ED}"/>
              </a:ext>
            </a:extLst>
          </p:cNvPr>
          <p:cNvSpPr>
            <a:spLocks noGrp="1"/>
          </p:cNvSpPr>
          <p:nvPr>
            <p:ph type="ctrTitle"/>
          </p:nvPr>
        </p:nvSpPr>
        <p:spPr>
          <a:xfrm>
            <a:off x="2432482" y="1432603"/>
            <a:ext cx="9412385" cy="2561882"/>
          </a:xfrm>
          <a:solidFill>
            <a:srgbClr val="306E36"/>
          </a:solidFill>
        </p:spPr>
        <p:txBody>
          <a:bodyPr>
            <a:normAutofit fontScale="90000"/>
          </a:bodyPr>
          <a:lstStyle/>
          <a:p>
            <a:pPr algn="r">
              <a:spcBef>
                <a:spcPts val="1200"/>
              </a:spcBef>
            </a:pPr>
            <a:r>
              <a:rPr lang="en-US" sz="6000" dirty="0">
                <a:solidFill>
                  <a:schemeClr val="bg1"/>
                </a:solidFill>
              </a:rPr>
              <a:t>UNDERSTANDING MENTAL HEALTH CONDITIONS</a:t>
            </a:r>
            <a:endParaRPr lang="en-US" i="1" dirty="0">
              <a:solidFill>
                <a:schemeClr val="bg1"/>
              </a:solidFill>
            </a:endParaRPr>
          </a:p>
        </p:txBody>
      </p:sp>
      <p:sp>
        <p:nvSpPr>
          <p:cNvPr id="3" name="Subtitle 2">
            <a:extLst>
              <a:ext uri="{FF2B5EF4-FFF2-40B4-BE49-F238E27FC236}">
                <a16:creationId xmlns:a16="http://schemas.microsoft.com/office/drawing/2014/main" id="{66BB42BA-0311-FFAC-7C67-D556957422E7}"/>
              </a:ext>
            </a:extLst>
          </p:cNvPr>
          <p:cNvSpPr>
            <a:spLocks noGrp="1"/>
          </p:cNvSpPr>
          <p:nvPr>
            <p:ph type="subTitle" idx="1"/>
          </p:nvPr>
        </p:nvSpPr>
        <p:spPr>
          <a:xfrm>
            <a:off x="5213249" y="4304488"/>
            <a:ext cx="6631618" cy="591520"/>
          </a:xfrm>
        </p:spPr>
        <p:txBody>
          <a:bodyPr>
            <a:normAutofit/>
          </a:bodyPr>
          <a:lstStyle/>
          <a:p>
            <a:pPr algn="r"/>
            <a:r>
              <a:rPr lang="en-US" sz="3600" b="1" dirty="0">
                <a:solidFill>
                  <a:srgbClr val="306E36"/>
                </a:solidFill>
              </a:rPr>
              <a:t>What you may see during a crisis</a:t>
            </a:r>
          </a:p>
        </p:txBody>
      </p:sp>
    </p:spTree>
    <p:extLst>
      <p:ext uri="{BB962C8B-B14F-4D97-AF65-F5344CB8AC3E}">
        <p14:creationId xmlns:p14="http://schemas.microsoft.com/office/powerpoint/2010/main" val="355329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D66EA7-A1E5-0BAA-D8C4-002DF023D672}"/>
              </a:ext>
            </a:extLst>
          </p:cNvPr>
          <p:cNvSpPr>
            <a:spLocks noGrp="1"/>
          </p:cNvSpPr>
          <p:nvPr>
            <p:ph type="title"/>
          </p:nvPr>
        </p:nvSpPr>
        <p:spPr>
          <a:xfrm>
            <a:off x="592215" y="365125"/>
            <a:ext cx="10069868" cy="611419"/>
          </a:xfrm>
        </p:spPr>
        <p:txBody>
          <a:bodyPr/>
          <a:lstStyle/>
          <a:p>
            <a:r>
              <a:rPr lang="en-US" b="1" dirty="0">
                <a:solidFill>
                  <a:schemeClr val="bg1"/>
                </a:solidFill>
                <a:latin typeface="+mn-lt"/>
              </a:rPr>
              <a:t>Mental Illness/Mental Health Conditions Often Responded To</a:t>
            </a:r>
          </a:p>
        </p:txBody>
      </p:sp>
      <p:pic>
        <p:nvPicPr>
          <p:cNvPr id="5" name="Picture 4" descr="Activity icon">
            <a:extLst>
              <a:ext uri="{FF2B5EF4-FFF2-40B4-BE49-F238E27FC236}">
                <a16:creationId xmlns:a16="http://schemas.microsoft.com/office/drawing/2014/main" id="{76B6E5B7-97B9-024D-B734-360F934C0D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084" y="6090920"/>
            <a:ext cx="556260" cy="609600"/>
          </a:xfrm>
          <a:prstGeom prst="rect">
            <a:avLst/>
          </a:prstGeom>
          <a:noFill/>
          <a:ln>
            <a:noFill/>
          </a:ln>
        </p:spPr>
      </p:pic>
      <p:sp>
        <p:nvSpPr>
          <p:cNvPr id="2" name="Content Placeholder 1">
            <a:extLst>
              <a:ext uri="{FF2B5EF4-FFF2-40B4-BE49-F238E27FC236}">
                <a16:creationId xmlns:a16="http://schemas.microsoft.com/office/drawing/2014/main" id="{80FE0193-63DC-A366-32A3-1D236D017853}"/>
              </a:ext>
            </a:extLst>
          </p:cNvPr>
          <p:cNvSpPr>
            <a:spLocks noGrp="1"/>
          </p:cNvSpPr>
          <p:nvPr>
            <p:ph idx="1"/>
          </p:nvPr>
        </p:nvSpPr>
        <p:spPr>
          <a:xfrm>
            <a:off x="592214" y="1687898"/>
            <a:ext cx="11007571" cy="4636702"/>
          </a:xfrm>
        </p:spPr>
        <p:txBody>
          <a:bodyPr>
            <a:normAutofit fontScale="62500" lnSpcReduction="20000"/>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rgbClr val="103255"/>
                </a:solidFill>
                <a:effectLst/>
                <a:uLnTx/>
                <a:uFillTx/>
                <a:latin typeface="Calibri" panose="020F0502020204030204"/>
                <a:ea typeface="+mn-ea"/>
                <a:cs typeface="+mn-cs"/>
              </a:rPr>
              <a:t>Depression </a:t>
            </a:r>
            <a:r>
              <a:rPr lang="en-US" sz="3800" b="1" dirty="0">
                <a:latin typeface="Calibri" panose="020F0502020204030204"/>
              </a:rPr>
              <a:t>– </a:t>
            </a:r>
            <a:r>
              <a:rPr kumimoji="0" lang="en-US" sz="3800" b="0" i="0" u="none" strike="noStrike" kern="1200" cap="none" spc="0" normalizeH="0" baseline="0" noProof="0" dirty="0">
                <a:ln>
                  <a:noFill/>
                </a:ln>
                <a:solidFill>
                  <a:srgbClr val="103255"/>
                </a:solidFill>
                <a:effectLst/>
                <a:uLnTx/>
                <a:uFillTx/>
                <a:latin typeface="Calibri" panose="020F0502020204030204"/>
                <a:ea typeface="+mn-ea"/>
                <a:cs typeface="+mn-cs"/>
              </a:rPr>
              <a:t>negatively affects how you feel, the way you think, and how you act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rgbClr val="103255"/>
                </a:solidFill>
                <a:effectLst/>
                <a:uLnTx/>
                <a:uFillTx/>
                <a:latin typeface="Calibri" panose="020F0502020204030204"/>
                <a:ea typeface="+mn-ea"/>
                <a:cs typeface="+mn-cs"/>
              </a:rPr>
              <a:t>Bipolar Disorders – </a:t>
            </a:r>
            <a:r>
              <a:rPr kumimoji="0" lang="en-US" sz="3800" b="0" i="0" u="none" strike="noStrike" kern="1200" cap="none" spc="0" normalizeH="0" baseline="0" noProof="0" dirty="0">
                <a:ln>
                  <a:noFill/>
                </a:ln>
                <a:solidFill>
                  <a:srgbClr val="103255"/>
                </a:solidFill>
                <a:effectLst/>
                <a:uLnTx/>
                <a:uFillTx/>
                <a:latin typeface="Calibri" panose="020F0502020204030204"/>
                <a:ea typeface="+mn-ea"/>
                <a:cs typeface="+mn-cs"/>
              </a:rPr>
              <a:t>cause extreme mood swings from depression to mania</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rgbClr val="103255"/>
                </a:solidFill>
                <a:effectLst/>
                <a:uLnTx/>
                <a:uFillTx/>
                <a:latin typeface="Calibri" panose="020F0502020204030204"/>
                <a:ea typeface="+mn-ea"/>
                <a:cs typeface="+mn-cs"/>
              </a:rPr>
              <a:t>Anxiety Disorders </a:t>
            </a:r>
            <a:r>
              <a:rPr lang="en-US" sz="3800" b="1" dirty="0">
                <a:latin typeface="Calibri" panose="020F0502020204030204"/>
              </a:rPr>
              <a:t>– </a:t>
            </a:r>
            <a:r>
              <a:rPr kumimoji="0" lang="en-US" sz="3800" b="0" i="0" u="none" strike="noStrike" kern="1200" cap="none" spc="0" normalizeH="0" baseline="0" noProof="0" dirty="0">
                <a:ln>
                  <a:noFill/>
                </a:ln>
                <a:solidFill>
                  <a:srgbClr val="103255"/>
                </a:solidFill>
                <a:effectLst/>
                <a:uLnTx/>
                <a:uFillTx/>
                <a:latin typeface="Calibri" panose="020F0502020204030204"/>
                <a:ea typeface="+mn-ea"/>
                <a:cs typeface="+mn-cs"/>
              </a:rPr>
              <a:t>intense, excessive, and persistent worry and fear about everyday situations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srgbClr val="103255"/>
                </a:solidFill>
                <a:effectLst/>
                <a:uLnTx/>
                <a:uFillTx/>
                <a:latin typeface="Calibri" panose="020F0502020204030204"/>
                <a:ea typeface="+mn-ea"/>
                <a:cs typeface="+mn-cs"/>
              </a:rPr>
              <a:t>Psychotic Disorders – </a:t>
            </a:r>
            <a:r>
              <a:rPr kumimoji="0" lang="en-US" sz="3800" b="0" i="0" u="none" strike="noStrike" kern="1200" cap="none" spc="0" normalizeH="0" baseline="0" noProof="0" dirty="0">
                <a:ln>
                  <a:noFill/>
                </a:ln>
                <a:solidFill>
                  <a:srgbClr val="103255"/>
                </a:solidFill>
                <a:effectLst/>
                <a:uLnTx/>
                <a:uFillTx/>
                <a:latin typeface="Calibri" panose="020F0502020204030204"/>
                <a:ea typeface="+mn-ea"/>
                <a:cs typeface="+mn-cs"/>
              </a:rPr>
              <a:t>cause abnormal thinking and perceptions; loss of touch with reality</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sz="3800" b="1" dirty="0">
                <a:latin typeface="Calibri" panose="020F0502020204030204"/>
              </a:rPr>
              <a:t>Disruptive and Impulse Control Disorders (Children and Youth) </a:t>
            </a:r>
            <a:r>
              <a:rPr lang="en-US" sz="3800" dirty="0">
                <a:latin typeface="Calibri" panose="020F0502020204030204"/>
              </a:rPr>
              <a:t>– problems with emotional and behavioral self-control and self-regulation</a:t>
            </a:r>
            <a:endParaRPr kumimoji="0" lang="en-US" sz="38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53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41684-FF05-6FA5-D5A0-6C43AED348C7}"/>
              </a:ext>
            </a:extLst>
          </p:cNvPr>
          <p:cNvSpPr>
            <a:spLocks noGrp="1"/>
          </p:cNvSpPr>
          <p:nvPr>
            <p:ph type="title"/>
          </p:nvPr>
        </p:nvSpPr>
        <p:spPr>
          <a:xfrm>
            <a:off x="323852" y="365125"/>
            <a:ext cx="11275933" cy="611419"/>
          </a:xfrm>
        </p:spPr>
        <p:txBody>
          <a:bodyPr>
            <a:noAutofit/>
          </a:bodyPr>
          <a:lstStyle/>
          <a:p>
            <a:r>
              <a:rPr lang="en-US" sz="4000" b="1" dirty="0">
                <a:solidFill>
                  <a:schemeClr val="bg1"/>
                </a:solidFill>
                <a:latin typeface="+mn-lt"/>
              </a:rPr>
              <a:t>Common Signs or Symptoms of Mental Illnesses</a:t>
            </a:r>
          </a:p>
        </p:txBody>
      </p:sp>
      <p:sp>
        <p:nvSpPr>
          <p:cNvPr id="7" name="Content Placeholder 6">
            <a:extLst>
              <a:ext uri="{FF2B5EF4-FFF2-40B4-BE49-F238E27FC236}">
                <a16:creationId xmlns:a16="http://schemas.microsoft.com/office/drawing/2014/main" id="{6FEA8C1C-EE63-F8C9-72BC-23AF1EC75B33}"/>
              </a:ext>
            </a:extLst>
          </p:cNvPr>
          <p:cNvSpPr>
            <a:spLocks noGrp="1"/>
          </p:cNvSpPr>
          <p:nvPr>
            <p:ph idx="1"/>
          </p:nvPr>
        </p:nvSpPr>
        <p:spPr>
          <a:xfrm>
            <a:off x="323852" y="1687898"/>
            <a:ext cx="6705598" cy="3734406"/>
          </a:xfrm>
        </p:spPr>
        <p:txBody>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Excessive feelings of fear or worry</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Confused and/or irrational thinking</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Hallucinations and/or delusions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Intense emotions and/or mood swings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Sleep issues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Suicidal thoughts and/or behavior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Substance use</a:t>
            </a:r>
          </a:p>
        </p:txBody>
      </p:sp>
      <p:sp>
        <p:nvSpPr>
          <p:cNvPr id="8" name="Content Placeholder 7">
            <a:extLst>
              <a:ext uri="{FF2B5EF4-FFF2-40B4-BE49-F238E27FC236}">
                <a16:creationId xmlns:a16="http://schemas.microsoft.com/office/drawing/2014/main" id="{9C60C54C-7388-2944-AF5E-83815327B3F7}"/>
              </a:ext>
            </a:extLst>
          </p:cNvPr>
          <p:cNvSpPr>
            <a:spLocks noGrp="1"/>
          </p:cNvSpPr>
          <p:nvPr>
            <p:ph idx="10"/>
          </p:nvPr>
        </p:nvSpPr>
        <p:spPr>
          <a:xfrm>
            <a:off x="6667500" y="1435696"/>
            <a:ext cx="5200649" cy="5231804"/>
          </a:xfrm>
          <a:solidFill>
            <a:srgbClr val="306E3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What you may see or experience: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Fight or Flight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Slow to process information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Difficulty communicating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Distracted; fearful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Impulsivity; aggression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Irritability, worsening of symptoms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Attempts at self-harm</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Increased unpredictability</a:t>
            </a:r>
          </a:p>
        </p:txBody>
      </p:sp>
    </p:spTree>
    <p:extLst>
      <p:ext uri="{BB962C8B-B14F-4D97-AF65-F5344CB8AC3E}">
        <p14:creationId xmlns:p14="http://schemas.microsoft.com/office/powerpoint/2010/main" val="287989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Understanding Psychosis</a:t>
            </a:r>
            <a:endParaRPr lang="en-US" sz="4800" dirty="0">
              <a:latin typeface="+mn-lt"/>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437148" y="1508083"/>
            <a:ext cx="7106652" cy="4186554"/>
          </a:xfrm>
        </p:spPr>
        <p:txBody>
          <a:bodyPr>
            <a:noAutofit/>
          </a:bodyPr>
          <a:lstStyle/>
          <a:p>
            <a:pPr marL="0" indent="0">
              <a:lnSpc>
                <a:spcPct val="80000"/>
              </a:lnSpc>
              <a:spcAft>
                <a:spcPts val="1200"/>
              </a:spcAft>
              <a:buNone/>
            </a:pPr>
            <a:r>
              <a:rPr lang="en-US" sz="3200" b="1" dirty="0"/>
              <a:t>Psychosis is a loss of contact with reality.</a:t>
            </a:r>
            <a:endParaRPr lang="en-US" sz="3200" dirty="0">
              <a:solidFill>
                <a:srgbClr val="103255"/>
              </a:solidFill>
            </a:endParaRPr>
          </a:p>
          <a:p>
            <a:pPr>
              <a:lnSpc>
                <a:spcPct val="80000"/>
              </a:lnSpc>
              <a:spcAft>
                <a:spcPts val="1200"/>
              </a:spcAft>
            </a:pPr>
            <a:r>
              <a:rPr lang="en-US" sz="3200" dirty="0">
                <a:solidFill>
                  <a:srgbClr val="103255"/>
                </a:solidFill>
              </a:rPr>
              <a:t>The ability to perceive and respond to the environment is significantly disturbed</a:t>
            </a:r>
            <a:endParaRPr lang="en-US" sz="3200" dirty="0"/>
          </a:p>
          <a:p>
            <a:pPr>
              <a:lnSpc>
                <a:spcPct val="80000"/>
              </a:lnSpc>
              <a:spcAft>
                <a:spcPts val="1200"/>
              </a:spcAft>
            </a:pPr>
            <a:r>
              <a:rPr lang="en-US" sz="3200" dirty="0"/>
              <a:t>F</a:t>
            </a:r>
            <a:r>
              <a:rPr lang="en-US" sz="3200" dirty="0">
                <a:solidFill>
                  <a:srgbClr val="103255"/>
                </a:solidFill>
              </a:rPr>
              <a:t>unctioning is impaired</a:t>
            </a:r>
          </a:p>
          <a:p>
            <a:pPr>
              <a:lnSpc>
                <a:spcPct val="80000"/>
              </a:lnSpc>
              <a:spcAft>
                <a:spcPts val="1200"/>
              </a:spcAft>
            </a:pPr>
            <a:r>
              <a:rPr lang="en-US" sz="3200" dirty="0">
                <a:solidFill>
                  <a:srgbClr val="103255"/>
                </a:solidFill>
              </a:rPr>
              <a:t>Symptoms may include delusions and/or hallucinations</a:t>
            </a:r>
          </a:p>
          <a:p>
            <a:pPr>
              <a:lnSpc>
                <a:spcPct val="80000"/>
              </a:lnSpc>
            </a:pPr>
            <a:r>
              <a:rPr lang="en-US" sz="3200" dirty="0">
                <a:solidFill>
                  <a:srgbClr val="103255"/>
                </a:solidFill>
              </a:rPr>
              <a:t>People experiencing psychosis may be very frightened</a:t>
            </a:r>
          </a:p>
        </p:txBody>
      </p:sp>
      <p:sp>
        <p:nvSpPr>
          <p:cNvPr id="5" name="Thought Bubble: Cloud 4">
            <a:extLst>
              <a:ext uri="{FF2B5EF4-FFF2-40B4-BE49-F238E27FC236}">
                <a16:creationId xmlns:a16="http://schemas.microsoft.com/office/drawing/2014/main" id="{1B0B73A9-2A8F-FA58-0F75-31E113FC4A19}"/>
              </a:ext>
            </a:extLst>
          </p:cNvPr>
          <p:cNvSpPr/>
          <p:nvPr/>
        </p:nvSpPr>
        <p:spPr>
          <a:xfrm>
            <a:off x="159779"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3074" name="Picture 2" descr="man in orange top kneeling with his head in his hands beside eyeglasses and a brown book in the pew beside him">
            <a:extLst>
              <a:ext uri="{FF2B5EF4-FFF2-40B4-BE49-F238E27FC236}">
                <a16:creationId xmlns:a16="http://schemas.microsoft.com/office/drawing/2014/main" id="{454441C7-D61C-4899-AD99-7F9E1BC1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060" y="2416367"/>
            <a:ext cx="4568041" cy="3046883"/>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Understanding Psychosis: Delusions</a:t>
            </a:r>
            <a:endParaRPr lang="en-US" sz="4800" dirty="0">
              <a:latin typeface="+mn-lt"/>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712666" y="1759307"/>
            <a:ext cx="10766666" cy="4356667"/>
          </a:xfrm>
        </p:spPr>
        <p:txBody>
          <a:bodyPr>
            <a:normAutofit/>
          </a:bodyPr>
          <a:lstStyle/>
          <a:p>
            <a:pPr>
              <a:lnSpc>
                <a:spcPct val="110000"/>
              </a:lnSpc>
              <a:spcBef>
                <a:spcPts val="600"/>
              </a:spcBef>
              <a:spcAft>
                <a:spcPts val="1200"/>
              </a:spcAft>
            </a:pPr>
            <a:r>
              <a:rPr lang="en-US" sz="3200" dirty="0"/>
              <a:t>A persistent, false belief regarding the self or persons or objects outside of the self that is maintained despite indisputable evidence to the contrary</a:t>
            </a:r>
            <a:endParaRPr lang="en-US" sz="3200" dirty="0">
              <a:solidFill>
                <a:srgbClr val="103255"/>
              </a:solidFill>
            </a:endParaRPr>
          </a:p>
          <a:p>
            <a:pPr>
              <a:lnSpc>
                <a:spcPct val="100000"/>
              </a:lnSpc>
              <a:spcBef>
                <a:spcPts val="600"/>
              </a:spcBef>
              <a:spcAft>
                <a:spcPts val="1200"/>
              </a:spcAft>
            </a:pPr>
            <a:r>
              <a:rPr lang="en-US" sz="3200" dirty="0"/>
              <a:t>The content of delusions has a variety of themes: persecutory, referential, somatic, religious, grandiose</a:t>
            </a:r>
            <a:endParaRPr lang="en-US" sz="3200" dirty="0">
              <a:solidFill>
                <a:srgbClr val="103255"/>
              </a:solidFill>
            </a:endParaRPr>
          </a:p>
          <a:p>
            <a:pPr>
              <a:lnSpc>
                <a:spcPct val="100000"/>
              </a:lnSpc>
              <a:spcBef>
                <a:spcPts val="600"/>
              </a:spcBef>
              <a:spcAft>
                <a:spcPts val="600"/>
              </a:spcAft>
            </a:pPr>
            <a:r>
              <a:rPr lang="en-US" sz="3200" dirty="0"/>
              <a:t>Bizarre delusions usually express a loss of control over the mind or body</a:t>
            </a:r>
            <a:endParaRPr lang="en-US" dirty="0">
              <a:solidFill>
                <a:srgbClr val="103255"/>
              </a:solidFill>
            </a:endParaRPr>
          </a:p>
        </p:txBody>
      </p:sp>
      <p:pic>
        <p:nvPicPr>
          <p:cNvPr id="4" name="Picture 3" descr="Activity icon">
            <a:extLst>
              <a:ext uri="{FF2B5EF4-FFF2-40B4-BE49-F238E27FC236}">
                <a16:creationId xmlns:a16="http://schemas.microsoft.com/office/drawing/2014/main" id="{290599BF-EF88-F74E-AA2F-ABC62008D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938" y="6115974"/>
            <a:ext cx="556260" cy="609600"/>
          </a:xfrm>
          <a:prstGeom prst="rect">
            <a:avLst/>
          </a:prstGeom>
          <a:noFill/>
          <a:ln>
            <a:noFill/>
          </a:ln>
        </p:spPr>
      </p:pic>
    </p:spTree>
    <p:extLst>
      <p:ext uri="{BB962C8B-B14F-4D97-AF65-F5344CB8AC3E}">
        <p14:creationId xmlns:p14="http://schemas.microsoft.com/office/powerpoint/2010/main" val="406033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a:xfrm>
            <a:off x="267094" y="301128"/>
            <a:ext cx="11007571" cy="611419"/>
          </a:xfrm>
        </p:spPr>
        <p:txBody>
          <a:bodyPr>
            <a:noAutofit/>
          </a:bodyPr>
          <a:lstStyle/>
          <a:p>
            <a:r>
              <a:rPr lang="en-US" sz="4800" b="1" dirty="0">
                <a:solidFill>
                  <a:srgbClr val="FFFFFF"/>
                </a:solidFill>
                <a:latin typeface="+mn-lt"/>
              </a:rPr>
              <a:t>Understanding Psychosis: Hallucinations</a:t>
            </a:r>
            <a:endParaRPr lang="en-US" sz="4800" dirty="0">
              <a:latin typeface="+mn-lt"/>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399175" y="1819082"/>
            <a:ext cx="8254219" cy="4616649"/>
          </a:xfrm>
        </p:spPr>
        <p:txBody>
          <a:bodyPr>
            <a:normAutofit/>
          </a:bodyPr>
          <a:lstStyle/>
          <a:p>
            <a:pPr>
              <a:lnSpc>
                <a:spcPct val="80000"/>
              </a:lnSpc>
              <a:spcBef>
                <a:spcPts val="600"/>
              </a:spcBef>
              <a:spcAft>
                <a:spcPts val="1200"/>
              </a:spcAft>
            </a:pPr>
            <a:r>
              <a:rPr lang="en-US" sz="3200" dirty="0"/>
              <a:t>Perception-like experiences that occur without an external stimulus</a:t>
            </a:r>
          </a:p>
          <a:p>
            <a:pPr>
              <a:lnSpc>
                <a:spcPct val="80000"/>
              </a:lnSpc>
              <a:spcBef>
                <a:spcPts val="600"/>
              </a:spcBef>
              <a:spcAft>
                <a:spcPts val="1200"/>
              </a:spcAft>
            </a:pPr>
            <a:r>
              <a:rPr lang="en-US" sz="3200" dirty="0"/>
              <a:t>Usually vivid, clear, and not under voluntary control</a:t>
            </a:r>
            <a:endParaRPr lang="en-US" sz="3200" dirty="0">
              <a:solidFill>
                <a:srgbClr val="103255"/>
              </a:solidFill>
            </a:endParaRPr>
          </a:p>
          <a:p>
            <a:pPr>
              <a:lnSpc>
                <a:spcPct val="80000"/>
              </a:lnSpc>
              <a:spcAft>
                <a:spcPts val="1200"/>
              </a:spcAft>
            </a:pPr>
            <a:r>
              <a:rPr lang="en-US" sz="3200" dirty="0"/>
              <a:t>Auditory hallucinations are the most common</a:t>
            </a:r>
            <a:endParaRPr lang="en-US" sz="3200" dirty="0">
              <a:solidFill>
                <a:srgbClr val="103255"/>
              </a:solidFill>
            </a:endParaRPr>
          </a:p>
          <a:p>
            <a:pPr>
              <a:lnSpc>
                <a:spcPct val="80000"/>
              </a:lnSpc>
              <a:spcAft>
                <a:spcPts val="1200"/>
              </a:spcAft>
            </a:pPr>
            <a:r>
              <a:rPr lang="en-US" sz="3200" dirty="0"/>
              <a:t>Voices may be derogatory or commanding </a:t>
            </a:r>
            <a:endParaRPr lang="en-US" sz="3200" dirty="0">
              <a:solidFill>
                <a:srgbClr val="103255"/>
              </a:solidFill>
            </a:endParaRPr>
          </a:p>
          <a:p>
            <a:pPr>
              <a:lnSpc>
                <a:spcPct val="80000"/>
              </a:lnSpc>
              <a:spcBef>
                <a:spcPts val="600"/>
              </a:spcBef>
              <a:spcAft>
                <a:spcPts val="600"/>
              </a:spcAft>
            </a:pPr>
            <a:r>
              <a:rPr lang="en-US" sz="3200" dirty="0"/>
              <a:t>Someone experiencing hallucinations may have a hard time filtering out irrelevant information</a:t>
            </a:r>
            <a:endParaRPr lang="en-US" dirty="0">
              <a:solidFill>
                <a:srgbClr val="103255"/>
              </a:solidFill>
            </a:endParaRPr>
          </a:p>
        </p:txBody>
      </p:sp>
      <p:pic>
        <p:nvPicPr>
          <p:cNvPr id="6" name="Picture 2" descr="Illustration of a woman with three faces, two of which are transparent">
            <a:extLst>
              <a:ext uri="{FF2B5EF4-FFF2-40B4-BE49-F238E27FC236}">
                <a16:creationId xmlns:a16="http://schemas.microsoft.com/office/drawing/2014/main" id="{BBAAA9B9-D96A-48AA-B813-638051716E33}"/>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49030" r="5780"/>
          <a:stretch/>
        </p:blipFill>
        <p:spPr bwMode="auto">
          <a:xfrm>
            <a:off x="8846434" y="2627178"/>
            <a:ext cx="3136547" cy="3000458"/>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0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Psychotic Disorders – Schizophrenia</a:t>
            </a:r>
            <a:endParaRPr lang="en-US" sz="4800" dirty="0">
              <a:latin typeface="+mn-lt"/>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5" y="1687897"/>
            <a:ext cx="11007570" cy="4616649"/>
          </a:xfrm>
        </p:spPr>
        <p:txBody>
          <a:bodyPr>
            <a:normAutofit/>
          </a:bodyPr>
          <a:lstStyle/>
          <a:p>
            <a:pPr>
              <a:spcAft>
                <a:spcPts val="1200"/>
              </a:spcAft>
            </a:pPr>
            <a:r>
              <a:rPr lang="en-US" sz="3600" dirty="0"/>
              <a:t>Typically emerges in late adolescence/early adulthood and is a chronic life-long illness with some periods of remission</a:t>
            </a:r>
          </a:p>
          <a:p>
            <a:pPr>
              <a:spcAft>
                <a:spcPts val="1200"/>
              </a:spcAft>
            </a:pPr>
            <a:r>
              <a:rPr lang="en-US" sz="3600" dirty="0">
                <a:solidFill>
                  <a:srgbClr val="103255"/>
                </a:solidFill>
              </a:rPr>
              <a:t>Estimates suggest that 0.3–0.7% of people may experience this di</a:t>
            </a:r>
            <a:r>
              <a:rPr lang="en-US" sz="3600" dirty="0"/>
              <a:t>sorder at some point in their lives</a:t>
            </a:r>
          </a:p>
          <a:p>
            <a:pPr>
              <a:spcAft>
                <a:spcPts val="1200"/>
              </a:spcAft>
            </a:pPr>
            <a:r>
              <a:rPr lang="en-US" sz="3600" dirty="0">
                <a:solidFill>
                  <a:srgbClr val="103255"/>
                </a:solidFill>
              </a:rPr>
              <a:t>Presents equally across sexes</a:t>
            </a:r>
            <a:endParaRPr lang="en-US" dirty="0">
              <a:solidFill>
                <a:srgbClr val="103255"/>
              </a:solidFill>
            </a:endParaRPr>
          </a:p>
        </p:txBody>
      </p:sp>
      <p:sp>
        <p:nvSpPr>
          <p:cNvPr id="4" name="Thought Bubble: Cloud 3">
            <a:extLst>
              <a:ext uri="{FF2B5EF4-FFF2-40B4-BE49-F238E27FC236}">
                <a16:creationId xmlns:a16="http://schemas.microsoft.com/office/drawing/2014/main" id="{5AAB901C-8C0F-F646-F727-B93B1EA36849}"/>
              </a:ext>
            </a:extLst>
          </p:cNvPr>
          <p:cNvSpPr/>
          <p:nvPr/>
        </p:nvSpPr>
        <p:spPr>
          <a:xfrm>
            <a:off x="159779" y="6160167"/>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81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1687898"/>
            <a:ext cx="7307185" cy="3734406"/>
          </a:xfrm>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Mental Health Conditions &amp; Mental Illnesses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Role of Medication in Treatment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Mental Illnesses – What They Look Like</a:t>
            </a:r>
          </a:p>
          <a:p>
            <a:pPr marL="914400" marR="0" lvl="1"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03255"/>
                </a:solidFill>
                <a:effectLst/>
                <a:uLnTx/>
                <a:uFillTx/>
                <a:latin typeface="Calibri" panose="020F0502020204030204"/>
                <a:ea typeface="+mn-ea"/>
                <a:cs typeface="+mn-cs"/>
              </a:rPr>
              <a:t>Mood Disorders</a:t>
            </a:r>
          </a:p>
          <a:p>
            <a:pPr marL="914400" marR="0" lvl="1"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03255"/>
                </a:solidFill>
                <a:effectLst/>
                <a:uLnTx/>
                <a:uFillTx/>
                <a:latin typeface="Calibri" panose="020F0502020204030204"/>
                <a:ea typeface="+mn-ea"/>
                <a:cs typeface="+mn-cs"/>
              </a:rPr>
              <a:t>Anxiety Disorders</a:t>
            </a:r>
          </a:p>
          <a:p>
            <a:pPr marL="914400" marR="0" lvl="1"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03255"/>
                </a:solidFill>
                <a:effectLst/>
                <a:uLnTx/>
                <a:uFillTx/>
                <a:latin typeface="Calibri" panose="020F0502020204030204"/>
                <a:ea typeface="+mn-ea"/>
                <a:cs typeface="+mn-cs"/>
              </a:rPr>
              <a:t>Psychotic Disorders</a:t>
            </a:r>
          </a:p>
          <a:p>
            <a:pPr marL="914400" marR="0" lvl="1"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03255"/>
                </a:solidFill>
                <a:effectLst/>
                <a:uLnTx/>
                <a:uFillTx/>
                <a:latin typeface="Calibri" panose="020F0502020204030204"/>
                <a:ea typeface="+mn-ea"/>
                <a:cs typeface="+mn-cs"/>
              </a:rPr>
              <a:t>Disruptive and Impulse Control Disorders (youth)</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Tips for Responding</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rgbClr val="FFFFFF"/>
                </a:solidFill>
                <a:latin typeface="Calibri" panose="020F0502020204030204"/>
              </a:rPr>
              <a:t>Schizophrenia</a:t>
            </a:r>
            <a:endParaRPr lang="en-US" sz="4800" b="1" dirty="0">
              <a:solidFill>
                <a:schemeClr val="bg1"/>
              </a:solidFill>
              <a:latin typeface="Segoe UI" panose="020B0502040204020203" pitchFamily="34" charset="0"/>
              <a:cs typeface="Segoe UI" panose="020B0502040204020203" pitchFamily="34" charset="0"/>
            </a:endParaRPr>
          </a:p>
        </p:txBody>
      </p:sp>
      <p:sp>
        <p:nvSpPr>
          <p:cNvPr id="9" name="Content Placeholder 1">
            <a:extLst>
              <a:ext uri="{FF2B5EF4-FFF2-40B4-BE49-F238E27FC236}">
                <a16:creationId xmlns:a16="http://schemas.microsoft.com/office/drawing/2014/main" id="{0EA43C3A-EF6A-46DF-97F3-B9DF1128F416}"/>
              </a:ext>
            </a:extLst>
          </p:cNvPr>
          <p:cNvSpPr>
            <a:spLocks noGrp="1"/>
          </p:cNvSpPr>
          <p:nvPr>
            <p:ph idx="1"/>
          </p:nvPr>
        </p:nvSpPr>
        <p:spPr>
          <a:xfrm>
            <a:off x="-474585" y="2017715"/>
            <a:ext cx="4951335" cy="3734406"/>
          </a:xfrm>
        </p:spPr>
        <p:txBody>
          <a:bodyPr numCol="1" spcCol="457200" anchor="ctr">
            <a:normAutofit/>
          </a:bodyPr>
          <a:lstStyle/>
          <a:p>
            <a:pPr marL="0" indent="0" algn="ctr">
              <a:spcAft>
                <a:spcPts val="1200"/>
              </a:spcAft>
              <a:buNone/>
            </a:pPr>
            <a:r>
              <a:rPr lang="en-US" sz="3600" b="1" dirty="0"/>
              <a:t>Symptoms of Schizophrenia</a:t>
            </a:r>
            <a:endParaRPr lang="en-US" sz="3200" b="1" dirty="0">
              <a:solidFill>
                <a:srgbClr val="103255"/>
              </a:solidFill>
            </a:endParaRPr>
          </a:p>
        </p:txBody>
      </p:sp>
      <p:grpSp>
        <p:nvGrpSpPr>
          <p:cNvPr id="4" name="Group 3">
            <a:extLst>
              <a:ext uri="{FF2B5EF4-FFF2-40B4-BE49-F238E27FC236}">
                <a16:creationId xmlns:a16="http://schemas.microsoft.com/office/drawing/2014/main" id="{7CAC403C-83E4-863D-56B3-BB33D14ED103}"/>
              </a:ext>
              <a:ext uri="{C183D7F6-B498-43B3-948B-1728B52AA6E4}">
                <adec:decorative xmlns:adec="http://schemas.microsoft.com/office/drawing/2017/decorative" val="1"/>
              </a:ext>
            </a:extLst>
          </p:cNvPr>
          <p:cNvGrpSpPr/>
          <p:nvPr/>
        </p:nvGrpSpPr>
        <p:grpSpPr>
          <a:xfrm>
            <a:off x="3618836" y="1492831"/>
            <a:ext cx="8264754" cy="4761027"/>
            <a:chOff x="3618836" y="1492831"/>
            <a:chExt cx="8264754" cy="4761027"/>
          </a:xfrm>
        </p:grpSpPr>
        <p:sp>
          <p:nvSpPr>
            <p:cNvPr id="2" name="Arrow: Pentagon 1">
              <a:extLst>
                <a:ext uri="{FF2B5EF4-FFF2-40B4-BE49-F238E27FC236}">
                  <a16:creationId xmlns:a16="http://schemas.microsoft.com/office/drawing/2014/main" id="{6BA1A098-A66E-4CF1-B9A0-601FFCDD1EB0}"/>
                </a:ext>
              </a:extLst>
            </p:cNvPr>
            <p:cNvSpPr/>
            <p:nvPr/>
          </p:nvSpPr>
          <p:spPr>
            <a:xfrm flipH="1">
              <a:off x="3618836" y="1515979"/>
              <a:ext cx="7557900" cy="4737879"/>
            </a:xfrm>
            <a:prstGeom prst="homePlate">
              <a:avLst>
                <a:gd name="adj" fmla="val 20877"/>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469877" y="1492831"/>
              <a:ext cx="1413713" cy="4761027"/>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Content Placeholder 4">
            <a:extLst>
              <a:ext uri="{FF2B5EF4-FFF2-40B4-BE49-F238E27FC236}">
                <a16:creationId xmlns:a16="http://schemas.microsoft.com/office/drawing/2014/main" id="{8981BF7D-E5FA-D64C-A0EE-7F7BC0F7165D}"/>
              </a:ext>
            </a:extLst>
          </p:cNvPr>
          <p:cNvSpPr>
            <a:spLocks noGrp="1"/>
          </p:cNvSpPr>
          <p:nvPr>
            <p:ph idx="10"/>
          </p:nvPr>
        </p:nvSpPr>
        <p:spPr>
          <a:xfrm>
            <a:off x="4661335" y="1514393"/>
            <a:ext cx="6107833" cy="3734406"/>
          </a:xfrm>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Delusions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Hallucinations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Disorganized thinking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Very disorganized or abnormal motor behavior (e.g., too much or too little body movement)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Apathy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Lack of emotion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Poor social functioning</a:t>
            </a:r>
          </a:p>
        </p:txBody>
      </p:sp>
    </p:spTree>
    <p:extLst>
      <p:ext uri="{BB962C8B-B14F-4D97-AF65-F5344CB8AC3E}">
        <p14:creationId xmlns:p14="http://schemas.microsoft.com/office/powerpoint/2010/main" val="90992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Schizophrenia – Disorganized Thinking</a:t>
            </a:r>
            <a:endParaRPr lang="en-US" sz="4800" dirty="0">
              <a:latin typeface="+mn-lt"/>
            </a:endParaRPr>
          </a:p>
        </p:txBody>
      </p:sp>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592215" y="1687897"/>
            <a:ext cx="11007570" cy="4616649"/>
          </a:xfrm>
        </p:spPr>
        <p:txBody>
          <a:bodyPr>
            <a:normAutofit/>
          </a:bodyPr>
          <a:lstStyle/>
          <a:p>
            <a:pPr marL="0" indent="0">
              <a:spcAft>
                <a:spcPts val="1200"/>
              </a:spcAft>
              <a:buNone/>
            </a:pPr>
            <a:r>
              <a:rPr lang="en-US" sz="3600" b="1" dirty="0">
                <a:solidFill>
                  <a:srgbClr val="103255"/>
                </a:solidFill>
              </a:rPr>
              <a:t>Did you know loitering is against the law?</a:t>
            </a:r>
          </a:p>
          <a:p>
            <a:pPr marL="0" indent="0">
              <a:spcAft>
                <a:spcPts val="1200"/>
              </a:spcAft>
              <a:buNone/>
            </a:pPr>
            <a:r>
              <a:rPr lang="en-US" sz="3600" i="1" dirty="0"/>
              <a:t>I don’t want to go to jail. Jail is for the birds. One time I saw birds flying around in the jail. Birds should be out in the air. The air is dirty in Chicago. All these big buses. I ride the bus to get my groceries. Jewel is my favorite store.</a:t>
            </a:r>
            <a:endParaRPr lang="en-US" sz="3600" i="1" dirty="0">
              <a:solidFill>
                <a:srgbClr val="103255"/>
              </a:solidFill>
            </a:endParaRPr>
          </a:p>
        </p:txBody>
      </p:sp>
    </p:spTree>
    <p:extLst>
      <p:ext uri="{BB962C8B-B14F-4D97-AF65-F5344CB8AC3E}">
        <p14:creationId xmlns:p14="http://schemas.microsoft.com/office/powerpoint/2010/main" val="79070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Video Activity – Schizophrenia Part 1</a:t>
            </a:r>
            <a:endParaRPr lang="en-US" sz="4800" dirty="0">
              <a:latin typeface="+mn-lt"/>
            </a:endParaRPr>
          </a:p>
        </p:txBody>
      </p:sp>
      <p:sp>
        <p:nvSpPr>
          <p:cNvPr id="4" name="Thought Bubble: Cloud 3">
            <a:extLst>
              <a:ext uri="{FF2B5EF4-FFF2-40B4-BE49-F238E27FC236}">
                <a16:creationId xmlns:a16="http://schemas.microsoft.com/office/drawing/2014/main" id="{8F325CC3-3535-68FA-8B6C-8A64D0E85A2D}"/>
              </a:ext>
            </a:extLst>
          </p:cNvPr>
          <p:cNvSpPr/>
          <p:nvPr/>
        </p:nvSpPr>
        <p:spPr>
          <a:xfrm>
            <a:off x="159779" y="6160167"/>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 name="Picture 1" descr="Video icon">
            <a:extLst>
              <a:ext uri="{FF2B5EF4-FFF2-40B4-BE49-F238E27FC236}">
                <a16:creationId xmlns:a16="http://schemas.microsoft.com/office/drawing/2014/main" id="{B4B7BF87-AB61-280F-F9CD-F949581304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383" y="5277409"/>
            <a:ext cx="693661" cy="693661"/>
          </a:xfrm>
          <a:prstGeom prst="rect">
            <a:avLst/>
          </a:prstGeom>
          <a:noFill/>
          <a:ln>
            <a:noFill/>
          </a:ln>
        </p:spPr>
      </p:pic>
      <p:sp>
        <p:nvSpPr>
          <p:cNvPr id="8" name="TextBox 7">
            <a:extLst>
              <a:ext uri="{FF2B5EF4-FFF2-40B4-BE49-F238E27FC236}">
                <a16:creationId xmlns:a16="http://schemas.microsoft.com/office/drawing/2014/main" id="{D457DC33-309A-9B89-CCAC-B8EA063EEB2B}"/>
              </a:ext>
            </a:extLst>
          </p:cNvPr>
          <p:cNvSpPr txBox="1"/>
          <p:nvPr/>
        </p:nvSpPr>
        <p:spPr>
          <a:xfrm>
            <a:off x="9298940" y="6057535"/>
            <a:ext cx="864870" cy="369332"/>
          </a:xfrm>
          <a:prstGeom prst="rect">
            <a:avLst/>
          </a:prstGeom>
          <a:noFill/>
        </p:spPr>
        <p:txBody>
          <a:bodyPr wrap="square" rtlCol="0">
            <a:spAutoFit/>
          </a:bodyPr>
          <a:lstStyle/>
          <a:p>
            <a:r>
              <a:rPr lang="en-US" dirty="0">
                <a:solidFill>
                  <a:srgbClr val="103255"/>
                </a:solidFill>
              </a:rPr>
              <a:t>(10:19)</a:t>
            </a:r>
          </a:p>
        </p:txBody>
      </p:sp>
      <p:pic>
        <p:nvPicPr>
          <p:cNvPr id="7" name="Picture 6" descr="Screencap of the Schizophrenia Part 1 video. A man in a park is pictured with pigeons around him">
            <a:hlinkClick r:id="rId4"/>
            <a:extLst>
              <a:ext uri="{FF2B5EF4-FFF2-40B4-BE49-F238E27FC236}">
                <a16:creationId xmlns:a16="http://schemas.microsoft.com/office/drawing/2014/main" id="{CA5C8716-2C9C-4440-3800-D9EAD5F7F9A4}"/>
              </a:ext>
            </a:extLst>
          </p:cNvPr>
          <p:cNvPicPr>
            <a:picLocks noChangeAspect="1"/>
          </p:cNvPicPr>
          <p:nvPr/>
        </p:nvPicPr>
        <p:blipFill>
          <a:blip r:embed="rId5"/>
          <a:stretch>
            <a:fillRect/>
          </a:stretch>
        </p:blipFill>
        <p:spPr>
          <a:xfrm>
            <a:off x="1743710" y="1627670"/>
            <a:ext cx="8420100" cy="4343400"/>
          </a:xfrm>
          <a:prstGeom prst="rect">
            <a:avLst/>
          </a:prstGeom>
        </p:spPr>
      </p:pic>
    </p:spTree>
    <p:extLst>
      <p:ext uri="{BB962C8B-B14F-4D97-AF65-F5344CB8AC3E}">
        <p14:creationId xmlns:p14="http://schemas.microsoft.com/office/powerpoint/2010/main" val="25596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C817F-1536-4B98-88D6-9C1C086BD972}"/>
              </a:ext>
            </a:extLst>
          </p:cNvPr>
          <p:cNvSpPr>
            <a:spLocks noGrp="1"/>
          </p:cNvSpPr>
          <p:nvPr>
            <p:ph type="title"/>
          </p:nvPr>
        </p:nvSpPr>
        <p:spPr/>
        <p:txBody>
          <a:bodyPr>
            <a:noAutofit/>
          </a:bodyPr>
          <a:lstStyle/>
          <a:p>
            <a:r>
              <a:rPr lang="en-US" sz="4800" b="1" dirty="0">
                <a:solidFill>
                  <a:srgbClr val="FFFFFF"/>
                </a:solidFill>
                <a:latin typeface="+mn-lt"/>
              </a:rPr>
              <a:t>Activity</a:t>
            </a:r>
            <a:endParaRPr lang="en-US" sz="4800" dirty="0">
              <a:latin typeface="+mn-lt"/>
            </a:endParaRPr>
          </a:p>
        </p:txBody>
      </p:sp>
      <p:pic>
        <p:nvPicPr>
          <p:cNvPr id="4098" name="Picture 2">
            <a:extLst>
              <a:ext uri="{FF2B5EF4-FFF2-40B4-BE49-F238E27FC236}">
                <a16:creationId xmlns:a16="http://schemas.microsoft.com/office/drawing/2014/main" id="{E19034FB-7D02-43D5-B4CF-849E640E3DFE}"/>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mt="35000"/>
            <a:extLst>
              <a:ext uri="{BEBA8EAE-BF5A-486C-A8C5-ECC9F3942E4B}">
                <a14:imgProps xmlns:a14="http://schemas.microsoft.com/office/drawing/2010/main">
                  <a14:imgLayer r:embed="rId4">
                    <a14:imgEffect>
                      <a14:artisticPaintStrokes intensity="0"/>
                    </a14:imgEffect>
                  </a14:imgLayer>
                </a14:imgProps>
              </a:ext>
              <a:ext uri="{28A0092B-C50C-407E-A947-70E740481C1C}">
                <a14:useLocalDpi xmlns:a14="http://schemas.microsoft.com/office/drawing/2010/main" val="0"/>
              </a:ext>
            </a:extLst>
          </a:blip>
          <a:srcRect t="26200" b="10461"/>
          <a:stretch/>
        </p:blipFill>
        <p:spPr bwMode="auto">
          <a:xfrm>
            <a:off x="-1" y="1319514"/>
            <a:ext cx="12192000" cy="553848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57C9322-822D-4C66-A459-4DD4C0075759}"/>
              </a:ext>
            </a:extLst>
          </p:cNvPr>
          <p:cNvSpPr>
            <a:spLocks noGrp="1"/>
          </p:cNvSpPr>
          <p:nvPr>
            <p:ph idx="1"/>
          </p:nvPr>
        </p:nvSpPr>
        <p:spPr>
          <a:xfrm>
            <a:off x="413106" y="2397761"/>
            <a:ext cx="6018174" cy="2746362"/>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solidFill>
              <a:srgbClr val="103255"/>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spcAft>
                <a:spcPts val="1200"/>
              </a:spcAft>
              <a:buNone/>
            </a:pPr>
            <a:r>
              <a:rPr lang="en-US" sz="6000" b="1" dirty="0">
                <a:solidFill>
                  <a:srgbClr val="103255"/>
                </a:solidFill>
              </a:rPr>
              <a:t>HEARING VOICES</a:t>
            </a:r>
            <a:endParaRPr lang="en-US" sz="6000" b="1" i="1" dirty="0">
              <a:solidFill>
                <a:srgbClr val="103255"/>
              </a:solidFill>
            </a:endParaRPr>
          </a:p>
        </p:txBody>
      </p:sp>
      <p:pic>
        <p:nvPicPr>
          <p:cNvPr id="5" name="Picture 4" descr="Activity icon">
            <a:extLst>
              <a:ext uri="{FF2B5EF4-FFF2-40B4-BE49-F238E27FC236}">
                <a16:creationId xmlns:a16="http://schemas.microsoft.com/office/drawing/2014/main" id="{8D9D4E51-0F56-8884-F2DF-6AAE36FC9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31" y="6001333"/>
            <a:ext cx="558165" cy="606425"/>
          </a:xfrm>
          <a:prstGeom prst="rect">
            <a:avLst/>
          </a:prstGeom>
        </p:spPr>
      </p:pic>
      <p:sp>
        <p:nvSpPr>
          <p:cNvPr id="6" name="Thought Bubble: Cloud 5">
            <a:extLst>
              <a:ext uri="{FF2B5EF4-FFF2-40B4-BE49-F238E27FC236}">
                <a16:creationId xmlns:a16="http://schemas.microsoft.com/office/drawing/2014/main" id="{90A9C985-E613-A16C-055C-00F951C76268}"/>
              </a:ext>
            </a:extLst>
          </p:cNvPr>
          <p:cNvSpPr/>
          <p:nvPr/>
        </p:nvSpPr>
        <p:spPr>
          <a:xfrm>
            <a:off x="1184428" y="603784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E3255"/>
                </a:solidFill>
                <a:effectLst/>
                <a:uLnTx/>
                <a:uFillTx/>
                <a:latin typeface="Calibri" panose="020F0502020204030204"/>
                <a:ea typeface="Calibri" panose="020F0502020204030204" pitchFamily="34" charset="0"/>
                <a:cs typeface="Times New Roman" panose="02020603050405020304" pitchFamily="18" charset="0"/>
              </a:rPr>
              <a:t>Q&amp;A</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46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8661781E-A9FC-4409-9EDC-5AD7F1151173}"/>
              </a:ext>
            </a:extLst>
          </p:cNvPr>
          <p:cNvSpPr>
            <a:spLocks noGrp="1"/>
          </p:cNvSpPr>
          <p:nvPr>
            <p:ph type="title"/>
          </p:nvPr>
        </p:nvSpPr>
        <p:spPr>
          <a:xfrm>
            <a:off x="592214" y="365125"/>
            <a:ext cx="11007571" cy="611419"/>
          </a:xfrm>
        </p:spPr>
        <p:txBody>
          <a:bodyPr>
            <a:noAutofit/>
          </a:bodyPr>
          <a:lstStyle/>
          <a:p>
            <a:r>
              <a:rPr lang="en-US" sz="4800" b="1" dirty="0">
                <a:solidFill>
                  <a:srgbClr val="FFFFFF"/>
                </a:solidFill>
                <a:latin typeface="+mn-lt"/>
              </a:rPr>
              <a:t>Hearing Voices Drawing Activity</a:t>
            </a:r>
            <a:endParaRPr lang="en-US" sz="4800" dirty="0">
              <a:latin typeface="+mn-lt"/>
            </a:endParaRPr>
          </a:p>
        </p:txBody>
      </p:sp>
      <p:grpSp>
        <p:nvGrpSpPr>
          <p:cNvPr id="18" name="Group 17" descr="Depiction of the Hearing Voices. A smiley face is at the bottom left of the image, with a star at the top right of the image. Boxes and lines connect the two figures.">
            <a:extLst>
              <a:ext uri="{FF2B5EF4-FFF2-40B4-BE49-F238E27FC236}">
                <a16:creationId xmlns:a16="http://schemas.microsoft.com/office/drawing/2014/main" id="{3112ACB7-06F6-416E-B99D-EBF295D88D02}"/>
              </a:ext>
            </a:extLst>
          </p:cNvPr>
          <p:cNvGrpSpPr/>
          <p:nvPr/>
        </p:nvGrpSpPr>
        <p:grpSpPr>
          <a:xfrm>
            <a:off x="2741689" y="1675189"/>
            <a:ext cx="6708622" cy="4551061"/>
            <a:chOff x="2278966" y="1717391"/>
            <a:chExt cx="6708622" cy="4551061"/>
          </a:xfrm>
        </p:grpSpPr>
        <p:sp>
          <p:nvSpPr>
            <p:cNvPr id="16" name="Parallelogram 15">
              <a:extLst>
                <a:ext uri="{FF2B5EF4-FFF2-40B4-BE49-F238E27FC236}">
                  <a16:creationId xmlns:a16="http://schemas.microsoft.com/office/drawing/2014/main" id="{091B7E2F-FC99-4494-8D87-E045F8779E82}"/>
                </a:ext>
              </a:extLst>
            </p:cNvPr>
            <p:cNvSpPr/>
            <p:nvPr/>
          </p:nvSpPr>
          <p:spPr>
            <a:xfrm>
              <a:off x="2278966" y="2021303"/>
              <a:ext cx="5541560" cy="3820027"/>
            </a:xfrm>
            <a:prstGeom prst="parallelogram">
              <a:avLst>
                <a:gd name="adj" fmla="val 119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B3D39E28-7CFC-4D34-93F0-1FEF34AC0FBF}"/>
                </a:ext>
              </a:extLst>
            </p:cNvPr>
            <p:cNvSpPr/>
            <p:nvPr/>
          </p:nvSpPr>
          <p:spPr>
            <a:xfrm flipH="1">
              <a:off x="3284622" y="2021304"/>
              <a:ext cx="4535904" cy="3820027"/>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904942A-E4A7-48D8-8F89-57E846B3EB5D}"/>
                </a:ext>
              </a:extLst>
            </p:cNvPr>
            <p:cNvSpPr/>
            <p:nvPr/>
          </p:nvSpPr>
          <p:spPr>
            <a:xfrm>
              <a:off x="3284622" y="3429000"/>
              <a:ext cx="4535904" cy="2412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miley Face 9">
              <a:extLst>
                <a:ext uri="{FF2B5EF4-FFF2-40B4-BE49-F238E27FC236}">
                  <a16:creationId xmlns:a16="http://schemas.microsoft.com/office/drawing/2014/main" id="{EC16F4AD-F327-4B66-9EF8-8FA97996A8DD}"/>
                </a:ext>
              </a:extLst>
            </p:cNvPr>
            <p:cNvSpPr/>
            <p:nvPr/>
          </p:nvSpPr>
          <p:spPr>
            <a:xfrm>
              <a:off x="2839454" y="5414210"/>
              <a:ext cx="890336" cy="85424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CC798E5-2918-497F-9B22-58473A660722}"/>
                </a:ext>
              </a:extLst>
            </p:cNvPr>
            <p:cNvSpPr/>
            <p:nvPr/>
          </p:nvSpPr>
          <p:spPr>
            <a:xfrm>
              <a:off x="7820526" y="2021303"/>
              <a:ext cx="1167062" cy="1407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6 Points 16">
              <a:extLst>
                <a:ext uri="{FF2B5EF4-FFF2-40B4-BE49-F238E27FC236}">
                  <a16:creationId xmlns:a16="http://schemas.microsoft.com/office/drawing/2014/main" id="{97CEE3B1-4493-4777-87BE-EF673EF72A9B}"/>
                </a:ext>
              </a:extLst>
            </p:cNvPr>
            <p:cNvSpPr/>
            <p:nvPr/>
          </p:nvSpPr>
          <p:spPr>
            <a:xfrm>
              <a:off x="7525520" y="1717391"/>
              <a:ext cx="590011" cy="60782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5721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B214A-8C53-23F4-D640-9CA9C35CC6C1}"/>
              </a:ext>
            </a:extLst>
          </p:cNvPr>
          <p:cNvSpPr>
            <a:spLocks noGrp="1"/>
          </p:cNvSpPr>
          <p:nvPr>
            <p:ph type="title"/>
          </p:nvPr>
        </p:nvSpPr>
        <p:spPr>
          <a:xfrm>
            <a:off x="592214" y="2578831"/>
            <a:ext cx="11007571" cy="1850929"/>
          </a:xfrm>
          <a:solidFill>
            <a:srgbClr val="306E36"/>
          </a:solidFill>
        </p:spPr>
        <p:txBody>
          <a:bodyPr>
            <a:normAutofit/>
          </a:bodyPr>
          <a:lstStyle/>
          <a:p>
            <a:pPr algn="ctr"/>
            <a:r>
              <a:rPr lang="en-US" b="1" dirty="0">
                <a:solidFill>
                  <a:schemeClr val="bg1"/>
                </a:solidFill>
                <a:latin typeface="+mn-lt"/>
              </a:rPr>
              <a:t>Tips for Responding to Mental Health Crises</a:t>
            </a:r>
          </a:p>
        </p:txBody>
      </p:sp>
    </p:spTree>
    <p:extLst>
      <p:ext uri="{BB962C8B-B14F-4D97-AF65-F5344CB8AC3E}">
        <p14:creationId xmlns:p14="http://schemas.microsoft.com/office/powerpoint/2010/main" val="217716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kumimoji="0" lang="en-US" b="1" i="0" u="none" strike="noStrike" kern="1200" cap="none" spc="0" normalizeH="0" baseline="0" noProof="0" dirty="0">
                <a:ln>
                  <a:noFill/>
                </a:ln>
                <a:solidFill>
                  <a:srgbClr val="FFFFFF"/>
                </a:solidFill>
                <a:effectLst/>
                <a:uLnTx/>
                <a:uFillTx/>
                <a:latin typeface="Calibri" panose="020F0502020204030204"/>
                <a:ea typeface="+mj-ea"/>
                <a:cs typeface="+mj-cs"/>
              </a:rPr>
              <a:t>Things to Remember When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654704"/>
            <a:ext cx="9790035" cy="3734406"/>
          </a:xfrm>
        </p:spPr>
        <p:txBody>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Maintain Safety</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People typically fight or flee (“flight”) when scared</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Reasoning with a person in crisis is difficult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Reduce the level of arousal to avoid escalation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Be aware of your body language, tone, and attitude</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Be active in helping</a:t>
            </a:r>
          </a:p>
          <a:p>
            <a:pPr marL="685800" marR="0" lvl="1" indent="-228600" algn="l" defTabSz="914400" rtl="0" eaLnBrk="1" fontAlgn="auto" latinLnBrk="0" hangingPunct="1">
              <a:lnSpc>
                <a:spcPct val="90000"/>
              </a:lnSpc>
              <a:spcBef>
                <a:spcPts val="5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How can I help? Who else can help?</a:t>
            </a:r>
            <a:endParaRPr kumimoji="0" lang="en-US" sz="2400" b="0" i="0" u="none" strike="noStrike" kern="1200" cap="none" spc="0" normalizeH="0" baseline="0" noProof="0" dirty="0">
              <a:ln>
                <a:noFill/>
              </a:ln>
              <a:solidFill>
                <a:srgbClr val="103255"/>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255206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b="1" dirty="0">
                <a:solidFill>
                  <a:srgbClr val="FFFFFF"/>
                </a:solidFill>
                <a:latin typeface="Calibri" panose="020F0502020204030204"/>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1200981" y="1561797"/>
            <a:ext cx="9790035" cy="3734406"/>
          </a:xfrm>
        </p:spPr>
        <p:txBody>
          <a:bodyPr/>
          <a:lstStyle/>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Slow things down</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Be patient; Allow time for the person to respond </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Be repetitive with information and instructions</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Acknowledge and validate their feelings</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Avoid sudden movements; Reduce distractions</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​Set clear, consistent limits and boundaries</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Give choices</a:t>
            </a:r>
          </a:p>
          <a:p>
            <a:pPr marL="228600" marR="0" lvl="0" indent="-22860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Inquire about sleep issues, medication</a:t>
            </a:r>
          </a:p>
        </p:txBody>
      </p:sp>
      <p:sp>
        <p:nvSpPr>
          <p:cNvPr id="2" name="Thought Bubble: Cloud 1">
            <a:extLst>
              <a:ext uri="{FF2B5EF4-FFF2-40B4-BE49-F238E27FC236}">
                <a16:creationId xmlns:a16="http://schemas.microsoft.com/office/drawing/2014/main" id="{5EDF46F3-131C-431A-7DEF-B4EA1FF76254}"/>
              </a:ext>
            </a:extLst>
          </p:cNvPr>
          <p:cNvSpPr/>
          <p:nvPr/>
        </p:nvSpPr>
        <p:spPr>
          <a:xfrm>
            <a:off x="149935" y="6226175"/>
            <a:ext cx="864870" cy="533400"/>
          </a:xfrm>
          <a:prstGeom prst="cloudCallout">
            <a:avLst>
              <a:gd name="adj1" fmla="val 58167"/>
              <a:gd name="adj2" fmla="val 40033"/>
            </a:avLst>
          </a:prstGeom>
          <a:solidFill>
            <a:srgbClr val="FFF7DD"/>
          </a:solidFill>
          <a:ln w="19050" cap="flat" cmpd="sng" algn="ctr">
            <a:solidFill>
              <a:srgbClr val="0E325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Q&amp;A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40864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chemeClr val="bg1"/>
                </a:solidFill>
                <a:latin typeface="+mn-lt"/>
              </a:rPr>
              <a:t>Additional Tips for Responding</a:t>
            </a:r>
            <a:endParaRPr lang="en-US" sz="54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438151" y="1752297"/>
            <a:ext cx="10552866" cy="3734406"/>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03255"/>
                </a:solidFill>
                <a:effectLst/>
                <a:uLnTx/>
                <a:uFillTx/>
                <a:latin typeface="Calibri" panose="020F0502020204030204"/>
                <a:ea typeface="+mn-ea"/>
                <a:cs typeface="+mn-cs"/>
              </a:rPr>
              <a:t>For Depression:</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 Be aware of suicide risk</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03255"/>
                </a:solidFill>
                <a:effectLst/>
                <a:uLnTx/>
                <a:uFillTx/>
                <a:latin typeface="Calibri" panose="020F0502020204030204"/>
                <a:ea typeface="+mn-ea"/>
                <a:cs typeface="+mn-cs"/>
              </a:rPr>
              <a:t>For Bipolar Disorder:</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 Be aware of sudden irritability/impulsivity; avoid arguing; minimize interruptions; allow pacing, if safe</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03255"/>
                </a:solidFill>
                <a:effectLst/>
                <a:uLnTx/>
                <a:uFillTx/>
                <a:latin typeface="Calibri" panose="020F0502020204030204"/>
                <a:ea typeface="+mn-ea"/>
                <a:cs typeface="+mn-cs"/>
              </a:rPr>
              <a:t>For Anxiety:</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 Encourage the person to breathe slowly to calm down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03255"/>
                </a:solidFill>
                <a:effectLst/>
                <a:uLnTx/>
                <a:uFillTx/>
                <a:latin typeface="Calibri" panose="020F0502020204030204"/>
                <a:ea typeface="+mn-ea"/>
                <a:cs typeface="+mn-cs"/>
              </a:rPr>
              <a:t>For Psychosis/Schizophrenia: </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Keep their focus on you; use their name frequently; limit interaction to just one officer</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03255"/>
                </a:solidFill>
                <a:effectLst/>
                <a:uLnTx/>
                <a:uFillTx/>
                <a:latin typeface="Calibri" panose="020F0502020204030204"/>
                <a:ea typeface="+mn-ea"/>
                <a:cs typeface="+mn-cs"/>
              </a:rPr>
              <a:t>For Conduct/Impulse Control Disorders: </a:t>
            </a:r>
            <a:r>
              <a:rPr kumimoji="0" lang="en-US" sz="2600" b="0" i="0" u="none" strike="noStrike" kern="1200" cap="none" spc="0" normalizeH="0" baseline="0" noProof="0" dirty="0">
                <a:ln>
                  <a:noFill/>
                </a:ln>
                <a:solidFill>
                  <a:srgbClr val="103255"/>
                </a:solidFill>
                <a:effectLst/>
                <a:uLnTx/>
                <a:uFillTx/>
                <a:latin typeface="Calibri" panose="020F0502020204030204"/>
                <a:ea typeface="+mn-ea"/>
                <a:cs typeface="+mn-cs"/>
              </a:rPr>
              <a:t>Consider that trauma may be a part of this person’s life; use age-appropriate language; remember kid’s brains are different</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82647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0934DF-F9CB-D1D4-A539-4D1641CC0A1A}"/>
              </a:ext>
              <a:ext uri="{C183D7F6-B498-43B3-948B-1728B52AA6E4}">
                <adec:decorative xmlns:adec="http://schemas.microsoft.com/office/drawing/2017/decorative" val="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086F45B-6085-9C2D-2F9E-5368642C8609}"/>
              </a:ext>
            </a:extLst>
          </p:cNvPr>
          <p:cNvSpPr>
            <a:spLocks noGrp="1"/>
          </p:cNvSpPr>
          <p:nvPr>
            <p:ph type="title"/>
          </p:nvPr>
        </p:nvSpPr>
        <p:spPr>
          <a:xfrm>
            <a:off x="871295" y="2870200"/>
            <a:ext cx="10331297" cy="1996440"/>
          </a:xfrm>
          <a:solidFill>
            <a:srgbClr val="003366">
              <a:alpha val="70000"/>
            </a:srgbClr>
          </a:solidFill>
          <a:ln>
            <a:solidFill>
              <a:srgbClr val="FFFFFF"/>
            </a:solidFill>
          </a:ln>
        </p:spPr>
        <p:txBody>
          <a:bodyPr>
            <a:normAutofit/>
          </a:bodyPr>
          <a:lstStyle/>
          <a:p>
            <a:pPr algn="ctr"/>
            <a:r>
              <a:rPr lang="en-US" sz="5400" b="1" dirty="0">
                <a:solidFill>
                  <a:schemeClr val="bg1"/>
                </a:solidFill>
                <a:latin typeface="+mn-lt"/>
              </a:rPr>
              <a:t>Case Scenarios</a:t>
            </a:r>
          </a:p>
        </p:txBody>
      </p:sp>
      <p:pic>
        <p:nvPicPr>
          <p:cNvPr id="4" name="Picture 3" descr="Activity icon">
            <a:extLst>
              <a:ext uri="{FF2B5EF4-FFF2-40B4-BE49-F238E27FC236}">
                <a16:creationId xmlns:a16="http://schemas.microsoft.com/office/drawing/2014/main" id="{7DD2EFB1-AF02-FA74-44CF-BBA5B37B3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30" y="6037664"/>
            <a:ext cx="558165" cy="606425"/>
          </a:xfrm>
          <a:prstGeom prst="rect">
            <a:avLst/>
          </a:prstGeom>
        </p:spPr>
      </p:pic>
    </p:spTree>
    <p:extLst>
      <p:ext uri="{BB962C8B-B14F-4D97-AF65-F5344CB8AC3E}">
        <p14:creationId xmlns:p14="http://schemas.microsoft.com/office/powerpoint/2010/main" val="292651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BFCEF-85ED-4C47-9326-E1B829F1E9E0}"/>
              </a:ext>
            </a:extLst>
          </p:cNvPr>
          <p:cNvSpPr>
            <a:spLocks noGrp="1"/>
          </p:cNvSpPr>
          <p:nvPr>
            <p:ph type="title"/>
          </p:nvPr>
        </p:nvSpPr>
        <p:spPr/>
        <p:txBody>
          <a:bodyPr>
            <a:noAutofit/>
          </a:bodyPr>
          <a:lstStyle/>
          <a:p>
            <a:r>
              <a:rPr lang="en-US" sz="4800" b="1" dirty="0">
                <a:solidFill>
                  <a:srgbClr val="FFFFFF"/>
                </a:solidFill>
                <a:latin typeface="+mn-lt"/>
              </a:rPr>
              <a:t>What is Mental Health?</a:t>
            </a:r>
            <a:endParaRPr lang="en-US" sz="4800" dirty="0">
              <a:latin typeface="+mn-lt"/>
            </a:endParaRPr>
          </a:p>
        </p:txBody>
      </p:sp>
      <p:sp>
        <p:nvSpPr>
          <p:cNvPr id="2" name="Thought Bubble: Cloud 1">
            <a:extLst>
              <a:ext uri="{FF2B5EF4-FFF2-40B4-BE49-F238E27FC236}">
                <a16:creationId xmlns:a16="http://schemas.microsoft.com/office/drawing/2014/main" id="{653FE4E1-8DF4-7820-29E3-D162CCD33D2B}"/>
              </a:ext>
            </a:extLst>
          </p:cNvPr>
          <p:cNvSpPr/>
          <p:nvPr/>
        </p:nvSpPr>
        <p:spPr>
          <a:xfrm>
            <a:off x="268605" y="6129020"/>
            <a:ext cx="864870" cy="533400"/>
          </a:xfrm>
          <a:prstGeom prst="cloudCallout">
            <a:avLst>
              <a:gd name="adj1" fmla="val 58167"/>
              <a:gd name="adj2" fmla="val 40033"/>
            </a:avLst>
          </a:prstGeom>
          <a:solidFill>
            <a:srgbClr val="FFF7DD"/>
          </a:solidFill>
          <a:ln w="19050" cap="flat" cmpd="sng" algn="ctr">
            <a:solidFill>
              <a:srgbClr val="0E325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Q&amp;A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iagram&#10;&#10;">
            <a:extLst>
              <a:ext uri="{FF2B5EF4-FFF2-40B4-BE49-F238E27FC236}">
                <a16:creationId xmlns:a16="http://schemas.microsoft.com/office/drawing/2014/main" id="{B8033BFB-7930-4FB4-A760-876A89B3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586" y="1416050"/>
            <a:ext cx="5076825" cy="5076825"/>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3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10754-182A-6671-3F9F-DE2E6FF13C99}"/>
              </a:ext>
            </a:extLst>
          </p:cNvPr>
          <p:cNvSpPr>
            <a:spLocks noGrp="1"/>
          </p:cNvSpPr>
          <p:nvPr>
            <p:ph type="title"/>
          </p:nvPr>
        </p:nvSpPr>
        <p:spPr>
          <a:xfrm>
            <a:off x="335540" y="357104"/>
            <a:ext cx="11007571" cy="611419"/>
          </a:xfrm>
        </p:spPr>
        <p:txBody>
          <a:bodyPr>
            <a:noAutofit/>
          </a:bodyPr>
          <a:lstStyle/>
          <a:p>
            <a:r>
              <a:rPr lang="en-US" b="1" dirty="0">
                <a:solidFill>
                  <a:schemeClr val="bg1"/>
                </a:solidFill>
                <a:latin typeface="+mn-lt"/>
              </a:rPr>
              <a:t>Mental Health Conditions &amp; Mental Illnesses</a:t>
            </a:r>
          </a:p>
        </p:txBody>
      </p:sp>
      <p:sp>
        <p:nvSpPr>
          <p:cNvPr id="2" name="Content Placeholder 1">
            <a:extLst>
              <a:ext uri="{FF2B5EF4-FFF2-40B4-BE49-F238E27FC236}">
                <a16:creationId xmlns:a16="http://schemas.microsoft.com/office/drawing/2014/main" id="{BE54B133-8FE1-42AE-6D40-9DC5A71EDC1F}"/>
              </a:ext>
            </a:extLst>
          </p:cNvPr>
          <p:cNvSpPr>
            <a:spLocks noGrp="1"/>
          </p:cNvSpPr>
          <p:nvPr>
            <p:ph idx="1"/>
          </p:nvPr>
        </p:nvSpPr>
        <p:spPr>
          <a:xfrm>
            <a:off x="592214" y="1694743"/>
            <a:ext cx="11007571" cy="4806153"/>
          </a:xfrm>
        </p:spPr>
        <p:txBody>
          <a:bodyPr>
            <a:normAutofit fontScale="77500" lnSpcReduction="20000"/>
          </a:bodyPr>
          <a:lstStyle/>
          <a:p>
            <a:pPr>
              <a:lnSpc>
                <a:spcPct val="120000"/>
              </a:lnSpc>
              <a:spcAft>
                <a:spcPts val="1200"/>
              </a:spcAft>
            </a:pPr>
            <a:r>
              <a:rPr lang="en-US" sz="3600" b="1" dirty="0">
                <a:solidFill>
                  <a:srgbClr val="306E36"/>
                </a:solidFill>
              </a:rPr>
              <a:t>Mental health conditions </a:t>
            </a:r>
            <a:r>
              <a:rPr lang="en-US" sz="3600" dirty="0"/>
              <a:t>are a wide range of conditions that can affect mood, thinking, and/or behavior. These conditions can be mental, behavioral, or emotional.</a:t>
            </a:r>
          </a:p>
          <a:p>
            <a:pPr>
              <a:lnSpc>
                <a:spcPct val="120000"/>
              </a:lnSpc>
              <a:spcAft>
                <a:spcPts val="1200"/>
              </a:spcAft>
            </a:pPr>
            <a:r>
              <a:rPr lang="en-US" sz="3600" b="1" dirty="0">
                <a:solidFill>
                  <a:srgbClr val="306E36"/>
                </a:solidFill>
              </a:rPr>
              <a:t>Mental illnesses </a:t>
            </a:r>
            <a:r>
              <a:rPr lang="en-US" sz="3600" dirty="0"/>
              <a:t>refer to diagnosable medical conditions that involve changes in cognition, thinking, and/or behavior. Mental illnesses are associated with psychological distress and/or difficulties with functioning in daily activities.</a:t>
            </a:r>
          </a:p>
          <a:p>
            <a:pPr>
              <a:lnSpc>
                <a:spcPct val="120000"/>
              </a:lnSpc>
              <a:spcAft>
                <a:spcPts val="1200"/>
              </a:spcAft>
            </a:pPr>
            <a:r>
              <a:rPr lang="en-US" sz="3600" dirty="0"/>
              <a:t>Symptoms such as stress, anxiety, depression, and trauma may be temporary, but they also can become serious and chronic.</a:t>
            </a:r>
          </a:p>
        </p:txBody>
      </p:sp>
    </p:spTree>
    <p:extLst>
      <p:ext uri="{BB962C8B-B14F-4D97-AF65-F5344CB8AC3E}">
        <p14:creationId xmlns:p14="http://schemas.microsoft.com/office/powerpoint/2010/main" val="14883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BFCEF-85ED-4C47-9326-E1B829F1E9E0}"/>
              </a:ext>
            </a:extLst>
          </p:cNvPr>
          <p:cNvSpPr>
            <a:spLocks noGrp="1"/>
          </p:cNvSpPr>
          <p:nvPr>
            <p:ph type="title"/>
          </p:nvPr>
        </p:nvSpPr>
        <p:spPr/>
        <p:txBody>
          <a:bodyPr>
            <a:noAutofit/>
          </a:bodyPr>
          <a:lstStyle/>
          <a:p>
            <a:r>
              <a:rPr lang="en-US" sz="4800" b="1" dirty="0">
                <a:solidFill>
                  <a:srgbClr val="FFFFFF"/>
                </a:solidFill>
                <a:latin typeface="+mn-lt"/>
              </a:rPr>
              <a:t>What is a Mental Illness?</a:t>
            </a:r>
            <a:endParaRPr lang="en-US" sz="4800" dirty="0">
              <a:latin typeface="+mn-lt"/>
            </a:endParaRPr>
          </a:p>
        </p:txBody>
      </p:sp>
      <p:sp>
        <p:nvSpPr>
          <p:cNvPr id="2" name="Content Placeholder 1">
            <a:extLst>
              <a:ext uri="{FF2B5EF4-FFF2-40B4-BE49-F238E27FC236}">
                <a16:creationId xmlns:a16="http://schemas.microsoft.com/office/drawing/2014/main" id="{56CBE04C-8918-4FFA-B47D-A3AEDE06A739}"/>
              </a:ext>
            </a:extLst>
          </p:cNvPr>
          <p:cNvSpPr>
            <a:spLocks noGrp="1"/>
          </p:cNvSpPr>
          <p:nvPr>
            <p:ph idx="1"/>
          </p:nvPr>
        </p:nvSpPr>
        <p:spPr>
          <a:xfrm>
            <a:off x="312821" y="1973047"/>
            <a:ext cx="8157411" cy="3734406"/>
          </a:xfrm>
        </p:spPr>
        <p:txBody>
          <a:bodyPr anchor="ctr">
            <a:normAutofit/>
          </a:bodyPr>
          <a:lstStyle/>
          <a:p>
            <a:pPr marL="0" indent="0">
              <a:buNone/>
            </a:pPr>
            <a:r>
              <a:rPr lang="en-US" sz="4000" dirty="0"/>
              <a:t>Mental, behavioral, or emotional disorder resulting in problems with </a:t>
            </a:r>
            <a:r>
              <a:rPr lang="en-US" sz="4000" b="1" dirty="0"/>
              <a:t>feeling, thinking, and behaviors </a:t>
            </a:r>
            <a:r>
              <a:rPr lang="en-US" sz="4000" dirty="0"/>
              <a:t>that significantly and negatively </a:t>
            </a:r>
            <a:r>
              <a:rPr lang="en-US" sz="4000" b="1" dirty="0"/>
              <a:t>impact the ability to relate to others and/or function</a:t>
            </a:r>
            <a:r>
              <a:rPr lang="en-US" sz="4000" dirty="0"/>
              <a:t>.</a:t>
            </a:r>
          </a:p>
        </p:txBody>
      </p:sp>
      <p:pic>
        <p:nvPicPr>
          <p:cNvPr id="2050" name="Picture 2" descr="illustration depicting depression, anxiety, and paranoia ">
            <a:extLst>
              <a:ext uri="{FF2B5EF4-FFF2-40B4-BE49-F238E27FC236}">
                <a16:creationId xmlns:a16="http://schemas.microsoft.com/office/drawing/2014/main" id="{39DEE097-49EC-46FE-A067-906D1ED55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8" t="7285" r="6441" b="8094"/>
          <a:stretch/>
        </p:blipFill>
        <p:spPr bwMode="auto">
          <a:xfrm>
            <a:off x="8611754" y="2246698"/>
            <a:ext cx="3443537" cy="318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Causes of Mental Illnesses</a:t>
            </a:r>
            <a:endParaRPr lang="en-US" sz="4800" dirty="0"/>
          </a:p>
        </p:txBody>
      </p:sp>
      <p:sp>
        <p:nvSpPr>
          <p:cNvPr id="2" name="Content Placeholder 1">
            <a:extLst>
              <a:ext uri="{FF2B5EF4-FFF2-40B4-BE49-F238E27FC236}">
                <a16:creationId xmlns:a16="http://schemas.microsoft.com/office/drawing/2014/main" id="{325068DC-B53B-4B67-8E56-4CA207EE36EF}"/>
              </a:ext>
            </a:extLst>
          </p:cNvPr>
          <p:cNvSpPr>
            <a:spLocks noGrp="1"/>
          </p:cNvSpPr>
          <p:nvPr>
            <p:ph idx="1"/>
          </p:nvPr>
        </p:nvSpPr>
        <p:spPr>
          <a:xfrm>
            <a:off x="592215" y="1717040"/>
            <a:ext cx="7496088" cy="4775835"/>
          </a:xfrm>
        </p:spPr>
        <p:txBody>
          <a:bodyPr>
            <a:normAutofit/>
          </a:bodyPr>
          <a:lstStyle/>
          <a:p>
            <a:pPr>
              <a:spcAft>
                <a:spcPts val="600"/>
              </a:spcAft>
            </a:pPr>
            <a:r>
              <a:rPr lang="en-US" sz="3600" dirty="0"/>
              <a:t>Early adverse life experiences</a:t>
            </a:r>
          </a:p>
          <a:p>
            <a:pPr>
              <a:spcAft>
                <a:spcPts val="600"/>
              </a:spcAft>
            </a:pPr>
            <a:r>
              <a:rPr lang="en-US" sz="3600" dirty="0"/>
              <a:t>Experiences related to chronic medical conditions</a:t>
            </a:r>
          </a:p>
          <a:p>
            <a:pPr>
              <a:spcAft>
                <a:spcPts val="600"/>
              </a:spcAft>
            </a:pPr>
            <a:r>
              <a:rPr lang="en-US" sz="3600" dirty="0"/>
              <a:t>Biological factors/chemical imbalances in the brain</a:t>
            </a:r>
          </a:p>
          <a:p>
            <a:pPr>
              <a:spcAft>
                <a:spcPts val="600"/>
              </a:spcAft>
            </a:pPr>
            <a:r>
              <a:rPr lang="en-US" sz="3600" dirty="0"/>
              <a:t>Substance use</a:t>
            </a:r>
          </a:p>
          <a:p>
            <a:r>
              <a:rPr lang="en-US" sz="3600" dirty="0"/>
              <a:t>Environmental stressors (can trigger)</a:t>
            </a:r>
          </a:p>
        </p:txBody>
      </p:sp>
      <p:pic>
        <p:nvPicPr>
          <p:cNvPr id="3076" name="Picture 4" descr="Photo of a diorama of the brain">
            <a:extLst>
              <a:ext uri="{FF2B5EF4-FFF2-40B4-BE49-F238E27FC236}">
                <a16:creationId xmlns:a16="http://schemas.microsoft.com/office/drawing/2014/main" id="{DFBA2899-ACA9-49B5-A246-BCFEBB0272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34"/>
          <a:stretch/>
        </p:blipFill>
        <p:spPr bwMode="auto">
          <a:xfrm>
            <a:off x="8088303" y="2200384"/>
            <a:ext cx="3892482" cy="3519488"/>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Mental Illness &amp; Violence</a:t>
            </a:r>
            <a:endParaRPr lang="en-US" sz="4800" dirty="0"/>
          </a:p>
        </p:txBody>
      </p:sp>
      <p:pic>
        <p:nvPicPr>
          <p:cNvPr id="1026" name="Picture 2" descr="Fist punching a wall">
            <a:extLst>
              <a:ext uri="{FF2B5EF4-FFF2-40B4-BE49-F238E27FC236}">
                <a16:creationId xmlns:a16="http://schemas.microsoft.com/office/drawing/2014/main" id="{8BD8DC73-E952-35DD-D5CD-37C1CA228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55" y="2318326"/>
            <a:ext cx="4759037" cy="3172691"/>
          </a:xfrm>
          <a:prstGeom prst="rect">
            <a:avLst/>
          </a:prstGeom>
          <a:noFill/>
          <a:ln w="19050">
            <a:solidFill>
              <a:srgbClr val="306E36"/>
            </a:solidFill>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25068DC-B53B-4B67-8E56-4CA207EE36EF}"/>
              </a:ext>
            </a:extLst>
          </p:cNvPr>
          <p:cNvSpPr>
            <a:spLocks noGrp="1"/>
          </p:cNvSpPr>
          <p:nvPr>
            <p:ph idx="1"/>
          </p:nvPr>
        </p:nvSpPr>
        <p:spPr>
          <a:xfrm>
            <a:off x="5411001" y="2134937"/>
            <a:ext cx="6402143" cy="3971223"/>
          </a:xfrm>
        </p:spPr>
        <p:txBody>
          <a:bodyPr>
            <a:normAutofit/>
          </a:bodyPr>
          <a:lstStyle/>
          <a:p>
            <a:pPr>
              <a:spcAft>
                <a:spcPts val="1200"/>
              </a:spcAft>
            </a:pPr>
            <a:r>
              <a:rPr lang="en-US" sz="3200" dirty="0"/>
              <a:t>Most people with a mental illness are not violent, yet risk factors exist</a:t>
            </a:r>
            <a:endParaRPr lang="en-US" sz="2400" dirty="0"/>
          </a:p>
          <a:p>
            <a:pPr>
              <a:spcAft>
                <a:spcPts val="1200"/>
              </a:spcAft>
            </a:pPr>
            <a:r>
              <a:rPr lang="en-US" sz="3200" dirty="0"/>
              <a:t>Most people who are violent have no history of mental illness</a:t>
            </a:r>
            <a:endParaRPr lang="en-US" sz="2400" dirty="0"/>
          </a:p>
          <a:p>
            <a:r>
              <a:rPr lang="en-US" sz="3200" dirty="0"/>
              <a:t>Those with serious mental illness are much more likely to be victims of violence than perpetrators</a:t>
            </a:r>
          </a:p>
        </p:txBody>
      </p:sp>
    </p:spTree>
    <p:extLst>
      <p:ext uri="{BB962C8B-B14F-4D97-AF65-F5344CB8AC3E}">
        <p14:creationId xmlns:p14="http://schemas.microsoft.com/office/powerpoint/2010/main" val="179384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Calibri" panose="020F0502020204030204"/>
              </a:rPr>
              <a:t>Treatment, Services, &amp; Support</a:t>
            </a:r>
            <a:endParaRPr lang="en-US" sz="4800" dirty="0"/>
          </a:p>
        </p:txBody>
      </p:sp>
      <p:sp>
        <p:nvSpPr>
          <p:cNvPr id="2" name="Content Placeholder 1">
            <a:extLst>
              <a:ext uri="{FF2B5EF4-FFF2-40B4-BE49-F238E27FC236}">
                <a16:creationId xmlns:a16="http://schemas.microsoft.com/office/drawing/2014/main" id="{325068DC-B53B-4B67-8E56-4CA207EE36EF}"/>
              </a:ext>
            </a:extLst>
          </p:cNvPr>
          <p:cNvSpPr>
            <a:spLocks noGrp="1"/>
          </p:cNvSpPr>
          <p:nvPr>
            <p:ph idx="1"/>
          </p:nvPr>
        </p:nvSpPr>
        <p:spPr>
          <a:xfrm>
            <a:off x="592213" y="1687898"/>
            <a:ext cx="11007571" cy="4544460"/>
          </a:xfrm>
        </p:spPr>
        <p:txBody>
          <a:bodyPr numCol="2" spcCol="457200">
            <a:normAutofit/>
          </a:bodyPr>
          <a:lstStyle/>
          <a:p>
            <a:pPr marL="0" indent="0">
              <a:buNone/>
            </a:pPr>
            <a:r>
              <a:rPr lang="en-US" sz="3600" b="1" dirty="0"/>
              <a:t>Treatment</a:t>
            </a:r>
          </a:p>
          <a:p>
            <a:r>
              <a:rPr lang="en-US" sz="3600" dirty="0"/>
              <a:t>Medication</a:t>
            </a:r>
          </a:p>
          <a:p>
            <a:r>
              <a:rPr lang="en-US" sz="3600" dirty="0"/>
              <a:t>Inpatient Hospitalization</a:t>
            </a:r>
          </a:p>
          <a:p>
            <a:r>
              <a:rPr lang="en-US" sz="3600" dirty="0"/>
              <a:t>Therapies</a:t>
            </a:r>
          </a:p>
          <a:p>
            <a:pPr lvl="1"/>
            <a:r>
              <a:rPr lang="en-US" sz="3200" dirty="0">
                <a:solidFill>
                  <a:srgbClr val="103255"/>
                </a:solidFill>
              </a:rPr>
              <a:t>Individual</a:t>
            </a:r>
          </a:p>
          <a:p>
            <a:pPr lvl="1"/>
            <a:r>
              <a:rPr lang="en-US" sz="3200" dirty="0">
                <a:solidFill>
                  <a:srgbClr val="103255"/>
                </a:solidFill>
              </a:rPr>
              <a:t>Group</a:t>
            </a:r>
          </a:p>
          <a:p>
            <a:pPr lvl="1"/>
            <a:r>
              <a:rPr lang="en-US" sz="3200" dirty="0">
                <a:solidFill>
                  <a:srgbClr val="103255"/>
                </a:solidFill>
              </a:rPr>
              <a:t>Family</a:t>
            </a:r>
            <a:endParaRPr lang="en-US" sz="3600" dirty="0">
              <a:solidFill>
                <a:srgbClr val="103255"/>
              </a:solidFill>
            </a:endParaRPr>
          </a:p>
          <a:p>
            <a:pPr marL="0" indent="0">
              <a:buNone/>
            </a:pPr>
            <a:r>
              <a:rPr lang="en-US" sz="3600" b="1" dirty="0"/>
              <a:t>Support</a:t>
            </a:r>
          </a:p>
          <a:p>
            <a:r>
              <a:rPr lang="en-US" sz="3600" dirty="0"/>
              <a:t>Peer Support</a:t>
            </a:r>
          </a:p>
          <a:p>
            <a:r>
              <a:rPr lang="en-US" sz="3600" dirty="0"/>
              <a:t>Case Management</a:t>
            </a:r>
          </a:p>
          <a:p>
            <a:r>
              <a:rPr lang="en-US" sz="3600" dirty="0"/>
              <a:t>Supported Housing</a:t>
            </a:r>
          </a:p>
          <a:p>
            <a:r>
              <a:rPr lang="en-US" sz="3600" dirty="0"/>
              <a:t>Supported Employment</a:t>
            </a:r>
          </a:p>
        </p:txBody>
      </p:sp>
    </p:spTree>
    <p:extLst>
      <p:ext uri="{BB962C8B-B14F-4D97-AF65-F5344CB8AC3E}">
        <p14:creationId xmlns:p14="http://schemas.microsoft.com/office/powerpoint/2010/main" val="420437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rson about to pick medicine from medicine organizer">
            <a:extLst>
              <a:ext uri="{FF2B5EF4-FFF2-40B4-BE49-F238E27FC236}">
                <a16:creationId xmlns:a16="http://schemas.microsoft.com/office/drawing/2014/main" id="{EAB19340-63E5-473A-7F5C-C80CF534142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5667"/>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44D1496-E16C-247F-791A-E926CAE97467}"/>
              </a:ext>
            </a:extLst>
          </p:cNvPr>
          <p:cNvSpPr>
            <a:spLocks noGrp="1"/>
          </p:cNvSpPr>
          <p:nvPr>
            <p:ph type="title"/>
          </p:nvPr>
        </p:nvSpPr>
        <p:spPr>
          <a:xfrm>
            <a:off x="592214" y="3174373"/>
            <a:ext cx="11007571" cy="1388533"/>
          </a:xfrm>
          <a:solidFill>
            <a:srgbClr val="306E36">
              <a:alpha val="64000"/>
            </a:srgbClr>
          </a:solidFill>
          <a:effectLst>
            <a:softEdge rad="31750"/>
          </a:effectLst>
        </p:spPr>
        <p:txBody>
          <a:bodyPr>
            <a:noAutofit/>
          </a:bodyPr>
          <a:lstStyle/>
          <a:p>
            <a:pPr algn="ctr"/>
            <a:r>
              <a:rPr lang="en-US" sz="4800" b="1" dirty="0">
                <a:solidFill>
                  <a:schemeClr val="bg1"/>
                </a:solidFill>
                <a:latin typeface="+mn-lt"/>
              </a:rPr>
              <a:t>MEDICATION</a:t>
            </a:r>
          </a:p>
        </p:txBody>
      </p:sp>
      <p:sp>
        <p:nvSpPr>
          <p:cNvPr id="2" name="Thought Bubble: Cloud 1">
            <a:extLst>
              <a:ext uri="{FF2B5EF4-FFF2-40B4-BE49-F238E27FC236}">
                <a16:creationId xmlns:a16="http://schemas.microsoft.com/office/drawing/2014/main" id="{71345992-29AD-2803-0009-B857A5DABB72}"/>
              </a:ext>
            </a:extLst>
          </p:cNvPr>
          <p:cNvSpPr/>
          <p:nvPr/>
        </p:nvSpPr>
        <p:spPr>
          <a:xfrm>
            <a:off x="159779" y="6149779"/>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421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DD3AB1-DD45-4A8F-9ACE-E0C5B9B3B8ED}">
  <ds:schemaRefs>
    <ds:schemaRef ds:uri="http://schemas.microsoft.com/office/2006/metadata/properties"/>
    <ds:schemaRef ds:uri="http://purl.org/dc/terms/"/>
    <ds:schemaRef ds:uri="http://schemas.microsoft.com/office/infopath/2007/PartnerControls"/>
    <ds:schemaRef ds:uri="http://www.w3.org/XML/1998/namespace"/>
    <ds:schemaRef ds:uri="18c2110a-fa4b-402c-8c82-3701cde48037"/>
    <ds:schemaRef ds:uri="http://schemas.microsoft.com/office/2006/documentManagement/types"/>
    <ds:schemaRef ds:uri="http://schemas.openxmlformats.org/package/2006/metadata/core-properties"/>
    <ds:schemaRef ds:uri="fb9f44b2-6070-4b2a-b7c2-28dd78d6e307"/>
    <ds:schemaRef ds:uri="http://purl.org/dc/dcmitype/"/>
    <ds:schemaRef ds:uri="http://purl.org/dc/elements/1.1/"/>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3.xml><?xml version="1.0" encoding="utf-8"?>
<ds:datastoreItem xmlns:ds="http://schemas.openxmlformats.org/officeDocument/2006/customXml" ds:itemID="{DAF68F4D-4D78-41C9-A1BF-6D6DBE703366}"/>
</file>

<file path=docProps/app.xml><?xml version="1.0" encoding="utf-8"?>
<Properties xmlns="http://schemas.openxmlformats.org/officeDocument/2006/extended-properties" xmlns:vt="http://schemas.openxmlformats.org/officeDocument/2006/docPropsVTypes">
  <TotalTime>2223</TotalTime>
  <Words>1303</Words>
  <Application>Microsoft Office PowerPoint</Application>
  <PresentationFormat>Widescreen</PresentationFormat>
  <Paragraphs>179</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Segoe UI</vt:lpstr>
      <vt:lpstr>Times New Roman</vt:lpstr>
      <vt:lpstr>Office Theme</vt:lpstr>
      <vt:lpstr>Understanding Mental Health Conditions &amp; Mental Illnesses</vt:lpstr>
      <vt:lpstr>Module Overview</vt:lpstr>
      <vt:lpstr>What is Mental Health?</vt:lpstr>
      <vt:lpstr>Mental Health Conditions &amp; Mental Illnesses</vt:lpstr>
      <vt:lpstr>What is a Mental Illness?</vt:lpstr>
      <vt:lpstr>Causes of Mental Illnesses</vt:lpstr>
      <vt:lpstr>Mental Illness &amp; Violence</vt:lpstr>
      <vt:lpstr>Treatment, Services, &amp; Support</vt:lpstr>
      <vt:lpstr>MEDICATION</vt:lpstr>
      <vt:lpstr>Medication Adherence Issues</vt:lpstr>
      <vt:lpstr>Common Side Effects</vt:lpstr>
      <vt:lpstr>Tips for Interaction – Medication</vt:lpstr>
      <vt:lpstr>UNDERSTANDING MENTAL HEALTH CONDITIONS</vt:lpstr>
      <vt:lpstr>Mental Illness/Mental Health Conditions Often Responded To</vt:lpstr>
      <vt:lpstr>Common Signs or Symptoms of Mental Illnesses</vt:lpstr>
      <vt:lpstr>Understanding Psychosis</vt:lpstr>
      <vt:lpstr>Understanding Psychosis: Delusions</vt:lpstr>
      <vt:lpstr>Understanding Psychosis: Hallucinations</vt:lpstr>
      <vt:lpstr>Psychotic Disorders – Schizophrenia</vt:lpstr>
      <vt:lpstr>Schizophrenia</vt:lpstr>
      <vt:lpstr>Schizophrenia – Disorganized Thinking</vt:lpstr>
      <vt:lpstr>Video Activity – Schizophrenia Part 1</vt:lpstr>
      <vt:lpstr>Activity</vt:lpstr>
      <vt:lpstr>Hearing Voices Drawing Activity</vt:lpstr>
      <vt:lpstr>Tips for Responding to Mental Health Crises</vt:lpstr>
      <vt:lpstr>Things to Remember When Responding</vt:lpstr>
      <vt:lpstr>Tips for Responding</vt:lpstr>
      <vt:lpstr>Additional Tips for Responding</vt:lpstr>
      <vt:lpstr>Case Scenarios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Understanding Mental Health Conditions &amp; Mental Illnesses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27</cp:revision>
  <dcterms:created xsi:type="dcterms:W3CDTF">2021-01-14T15:43:50Z</dcterms:created>
  <dcterms:modified xsi:type="dcterms:W3CDTF">2022-11-18T03:06:01Z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