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0" r:id="rId5"/>
    <p:sldId id="286" r:id="rId6"/>
    <p:sldId id="396" r:id="rId7"/>
    <p:sldId id="282" r:id="rId8"/>
    <p:sldId id="283" r:id="rId9"/>
    <p:sldId id="284" r:id="rId10"/>
    <p:sldId id="287" r:id="rId11"/>
    <p:sldId id="288" r:id="rId12"/>
    <p:sldId id="289" r:id="rId13"/>
    <p:sldId id="290" r:id="rId14"/>
    <p:sldId id="397" r:id="rId15"/>
    <p:sldId id="292" r:id="rId16"/>
    <p:sldId id="293" r:id="rId17"/>
    <p:sldId id="294" r:id="rId18"/>
    <p:sldId id="295" r:id="rId19"/>
    <p:sldId id="398" r:id="rId20"/>
    <p:sldId id="399" r:id="rId21"/>
    <p:sldId id="298" r:id="rId22"/>
    <p:sldId id="400" r:id="rId23"/>
    <p:sldId id="300" r:id="rId24"/>
    <p:sldId id="4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1DBD55-7F59-A6A6-09EE-58183C9DA815}" name="Mike Hatch" initials="MH" userId="S::mhatch@prainc.com::6ad80911-4c18-41cc-977a-52f19be185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55"/>
    <a:srgbClr val="306E36"/>
    <a:srgbClr val="5F0D14"/>
    <a:srgbClr val="FFFF66"/>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BA647-A0AD-462E-9989-24B01E749029}" v="4" dt="2022-11-04T14:13:45.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52" autoAdjust="0"/>
  </p:normalViewPr>
  <p:slideViewPr>
    <p:cSldViewPr snapToGrid="0">
      <p:cViewPr varScale="1">
        <p:scale>
          <a:sx n="72" d="100"/>
          <a:sy n="72" d="100"/>
        </p:scale>
        <p:origin x="96" y="1500"/>
      </p:cViewPr>
      <p:guideLst/>
    </p:cSldViewPr>
  </p:slideViewPr>
  <p:outlineViewPr>
    <p:cViewPr>
      <p:scale>
        <a:sx n="33" d="100"/>
        <a:sy n="33" d="100"/>
      </p:scale>
      <p:origin x="0" y="-889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30EBA647-A0AD-462E-9989-24B01E749029}"/>
    <pc:docChg chg="modSld">
      <pc:chgData name="Holley Davis" userId="b9253272-6ee1-4ed8-a83c-6c05a74f534a" providerId="ADAL" clId="{30EBA647-A0AD-462E-9989-24B01E749029}" dt="2022-11-04T14:13:16.676" v="293" actId="33553"/>
      <pc:docMkLst>
        <pc:docMk/>
      </pc:docMkLst>
      <pc:sldChg chg="modSp mod">
        <pc:chgData name="Holley Davis" userId="b9253272-6ee1-4ed8-a83c-6c05a74f534a" providerId="ADAL" clId="{30EBA647-A0AD-462E-9989-24B01E749029}" dt="2022-11-04T14:13:16.676" v="293" actId="33553"/>
        <pc:sldMkLst>
          <pc:docMk/>
          <pc:sldMk cId="1316476481" sldId="260"/>
        </pc:sldMkLst>
        <pc:spChg chg="mod">
          <ac:chgData name="Holley Davis" userId="b9253272-6ee1-4ed8-a83c-6c05a74f534a" providerId="ADAL" clId="{30EBA647-A0AD-462E-9989-24B01E749029}" dt="2022-11-04T14:13:16.676" v="293" actId="33553"/>
          <ac:spMkLst>
            <pc:docMk/>
            <pc:sldMk cId="1316476481" sldId="260"/>
            <ac:spMk id="29" creationId="{BAF0A6AF-3B14-4C8E-A620-C43A1CD3DB9F}"/>
          </ac:spMkLst>
        </pc:spChg>
        <pc:grpChg chg="mod">
          <ac:chgData name="Holley Davis" userId="b9253272-6ee1-4ed8-a83c-6c05a74f534a" providerId="ADAL" clId="{30EBA647-A0AD-462E-9989-24B01E749029}" dt="2022-11-04T14:12:04.352" v="4" actId="962"/>
          <ac:grpSpMkLst>
            <pc:docMk/>
            <pc:sldMk cId="1316476481" sldId="260"/>
            <ac:grpSpMk id="38" creationId="{294EA0C3-0319-4CFF-BD76-B8E7AA06BB83}"/>
          </ac:grpSpMkLst>
        </pc:grpChg>
        <pc:picChg chg="mod">
          <ac:chgData name="Holley Davis" userId="b9253272-6ee1-4ed8-a83c-6c05a74f534a" providerId="ADAL" clId="{30EBA647-A0AD-462E-9989-24B01E749029}" dt="2022-11-04T14:12:10.826" v="6" actId="962"/>
          <ac:picMkLst>
            <pc:docMk/>
            <pc:sldMk cId="1316476481" sldId="260"/>
            <ac:picMk id="9" creationId="{6382ACE4-C55D-4699-9E06-19532027BCCD}"/>
          </ac:picMkLst>
        </pc:picChg>
        <pc:picChg chg="mod">
          <ac:chgData name="Holley Davis" userId="b9253272-6ee1-4ed8-a83c-6c05a74f534a" providerId="ADAL" clId="{30EBA647-A0AD-462E-9989-24B01E749029}" dt="2022-11-04T14:11:53.210" v="1" actId="962"/>
          <ac:picMkLst>
            <pc:docMk/>
            <pc:sldMk cId="1316476481" sldId="260"/>
            <ac:picMk id="28" creationId="{01FD8527-BD3A-4866-A147-46530352189D}"/>
          </ac:picMkLst>
        </pc:picChg>
        <pc:picChg chg="mod">
          <ac:chgData name="Holley Davis" userId="b9253272-6ee1-4ed8-a83c-6c05a74f534a" providerId="ADAL" clId="{30EBA647-A0AD-462E-9989-24B01E749029}" dt="2022-11-04T14:12:00.741" v="3" actId="962"/>
          <ac:picMkLst>
            <pc:docMk/>
            <pc:sldMk cId="1316476481" sldId="260"/>
            <ac:picMk id="32" creationId="{CE6E0708-5C25-4D53-9BFB-6E72E3C99319}"/>
          </ac:picMkLst>
        </pc:picChg>
      </pc:sldChg>
      <pc:sldChg chg="modSp mod">
        <pc:chgData name="Holley Davis" userId="b9253272-6ee1-4ed8-a83c-6c05a74f534a" providerId="ADAL" clId="{30EBA647-A0AD-462E-9989-24B01E749029}" dt="2022-11-04T14:12:16.622" v="7" actId="962"/>
        <pc:sldMkLst>
          <pc:docMk/>
          <pc:sldMk cId="2637397797" sldId="261"/>
        </pc:sldMkLst>
        <pc:grpChg chg="mod">
          <ac:chgData name="Holley Davis" userId="b9253272-6ee1-4ed8-a83c-6c05a74f534a" providerId="ADAL" clId="{30EBA647-A0AD-462E-9989-24B01E749029}" dt="2022-11-04T14:12:16.622" v="7" actId="962"/>
          <ac:grpSpMkLst>
            <pc:docMk/>
            <pc:sldMk cId="2637397797" sldId="261"/>
            <ac:grpSpMk id="14" creationId="{FE942B61-9310-4DB1-A564-824997C5057B}"/>
          </ac:grpSpMkLst>
        </pc:grpChg>
      </pc:sldChg>
      <pc:sldChg chg="modSp mod">
        <pc:chgData name="Holley Davis" userId="b9253272-6ee1-4ed8-a83c-6c05a74f534a" providerId="ADAL" clId="{30EBA647-A0AD-462E-9989-24B01E749029}" dt="2022-11-04T14:12:56.724" v="289" actId="962"/>
        <pc:sldMkLst>
          <pc:docMk/>
          <pc:sldMk cId="4249954936" sldId="292"/>
        </pc:sldMkLst>
        <pc:picChg chg="mod">
          <ac:chgData name="Holley Davis" userId="b9253272-6ee1-4ed8-a83c-6c05a74f534a" providerId="ADAL" clId="{30EBA647-A0AD-462E-9989-24B01E749029}" dt="2022-11-04T14:12:56.724" v="289" actId="962"/>
          <ac:picMkLst>
            <pc:docMk/>
            <pc:sldMk cId="4249954936" sldId="292"/>
            <ac:picMk id="5" creationId="{9F18C921-EEA9-FAE2-BB5A-9FFF6D6BBE05}"/>
          </ac:picMkLst>
        </pc:picChg>
      </pc:sldChg>
      <pc:sldChg chg="modSp mod">
        <pc:chgData name="Holley Davis" userId="b9253272-6ee1-4ed8-a83c-6c05a74f534a" providerId="ADAL" clId="{30EBA647-A0AD-462E-9989-24B01E749029}" dt="2022-11-04T14:13:10.901" v="292" actId="962"/>
        <pc:sldMkLst>
          <pc:docMk/>
          <pc:sldMk cId="1618306235" sldId="395"/>
        </pc:sldMkLst>
        <pc:grpChg chg="mod">
          <ac:chgData name="Holley Davis" userId="b9253272-6ee1-4ed8-a83c-6c05a74f534a" providerId="ADAL" clId="{30EBA647-A0AD-462E-9989-24B01E749029}" dt="2022-11-04T14:13:10.901" v="292" actId="962"/>
          <ac:grpSpMkLst>
            <pc:docMk/>
            <pc:sldMk cId="1618306235" sldId="395"/>
            <ac:grpSpMk id="11" creationId="{317413BA-F344-4F22-AE2B-F82C77D21768}"/>
          </ac:grpSpMkLst>
        </pc:grpChg>
        <pc:picChg chg="mod">
          <ac:chgData name="Holley Davis" userId="b9253272-6ee1-4ed8-a83c-6c05a74f534a" providerId="ADAL" clId="{30EBA647-A0AD-462E-9989-24B01E749029}" dt="2022-11-04T14:13:06.428" v="291"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11/23/2022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66343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5</a:t>
            </a:fld>
            <a:endParaRPr lang="en-US"/>
          </a:p>
        </p:txBody>
      </p:sp>
    </p:spTree>
    <p:extLst>
      <p:ext uri="{BB962C8B-B14F-4D97-AF65-F5344CB8AC3E}">
        <p14:creationId xmlns:p14="http://schemas.microsoft.com/office/powerpoint/2010/main" val="7550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6</a:t>
            </a:fld>
            <a:endParaRPr lang="en-US"/>
          </a:p>
        </p:txBody>
      </p:sp>
    </p:spTree>
    <p:extLst>
      <p:ext uri="{BB962C8B-B14F-4D97-AF65-F5344CB8AC3E}">
        <p14:creationId xmlns:p14="http://schemas.microsoft.com/office/powerpoint/2010/main" val="20911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340125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8</a:t>
            </a:fld>
            <a:endParaRPr lang="en-US"/>
          </a:p>
        </p:txBody>
      </p:sp>
    </p:spTree>
    <p:extLst>
      <p:ext uri="{BB962C8B-B14F-4D97-AF65-F5344CB8AC3E}">
        <p14:creationId xmlns:p14="http://schemas.microsoft.com/office/powerpoint/2010/main" val="403209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14</a:t>
            </a:fld>
            <a:endParaRPr lang="en-US"/>
          </a:p>
        </p:txBody>
      </p:sp>
    </p:spTree>
    <p:extLst>
      <p:ext uri="{BB962C8B-B14F-4D97-AF65-F5344CB8AC3E}">
        <p14:creationId xmlns:p14="http://schemas.microsoft.com/office/powerpoint/2010/main" val="74258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1F4C0B-5B7A-498E-8229-927B3E27716A}" type="slidenum">
              <a:rPr lang="en-US" smtClean="0"/>
              <a:t>16</a:t>
            </a:fld>
            <a:endParaRPr lang="en-US"/>
          </a:p>
        </p:txBody>
      </p:sp>
    </p:spTree>
    <p:extLst>
      <p:ext uri="{BB962C8B-B14F-4D97-AF65-F5344CB8AC3E}">
        <p14:creationId xmlns:p14="http://schemas.microsoft.com/office/powerpoint/2010/main" val="80659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18</a:t>
            </a:fld>
            <a:endParaRPr lang="en-US"/>
          </a:p>
        </p:txBody>
      </p:sp>
    </p:spTree>
    <p:extLst>
      <p:ext uri="{BB962C8B-B14F-4D97-AF65-F5344CB8AC3E}">
        <p14:creationId xmlns:p14="http://schemas.microsoft.com/office/powerpoint/2010/main" val="158695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20</a:t>
            </a:fld>
            <a:endParaRPr lang="en-US"/>
          </a:p>
        </p:txBody>
      </p:sp>
    </p:spTree>
    <p:extLst>
      <p:ext uri="{BB962C8B-B14F-4D97-AF65-F5344CB8AC3E}">
        <p14:creationId xmlns:p14="http://schemas.microsoft.com/office/powerpoint/2010/main" val="1999600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11/23/2022</a:t>
            </a:fld>
            <a:endParaRPr lang="en-US"/>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1294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487388"/>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
        <p:nvSpPr>
          <p:cNvPr id="2" name="Content Placeholder 2">
            <a:extLst>
              <a:ext uri="{FF2B5EF4-FFF2-40B4-BE49-F238E27FC236}">
                <a16:creationId xmlns:a16="http://schemas.microsoft.com/office/drawing/2014/main" id="{D667041A-3309-DD07-3CBF-6EEB5A9CDDE5}"/>
              </a:ext>
            </a:extLst>
          </p:cNvPr>
          <p:cNvSpPr>
            <a:spLocks noGrp="1"/>
          </p:cNvSpPr>
          <p:nvPr>
            <p:ph idx="10"/>
          </p:nvPr>
        </p:nvSpPr>
        <p:spPr>
          <a:xfrm>
            <a:off x="592214" y="2580458"/>
            <a:ext cx="11007571" cy="487388"/>
          </a:xfrm>
        </p:spPr>
        <p:txBody>
          <a:bodyPr anchor="t">
            <a:normAutofit/>
          </a:bodyPr>
          <a:lstStyle>
            <a:lvl1pPr algn="l">
              <a:defRPr i="0">
                <a:solidFill>
                  <a:srgbClr val="103255"/>
                </a:solidFill>
              </a:defRPr>
            </a:lvl1pPr>
          </a:lstStyle>
          <a:p>
            <a:pPr marL="0" indent="0">
              <a:buNone/>
            </a:pPr>
            <a:endParaRPr lang="en-US"/>
          </a:p>
        </p:txBody>
      </p:sp>
      <p:sp>
        <p:nvSpPr>
          <p:cNvPr id="3" name="Content Placeholder 2">
            <a:extLst>
              <a:ext uri="{FF2B5EF4-FFF2-40B4-BE49-F238E27FC236}">
                <a16:creationId xmlns:a16="http://schemas.microsoft.com/office/drawing/2014/main" id="{528681C1-5055-A3D7-9DA4-7CFD097F2476}"/>
              </a:ext>
            </a:extLst>
          </p:cNvPr>
          <p:cNvSpPr>
            <a:spLocks noGrp="1"/>
          </p:cNvSpPr>
          <p:nvPr>
            <p:ph idx="11"/>
          </p:nvPr>
        </p:nvSpPr>
        <p:spPr>
          <a:xfrm>
            <a:off x="592214" y="3464430"/>
            <a:ext cx="11007571" cy="487388"/>
          </a:xfrm>
        </p:spPr>
        <p:txBody>
          <a:bodyPr anchor="t">
            <a:normAutofit/>
          </a:bodyPr>
          <a:lstStyle>
            <a:lvl1pPr algn="l">
              <a:defRPr i="0">
                <a:solidFill>
                  <a:srgbClr val="103255"/>
                </a:solidFill>
              </a:defRPr>
            </a:lvl1pPr>
          </a:lstStyle>
          <a:p>
            <a:pPr marL="0" indent="0">
              <a:buNone/>
            </a:pPr>
            <a:endParaRPr lang="en-US"/>
          </a:p>
        </p:txBody>
      </p:sp>
      <p:sp>
        <p:nvSpPr>
          <p:cNvPr id="4" name="Content Placeholder 2">
            <a:extLst>
              <a:ext uri="{FF2B5EF4-FFF2-40B4-BE49-F238E27FC236}">
                <a16:creationId xmlns:a16="http://schemas.microsoft.com/office/drawing/2014/main" id="{C25998AF-C667-795F-6C9C-E270A0968E65}"/>
              </a:ext>
            </a:extLst>
          </p:cNvPr>
          <p:cNvSpPr>
            <a:spLocks noGrp="1"/>
          </p:cNvSpPr>
          <p:nvPr>
            <p:ph idx="12"/>
          </p:nvPr>
        </p:nvSpPr>
        <p:spPr>
          <a:xfrm>
            <a:off x="592214" y="4380584"/>
            <a:ext cx="11007571" cy="487388"/>
          </a:xfrm>
        </p:spPr>
        <p:txBody>
          <a:bodyPr anchor="t">
            <a:normAutofit/>
          </a:bodyPr>
          <a:lstStyle>
            <a:lvl1pPr algn="l">
              <a:defRPr i="0">
                <a:solidFill>
                  <a:srgbClr val="103255"/>
                </a:solidFill>
              </a:defRPr>
            </a:lvl1pPr>
          </a:lstStyle>
          <a:p>
            <a:pPr marL="0" indent="0">
              <a:buNone/>
            </a:pPr>
            <a:endParaRPr lang="en-US"/>
          </a:p>
        </p:txBody>
      </p:sp>
      <p:sp>
        <p:nvSpPr>
          <p:cNvPr id="5" name="Content Placeholder 2">
            <a:extLst>
              <a:ext uri="{FF2B5EF4-FFF2-40B4-BE49-F238E27FC236}">
                <a16:creationId xmlns:a16="http://schemas.microsoft.com/office/drawing/2014/main" id="{D077DB2E-4405-C8BD-6CA5-3B97D3D0DE98}"/>
              </a:ext>
            </a:extLst>
          </p:cNvPr>
          <p:cNvSpPr>
            <a:spLocks noGrp="1"/>
          </p:cNvSpPr>
          <p:nvPr>
            <p:ph idx="13"/>
          </p:nvPr>
        </p:nvSpPr>
        <p:spPr>
          <a:xfrm>
            <a:off x="592214" y="5312485"/>
            <a:ext cx="11007571" cy="487388"/>
          </a:xfrm>
        </p:spPr>
        <p:txBody>
          <a:bodyPr anchor="t">
            <a:normAutofit/>
          </a:bodyPr>
          <a:lstStyle>
            <a:lvl1pPr algn="l">
              <a:defRPr i="0">
                <a:solidFill>
                  <a:srgbClr val="103255"/>
                </a:solidFill>
              </a:defRPr>
            </a:lvl1pPr>
          </a:lstStyle>
          <a:p>
            <a:pPr marL="0" indent="0">
              <a:buNone/>
            </a:pPr>
            <a:endParaRPr lang="en-US"/>
          </a:p>
        </p:txBody>
      </p:sp>
      <p:sp>
        <p:nvSpPr>
          <p:cNvPr id="6" name="Content Placeholder 2">
            <a:extLst>
              <a:ext uri="{FF2B5EF4-FFF2-40B4-BE49-F238E27FC236}">
                <a16:creationId xmlns:a16="http://schemas.microsoft.com/office/drawing/2014/main" id="{FD06FE08-C5CD-E01D-62D5-4F2266607C53}"/>
              </a:ext>
            </a:extLst>
          </p:cNvPr>
          <p:cNvSpPr>
            <a:spLocks noGrp="1"/>
          </p:cNvSpPr>
          <p:nvPr>
            <p:ph idx="14"/>
          </p:nvPr>
        </p:nvSpPr>
        <p:spPr>
          <a:xfrm>
            <a:off x="592214" y="6244386"/>
            <a:ext cx="11007571" cy="487388"/>
          </a:xfrm>
        </p:spPr>
        <p:txBody>
          <a:bodyPr anchor="t">
            <a:normAutofit/>
          </a:bodyPr>
          <a:lstStyle>
            <a:lvl1pPr algn="l">
              <a:defRPr i="0">
                <a:solidFill>
                  <a:srgbClr val="103255"/>
                </a:solidFill>
              </a:defRPr>
            </a:lvl1pPr>
          </a:lstStyle>
          <a:p>
            <a:pPr marL="0" indent="0">
              <a:buNone/>
            </a:pPr>
            <a:endParaRPr lang="en-US"/>
          </a:p>
        </p:txBody>
      </p:sp>
    </p:spTree>
    <p:extLst>
      <p:ext uri="{BB962C8B-B14F-4D97-AF65-F5344CB8AC3E}">
        <p14:creationId xmlns:p14="http://schemas.microsoft.com/office/powerpoint/2010/main" val="37386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5" y="1687898"/>
            <a:ext cx="5384516" cy="830015"/>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
        <p:nvSpPr>
          <p:cNvPr id="2" name="Content Placeholder 2">
            <a:extLst>
              <a:ext uri="{FF2B5EF4-FFF2-40B4-BE49-F238E27FC236}">
                <a16:creationId xmlns:a16="http://schemas.microsoft.com/office/drawing/2014/main" id="{3FC2AA2F-FD0C-2F5D-04A4-FD0C735373CD}"/>
              </a:ext>
            </a:extLst>
          </p:cNvPr>
          <p:cNvSpPr>
            <a:spLocks noGrp="1"/>
          </p:cNvSpPr>
          <p:nvPr>
            <p:ph idx="10"/>
          </p:nvPr>
        </p:nvSpPr>
        <p:spPr>
          <a:xfrm>
            <a:off x="592215" y="2643751"/>
            <a:ext cx="5384516" cy="3630019"/>
          </a:xfrm>
        </p:spPr>
        <p:txBody>
          <a:bodyPr anchor="t">
            <a:normAutofit/>
          </a:bodyPr>
          <a:lstStyle>
            <a:lvl1pPr algn="l">
              <a:defRPr i="0">
                <a:solidFill>
                  <a:srgbClr val="103255"/>
                </a:solidFill>
              </a:defRPr>
            </a:lvl1pPr>
          </a:lstStyle>
          <a:p>
            <a:pPr marL="0" indent="0">
              <a:buNone/>
            </a:pPr>
            <a:endParaRPr lang="en-US"/>
          </a:p>
        </p:txBody>
      </p:sp>
      <p:sp>
        <p:nvSpPr>
          <p:cNvPr id="3" name="Content Placeholder 2">
            <a:extLst>
              <a:ext uri="{FF2B5EF4-FFF2-40B4-BE49-F238E27FC236}">
                <a16:creationId xmlns:a16="http://schemas.microsoft.com/office/drawing/2014/main" id="{64C2FE48-E6DF-27AA-864D-5A12EAECC1C7}"/>
              </a:ext>
            </a:extLst>
          </p:cNvPr>
          <p:cNvSpPr>
            <a:spLocks noGrp="1"/>
          </p:cNvSpPr>
          <p:nvPr>
            <p:ph idx="11"/>
          </p:nvPr>
        </p:nvSpPr>
        <p:spPr>
          <a:xfrm>
            <a:off x="6215271" y="1687898"/>
            <a:ext cx="5384516" cy="830015"/>
          </a:xfrm>
        </p:spPr>
        <p:txBody>
          <a:bodyPr anchor="t">
            <a:normAutofit/>
          </a:bodyPr>
          <a:lstStyle>
            <a:lvl1pPr algn="l">
              <a:defRPr i="0">
                <a:solidFill>
                  <a:srgbClr val="103255"/>
                </a:solidFill>
              </a:defRPr>
            </a:lvl1pPr>
          </a:lstStyle>
          <a:p>
            <a:pPr marL="0" indent="0">
              <a:buNone/>
            </a:pPr>
            <a:endParaRPr lang="en-US" dirty="0"/>
          </a:p>
        </p:txBody>
      </p:sp>
      <p:sp>
        <p:nvSpPr>
          <p:cNvPr id="4" name="Content Placeholder 2">
            <a:extLst>
              <a:ext uri="{FF2B5EF4-FFF2-40B4-BE49-F238E27FC236}">
                <a16:creationId xmlns:a16="http://schemas.microsoft.com/office/drawing/2014/main" id="{08FCFA69-A0A4-B5C9-97D8-58661B69222E}"/>
              </a:ext>
            </a:extLst>
          </p:cNvPr>
          <p:cNvSpPr>
            <a:spLocks noGrp="1"/>
          </p:cNvSpPr>
          <p:nvPr>
            <p:ph idx="12"/>
          </p:nvPr>
        </p:nvSpPr>
        <p:spPr>
          <a:xfrm>
            <a:off x="6215271" y="2643751"/>
            <a:ext cx="5384516" cy="3630019"/>
          </a:xfrm>
        </p:spPr>
        <p:txBody>
          <a:bodyPr anchor="t">
            <a:normAutofit/>
          </a:bodyPr>
          <a:lstStyle>
            <a:lvl1pPr algn="l">
              <a:defRPr i="0">
                <a:solidFill>
                  <a:srgbClr val="103255"/>
                </a:solidFill>
              </a:defRPr>
            </a:lvl1pPr>
          </a:lstStyle>
          <a:p>
            <a:pPr marL="0" indent="0">
              <a:buNone/>
            </a:pPr>
            <a:endParaRPr lang="en-US"/>
          </a:p>
        </p:txBody>
      </p:sp>
    </p:spTree>
    <p:extLst>
      <p:ext uri="{BB962C8B-B14F-4D97-AF65-F5344CB8AC3E}">
        <p14:creationId xmlns:p14="http://schemas.microsoft.com/office/powerpoint/2010/main" val="291138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1741102"/>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
        <p:nvSpPr>
          <p:cNvPr id="2" name="Content Placeholder 2">
            <a:extLst>
              <a:ext uri="{FF2B5EF4-FFF2-40B4-BE49-F238E27FC236}">
                <a16:creationId xmlns:a16="http://schemas.microsoft.com/office/drawing/2014/main" id="{628D158A-8F42-FE27-493F-A0C1C8141B49}"/>
              </a:ext>
            </a:extLst>
          </p:cNvPr>
          <p:cNvSpPr>
            <a:spLocks noGrp="1"/>
          </p:cNvSpPr>
          <p:nvPr>
            <p:ph idx="10"/>
          </p:nvPr>
        </p:nvSpPr>
        <p:spPr>
          <a:xfrm>
            <a:off x="592214" y="3645487"/>
            <a:ext cx="11007571" cy="1741102"/>
          </a:xfrm>
        </p:spPr>
        <p:txBody>
          <a:bodyPr anchor="t">
            <a:normAutofit/>
          </a:bodyPr>
          <a:lstStyle>
            <a:lvl1pPr algn="l">
              <a:defRPr i="0">
                <a:solidFill>
                  <a:srgbClr val="103255"/>
                </a:solidFill>
              </a:defRPr>
            </a:lvl1pPr>
          </a:lstStyle>
          <a:p>
            <a:pPr marL="0" indent="0">
              <a:buNone/>
            </a:pPr>
            <a:endParaRPr lang="en-US"/>
          </a:p>
        </p:txBody>
      </p:sp>
    </p:spTree>
    <p:extLst>
      <p:ext uri="{BB962C8B-B14F-4D97-AF65-F5344CB8AC3E}">
        <p14:creationId xmlns:p14="http://schemas.microsoft.com/office/powerpoint/2010/main" val="366433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11/23/2022</a:t>
            </a:fld>
            <a:endParaRPr lang="en-US"/>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11/23/2022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6" r:id="rId5"/>
    <p:sldLayoutId id="2147483654" r:id="rId6"/>
    <p:sldLayoutId id="2147483651" r:id="rId7"/>
    <p:sldLayoutId id="2147483652" r:id="rId8"/>
    <p:sldLayoutId id="2147483655" r:id="rId9"/>
    <p:sldLayoutId id="2147483653"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6860" y="1172875"/>
            <a:ext cx="1096337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n-lt"/>
                <a:ea typeface="+mn-ea"/>
                <a:cs typeface="+mn-cs"/>
              </a:rPr>
              <a:t>Scenario-Based Skills Training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n-lt"/>
                <a:ea typeface="+mn-ea"/>
                <a:cs typeface="+mn-cs"/>
              </a:rPr>
              <a:t>De-escalation Strategies</a:t>
            </a:r>
          </a:p>
        </p:txBody>
      </p:sp>
      <p:pic>
        <p:nvPicPr>
          <p:cNvPr id="9" name="Picture 8" descr="The Bureau of Justice Assistance, U.S. Department of Justice logo">
            <a:extLst>
              <a:ext uri="{FF2B5EF4-FFF2-40B4-BE49-F238E27FC236}">
                <a16:creationId xmlns:a16="http://schemas.microsoft.com/office/drawing/2014/main" id="{6382ACE4-C55D-4699-9E06-19532027B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28667"/>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1C231-FEA2-41BA-92F7-8CF01A4FC858}"/>
              </a:ext>
            </a:extLst>
          </p:cNvPr>
          <p:cNvSpPr>
            <a:spLocks noGrp="1"/>
          </p:cNvSpPr>
          <p:nvPr>
            <p:ph type="title"/>
          </p:nvPr>
        </p:nvSpPr>
        <p:spPr/>
        <p:txBody>
          <a:bodyPr>
            <a:noAutofit/>
          </a:bodyPr>
          <a:lstStyle/>
          <a:p>
            <a:r>
              <a:rPr lang="en-US" sz="4800" b="1" dirty="0">
                <a:solidFill>
                  <a:schemeClr val="bg1"/>
                </a:solidFill>
                <a:latin typeface="+mn-lt"/>
              </a:rPr>
              <a:t>Crisis Response Toolbox</a:t>
            </a:r>
          </a:p>
        </p:txBody>
      </p:sp>
      <p:sp>
        <p:nvSpPr>
          <p:cNvPr id="4" name="Content Placeholder 3">
            <a:extLst>
              <a:ext uri="{FF2B5EF4-FFF2-40B4-BE49-F238E27FC236}">
                <a16:creationId xmlns:a16="http://schemas.microsoft.com/office/drawing/2014/main" id="{03083EEB-B4AD-7200-8030-E44403E6D2AC}"/>
              </a:ext>
            </a:extLst>
          </p:cNvPr>
          <p:cNvSpPr>
            <a:spLocks noGrp="1"/>
          </p:cNvSpPr>
          <p:nvPr>
            <p:ph idx="1"/>
          </p:nvPr>
        </p:nvSpPr>
        <p:spPr>
          <a:xfrm>
            <a:off x="592215" y="2138471"/>
            <a:ext cx="5066464" cy="3395801"/>
          </a:xfrm>
          <a:noFill/>
        </p:spPr>
        <p:txBody>
          <a:bodyPr wrap="square" rtlCol="0">
            <a:spAutoFit/>
          </a:bodyPr>
          <a:lstStyle/>
          <a:p>
            <a:pPr marL="0" indent="0" algn="ctr">
              <a:spcAft>
                <a:spcPts val="1000"/>
              </a:spcAft>
              <a:buNone/>
            </a:pPr>
            <a:r>
              <a:rPr lang="en-US" sz="4400" b="1" dirty="0"/>
              <a:t>Verbal de-escalation strategies are like tools in a toolbox:</a:t>
            </a:r>
          </a:p>
          <a:p>
            <a:pPr marL="0" indent="0" algn="ctr">
              <a:spcAft>
                <a:spcPts val="1000"/>
              </a:spcAft>
              <a:buNone/>
            </a:pPr>
            <a:r>
              <a:rPr lang="en-US" sz="4400" b="1" dirty="0"/>
              <a:t>One “strategy” does NOT make a toolbox</a:t>
            </a:r>
          </a:p>
        </p:txBody>
      </p:sp>
      <p:pic>
        <p:nvPicPr>
          <p:cNvPr id="1026" name="Picture 2" descr="Tools, Construct, Craft, Repair, Equipment, Create">
            <a:extLst>
              <a:ext uri="{FF2B5EF4-FFF2-40B4-BE49-F238E27FC236}">
                <a16:creationId xmlns:a16="http://schemas.microsoft.com/office/drawing/2014/main" id="{078C23A7-2865-40BB-985A-9FFE1A21B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714" y="2350997"/>
            <a:ext cx="5453888" cy="363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5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1C231-FEA2-41BA-92F7-8CF01A4FC858}"/>
              </a:ext>
            </a:extLst>
          </p:cNvPr>
          <p:cNvSpPr>
            <a:spLocks noGrp="1"/>
          </p:cNvSpPr>
          <p:nvPr>
            <p:ph type="title"/>
          </p:nvPr>
        </p:nvSpPr>
        <p:spPr/>
        <p:txBody>
          <a:bodyPr>
            <a:noAutofit/>
          </a:bodyPr>
          <a:lstStyle/>
          <a:p>
            <a:r>
              <a:rPr lang="en-US" sz="4800" b="1" dirty="0">
                <a:solidFill>
                  <a:schemeClr val="bg1"/>
                </a:solidFill>
                <a:latin typeface="+mn-lt"/>
              </a:rPr>
              <a:t>Verbal Skills and De-escalation Strategies </a:t>
            </a:r>
          </a:p>
        </p:txBody>
      </p:sp>
      <p:sp>
        <p:nvSpPr>
          <p:cNvPr id="2" name="Content Placeholder 1">
            <a:extLst>
              <a:ext uri="{FF2B5EF4-FFF2-40B4-BE49-F238E27FC236}">
                <a16:creationId xmlns:a16="http://schemas.microsoft.com/office/drawing/2014/main" id="{87B55CD1-9AF4-D029-5CC5-D9A537C2DBC5}"/>
              </a:ext>
            </a:extLst>
          </p:cNvPr>
          <p:cNvSpPr>
            <a:spLocks noGrp="1"/>
          </p:cNvSpPr>
          <p:nvPr>
            <p:ph idx="1"/>
          </p:nvPr>
        </p:nvSpPr>
        <p:spPr>
          <a:xfrm>
            <a:off x="1152230" y="1687898"/>
            <a:ext cx="4450014" cy="83001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srgbClr val="70AD47">
                      <a:lumMod val="40000"/>
                      <a:lumOff val="60000"/>
                    </a:srgbClr>
                  </a:solidFill>
                  <a:prstDash val="solid"/>
                </a:ln>
                <a:solidFill>
                  <a:srgbClr val="306E36"/>
                </a:solidFill>
                <a:effectLst>
                  <a:outerShdw blurRad="50800" dist="38100" dir="2700000" algn="tl" rotWithShape="0">
                    <a:prstClr val="black">
                      <a:alpha val="40000"/>
                    </a:prstClr>
                  </a:outerShdw>
                </a:effectLst>
                <a:uLnTx/>
                <a:uFillTx/>
                <a:latin typeface="Colonna MT" panose="04020805060202030203" pitchFamily="82" charset="0"/>
                <a:ea typeface="+mn-ea"/>
                <a:cs typeface="+mn-cs"/>
              </a:rPr>
              <a:t>SKILLS</a:t>
            </a:r>
          </a:p>
        </p:txBody>
      </p:sp>
      <p:sp>
        <p:nvSpPr>
          <p:cNvPr id="4" name="Content Placeholder 3">
            <a:extLst>
              <a:ext uri="{FF2B5EF4-FFF2-40B4-BE49-F238E27FC236}">
                <a16:creationId xmlns:a16="http://schemas.microsoft.com/office/drawing/2014/main" id="{18A759A9-3353-0B7F-713E-BDC82A25343D}"/>
              </a:ext>
            </a:extLst>
          </p:cNvPr>
          <p:cNvSpPr>
            <a:spLocks noGrp="1"/>
          </p:cNvSpPr>
          <p:nvPr>
            <p:ph idx="10"/>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Tone of voice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Body language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Recognizing emotions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Listening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Restating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Reflecting</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Summarizing</a:t>
            </a:r>
          </a:p>
        </p:txBody>
      </p:sp>
      <p:sp>
        <p:nvSpPr>
          <p:cNvPr id="8" name="Content Placeholder 7">
            <a:extLst>
              <a:ext uri="{FF2B5EF4-FFF2-40B4-BE49-F238E27FC236}">
                <a16:creationId xmlns:a16="http://schemas.microsoft.com/office/drawing/2014/main" id="{E7D39866-6A1B-A93F-3FCB-4E43C8C38C0D}"/>
              </a:ext>
            </a:extLst>
          </p:cNvPr>
          <p:cNvSpPr>
            <a:spLocks noGrp="1"/>
          </p:cNvSpPr>
          <p:nvPr>
            <p:ph idx="11"/>
          </p:nvPr>
        </p:nvSpPr>
        <p:spPr>
          <a:xfrm>
            <a:off x="6775286" y="1687898"/>
            <a:ext cx="4450014" cy="83001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srgbClr val="70AD47">
                      <a:lumMod val="40000"/>
                      <a:lumOff val="60000"/>
                    </a:srgbClr>
                  </a:solidFill>
                  <a:prstDash val="solid"/>
                </a:ln>
                <a:solidFill>
                  <a:srgbClr val="306E36"/>
                </a:solidFill>
                <a:effectLst>
                  <a:outerShdw blurRad="50800" dist="38100" dir="2700000" algn="tl" rotWithShape="0">
                    <a:prstClr val="black">
                      <a:alpha val="40000"/>
                    </a:prstClr>
                  </a:outerShdw>
                </a:effectLst>
                <a:uLnTx/>
                <a:uFillTx/>
                <a:latin typeface="Colonna MT" panose="04020805060202030203" pitchFamily="82" charset="0"/>
                <a:ea typeface="+mn-ea"/>
                <a:cs typeface="+mn-cs"/>
              </a:rPr>
              <a:t>STRATEGIES</a:t>
            </a:r>
          </a:p>
        </p:txBody>
      </p:sp>
      <p:sp>
        <p:nvSpPr>
          <p:cNvPr id="10" name="Content Placeholder 9">
            <a:extLst>
              <a:ext uri="{FF2B5EF4-FFF2-40B4-BE49-F238E27FC236}">
                <a16:creationId xmlns:a16="http://schemas.microsoft.com/office/drawing/2014/main" id="{0A5AE5ED-18C6-A54A-ECA0-3E9CC5E996BB}"/>
              </a:ext>
            </a:extLst>
          </p:cNvPr>
          <p:cNvSpPr>
            <a:spLocks noGrp="1"/>
          </p:cNvSpPr>
          <p:nvPr>
            <p:ph idx="12"/>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Use a safe distance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Slow things down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Minimize distractions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Redirect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Offer choices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Be attentive to psychosis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Recognize fear issues</a:t>
            </a:r>
          </a:p>
        </p:txBody>
      </p:sp>
    </p:spTree>
    <p:extLst>
      <p:ext uri="{BB962C8B-B14F-4D97-AF65-F5344CB8AC3E}">
        <p14:creationId xmlns:p14="http://schemas.microsoft.com/office/powerpoint/2010/main" val="219593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2B82D-0B92-4D13-A96A-6C5CEFBDF4E5}"/>
              </a:ext>
            </a:extLst>
          </p:cNvPr>
          <p:cNvSpPr>
            <a:spLocks noGrp="1"/>
          </p:cNvSpPr>
          <p:nvPr>
            <p:ph type="title"/>
          </p:nvPr>
        </p:nvSpPr>
        <p:spPr/>
        <p:txBody>
          <a:bodyPr>
            <a:noAutofit/>
          </a:bodyPr>
          <a:lstStyle/>
          <a:p>
            <a:r>
              <a:rPr lang="en-US" sz="4800" b="1" dirty="0">
                <a:solidFill>
                  <a:srgbClr val="FFFFFF"/>
                </a:solidFill>
                <a:latin typeface="+mn-lt"/>
              </a:rPr>
              <a:t>Pulling It Together</a:t>
            </a:r>
          </a:p>
        </p:txBody>
      </p:sp>
      <p:sp>
        <p:nvSpPr>
          <p:cNvPr id="2" name="Content Placeholder 1">
            <a:extLst>
              <a:ext uri="{FF2B5EF4-FFF2-40B4-BE49-F238E27FC236}">
                <a16:creationId xmlns:a16="http://schemas.microsoft.com/office/drawing/2014/main" id="{E95B02B6-9ADD-479A-9047-341C603B50E4}"/>
              </a:ext>
            </a:extLst>
          </p:cNvPr>
          <p:cNvSpPr>
            <a:spLocks noGrp="1"/>
          </p:cNvSpPr>
          <p:nvPr>
            <p:ph idx="1"/>
          </p:nvPr>
        </p:nvSpPr>
        <p:spPr>
          <a:xfrm>
            <a:off x="757023" y="2473538"/>
            <a:ext cx="5562497" cy="2877396"/>
          </a:xfrm>
          <a:noFill/>
          <a:ln>
            <a:noFill/>
          </a:ln>
        </p:spPr>
        <p:style>
          <a:lnRef idx="1">
            <a:schemeClr val="accent3"/>
          </a:lnRef>
          <a:fillRef idx="2">
            <a:schemeClr val="accent3"/>
          </a:fillRef>
          <a:effectRef idx="1">
            <a:schemeClr val="accent3"/>
          </a:effectRef>
          <a:fontRef idx="minor">
            <a:schemeClr val="dk1"/>
          </a:fontRef>
        </p:style>
        <p:txBody>
          <a:bodyPr anchor="ctr">
            <a:normAutofit/>
          </a:bodyPr>
          <a:lstStyle/>
          <a:p>
            <a:pPr marL="0" indent="0" algn="ctr">
              <a:buNone/>
            </a:pPr>
            <a:r>
              <a:rPr lang="en-US" sz="7200" b="1">
                <a:ln>
                  <a:solidFill>
                    <a:schemeClr val="accent6">
                      <a:lumMod val="40000"/>
                      <a:lumOff val="60000"/>
                    </a:schemeClr>
                  </a:solidFill>
                </a:ln>
                <a:solidFill>
                  <a:srgbClr val="306E36"/>
                </a:solidFill>
                <a:effectLst>
                  <a:outerShdw blurRad="50800" dist="38100" dir="2700000" algn="tl" rotWithShape="0">
                    <a:prstClr val="black">
                      <a:alpha val="40000"/>
                    </a:prstClr>
                  </a:outerShdw>
                </a:effectLst>
              </a:rPr>
              <a:t>“</a:t>
            </a:r>
            <a:r>
              <a:rPr lang="en-US" sz="7200" b="1" dirty="0">
                <a:ln>
                  <a:solidFill>
                    <a:schemeClr val="accent6">
                      <a:lumMod val="40000"/>
                      <a:lumOff val="60000"/>
                    </a:schemeClr>
                  </a:solidFill>
                </a:ln>
                <a:solidFill>
                  <a:srgbClr val="306E36"/>
                </a:solidFill>
                <a:effectLst>
                  <a:outerShdw blurRad="50800" dist="38100" dir="2700000" algn="tl" rotWithShape="0">
                    <a:prstClr val="black">
                      <a:alpha val="40000"/>
                    </a:prstClr>
                  </a:outerShdw>
                </a:effectLst>
              </a:rPr>
              <a:t>The Coach”</a:t>
            </a:r>
          </a:p>
        </p:txBody>
      </p:sp>
      <p:pic>
        <p:nvPicPr>
          <p:cNvPr id="5" name="Picture 4" descr="Smiling football coach holding a clipboard and wearing a whistle and headphones">
            <a:extLst>
              <a:ext uri="{FF2B5EF4-FFF2-40B4-BE49-F238E27FC236}">
                <a16:creationId xmlns:a16="http://schemas.microsoft.com/office/drawing/2014/main" id="{9F18C921-EEA9-FAE2-BB5A-9FFF6D6BBE05}"/>
              </a:ext>
            </a:extLst>
          </p:cNvPr>
          <p:cNvPicPr>
            <a:picLocks noChangeAspect="1"/>
          </p:cNvPicPr>
          <p:nvPr/>
        </p:nvPicPr>
        <p:blipFill rotWithShape="1">
          <a:blip r:embed="rId2"/>
          <a:srcRect b="1897"/>
          <a:stretch/>
        </p:blipFill>
        <p:spPr>
          <a:xfrm>
            <a:off x="7413556" y="1718641"/>
            <a:ext cx="3228975" cy="5139359"/>
          </a:xfrm>
          <a:prstGeom prst="rect">
            <a:avLst/>
          </a:prstGeom>
        </p:spPr>
      </p:pic>
    </p:spTree>
    <p:extLst>
      <p:ext uri="{BB962C8B-B14F-4D97-AF65-F5344CB8AC3E}">
        <p14:creationId xmlns:p14="http://schemas.microsoft.com/office/powerpoint/2010/main" val="424995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2B82D-0B92-4D13-A96A-6C5CEFBDF4E5}"/>
              </a:ext>
            </a:extLst>
          </p:cNvPr>
          <p:cNvSpPr>
            <a:spLocks noGrp="1"/>
          </p:cNvSpPr>
          <p:nvPr>
            <p:ph type="title"/>
          </p:nvPr>
        </p:nvSpPr>
        <p:spPr/>
        <p:txBody>
          <a:bodyPr>
            <a:noAutofit/>
          </a:bodyPr>
          <a:lstStyle/>
          <a:p>
            <a:r>
              <a:rPr lang="en-US" sz="4800" b="1" dirty="0">
                <a:solidFill>
                  <a:srgbClr val="FFFFFF"/>
                </a:solidFill>
                <a:latin typeface="+mn-lt"/>
              </a:rPr>
              <a:t>Verbal De-escalation: “The 4 Plays”</a:t>
            </a:r>
          </a:p>
        </p:txBody>
      </p:sp>
      <p:sp>
        <p:nvSpPr>
          <p:cNvPr id="5" name="Content Placeholder 4">
            <a:extLst>
              <a:ext uri="{FF2B5EF4-FFF2-40B4-BE49-F238E27FC236}">
                <a16:creationId xmlns:a16="http://schemas.microsoft.com/office/drawing/2014/main" id="{7BC1896E-ED96-4A04-946D-F55FA97DEDB1}"/>
              </a:ext>
            </a:extLst>
          </p:cNvPr>
          <p:cNvSpPr>
            <a:spLocks noGrp="1"/>
          </p:cNvSpPr>
          <p:nvPr>
            <p:ph idx="1"/>
          </p:nvPr>
        </p:nvSpPr>
        <p:spPr>
          <a:xfrm>
            <a:off x="592215" y="1687897"/>
            <a:ext cx="6767809" cy="4804977"/>
          </a:xfrm>
        </p:spPr>
        <p:txBody>
          <a:bodyPr>
            <a:normAutofit/>
          </a:bodyPr>
          <a:lstStyle/>
          <a:p>
            <a:pPr marL="571500" indent="-571500">
              <a:spcAft>
                <a:spcPts val="1200"/>
              </a:spcAft>
              <a:buAutoNum type="arabicPeriod"/>
            </a:pPr>
            <a:r>
              <a:rPr lang="en-US" sz="4000" dirty="0"/>
              <a:t>Introduction/Greeting</a:t>
            </a:r>
          </a:p>
          <a:p>
            <a:pPr marL="571500" indent="-571500">
              <a:spcAft>
                <a:spcPts val="1200"/>
              </a:spcAft>
              <a:buAutoNum type="arabicPeriod"/>
            </a:pPr>
            <a:r>
              <a:rPr lang="en-US" sz="4000" dirty="0"/>
              <a:t>Ask for the person’s name</a:t>
            </a:r>
          </a:p>
          <a:p>
            <a:pPr marL="571500" indent="-571500">
              <a:spcAft>
                <a:spcPts val="1200"/>
              </a:spcAft>
              <a:buAutoNum type="arabicPeriod"/>
            </a:pPr>
            <a:r>
              <a:rPr lang="en-US" sz="4000" dirty="0"/>
              <a:t>Express what you are seeing to the person</a:t>
            </a:r>
          </a:p>
          <a:p>
            <a:pPr marL="571500" indent="-571500">
              <a:buAutoNum type="arabicPeriod"/>
            </a:pPr>
            <a:r>
              <a:rPr lang="en-US" sz="4000" dirty="0"/>
              <a:t>Summarize – </a:t>
            </a:r>
          </a:p>
          <a:p>
            <a:pPr marL="742950" indent="-171450">
              <a:spcBef>
                <a:spcPts val="0"/>
              </a:spcBef>
              <a:buNone/>
            </a:pPr>
            <a:r>
              <a:rPr lang="en-US" sz="4000" dirty="0"/>
              <a:t>Be an “active listener”</a:t>
            </a:r>
          </a:p>
        </p:txBody>
      </p:sp>
      <p:pic>
        <p:nvPicPr>
          <p:cNvPr id="3074" name="Picture 2" descr="79 Sports Playbook Stock Photos, Pictures &amp;amp; Royalty-Free Images - iStock">
            <a:extLst>
              <a:ext uri="{FF2B5EF4-FFF2-40B4-BE49-F238E27FC236}">
                <a16:creationId xmlns:a16="http://schemas.microsoft.com/office/drawing/2014/main" id="{315887AA-3720-4B5E-B99C-1F3D97429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24" y="2383390"/>
            <a:ext cx="4677641" cy="31184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0226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E1C52-7003-4E85-88AA-C5D21CF2AB47}"/>
              </a:ext>
            </a:extLst>
          </p:cNvPr>
          <p:cNvSpPr>
            <a:spLocks noGrp="1"/>
          </p:cNvSpPr>
          <p:nvPr>
            <p:ph type="title"/>
          </p:nvPr>
        </p:nvSpPr>
        <p:spPr>
          <a:xfrm>
            <a:off x="410454" y="369707"/>
            <a:ext cx="11007571" cy="611419"/>
          </a:xfrm>
        </p:spPr>
        <p:txBody>
          <a:bodyPr>
            <a:noAutofit/>
          </a:bodyPr>
          <a:lstStyle/>
          <a:p>
            <a:r>
              <a:rPr lang="en-US" sz="4800" b="1" dirty="0">
                <a:solidFill>
                  <a:srgbClr val="FFFFFF"/>
                </a:solidFill>
                <a:latin typeface="+mn-lt"/>
              </a:rPr>
              <a:t>Play Numbers 1 and 2 – </a:t>
            </a:r>
          </a:p>
        </p:txBody>
      </p:sp>
      <p:sp>
        <p:nvSpPr>
          <p:cNvPr id="2" name="Content Placeholder 1">
            <a:extLst>
              <a:ext uri="{FF2B5EF4-FFF2-40B4-BE49-F238E27FC236}">
                <a16:creationId xmlns:a16="http://schemas.microsoft.com/office/drawing/2014/main" id="{F17A68D8-C389-44C5-B2A5-8821B60A7FCB}"/>
              </a:ext>
            </a:extLst>
          </p:cNvPr>
          <p:cNvSpPr>
            <a:spLocks noGrp="1"/>
          </p:cNvSpPr>
          <p:nvPr>
            <p:ph idx="1"/>
          </p:nvPr>
        </p:nvSpPr>
        <p:spPr>
          <a:xfrm>
            <a:off x="489956" y="1752551"/>
            <a:ext cx="11039715" cy="4815773"/>
          </a:xfrm>
        </p:spPr>
        <p:txBody>
          <a:bodyPr>
            <a:noAutofit/>
          </a:bodyPr>
          <a:lstStyle/>
          <a:p>
            <a:pPr marL="914400" lvl="1" indent="-457200">
              <a:lnSpc>
                <a:spcPct val="100000"/>
              </a:lnSpc>
              <a:spcAft>
                <a:spcPts val="1200"/>
              </a:spcAft>
              <a:buAutoNum type="arabicParenR"/>
            </a:pPr>
            <a:r>
              <a:rPr lang="en-US" sz="4000" dirty="0">
                <a:solidFill>
                  <a:srgbClr val="103255"/>
                </a:solidFill>
              </a:rPr>
              <a:t> Introduce yourself, provide a greeting</a:t>
            </a:r>
          </a:p>
          <a:p>
            <a:pPr marL="1371600" lvl="1" indent="0">
              <a:lnSpc>
                <a:spcPct val="100000"/>
              </a:lnSpc>
              <a:spcAft>
                <a:spcPts val="1200"/>
              </a:spcAft>
              <a:buNone/>
            </a:pPr>
            <a:r>
              <a:rPr lang="en-US" sz="3600" dirty="0">
                <a:solidFill>
                  <a:srgbClr val="306E36"/>
                </a:solidFill>
              </a:rPr>
              <a:t>Hi, my name is Sam or Officer/Deputy Cochran</a:t>
            </a:r>
          </a:p>
          <a:p>
            <a:pPr marL="457200" lvl="1" indent="0">
              <a:lnSpc>
                <a:spcPct val="100000"/>
              </a:lnSpc>
              <a:spcAft>
                <a:spcPts val="1200"/>
              </a:spcAft>
              <a:buNone/>
            </a:pPr>
            <a:r>
              <a:rPr lang="en-US" sz="4000" dirty="0">
                <a:solidFill>
                  <a:srgbClr val="103255"/>
                </a:solidFill>
              </a:rPr>
              <a:t>2) Can you tell me your name?</a:t>
            </a:r>
            <a:endParaRPr lang="en-US" sz="3600" dirty="0">
              <a:solidFill>
                <a:srgbClr val="103255"/>
              </a:solidFill>
            </a:endParaRPr>
          </a:p>
          <a:p>
            <a:pPr marL="457200" lvl="1" indent="0" algn="ctr">
              <a:lnSpc>
                <a:spcPct val="100000"/>
              </a:lnSpc>
              <a:spcBef>
                <a:spcPts val="3000"/>
              </a:spcBef>
              <a:spcAft>
                <a:spcPts val="1200"/>
              </a:spcAft>
              <a:buNone/>
            </a:pPr>
            <a:r>
              <a:rPr lang="en-US" sz="4000" b="1" dirty="0">
                <a:solidFill>
                  <a:srgbClr val="306E36"/>
                </a:solidFill>
              </a:rPr>
              <a:t>Be respectful and polite. Keep your greeting and introduction simple.</a:t>
            </a:r>
            <a:endParaRPr lang="en-US" sz="3600" dirty="0">
              <a:solidFill>
                <a:srgbClr val="103255"/>
              </a:solidFill>
            </a:endParaRPr>
          </a:p>
        </p:txBody>
      </p:sp>
      <p:pic>
        <p:nvPicPr>
          <p:cNvPr id="4" name="Graphic 50" descr="Customer review">
            <a:extLst>
              <a:ext uri="{FF2B5EF4-FFF2-40B4-BE49-F238E27FC236}">
                <a16:creationId xmlns:a16="http://schemas.microsoft.com/office/drawing/2014/main" id="{741A1461-4848-3F80-3C28-BC62E0DF02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538" y="6016586"/>
            <a:ext cx="746836" cy="746836"/>
          </a:xfrm>
          <a:prstGeom prst="rect">
            <a:avLst/>
          </a:prstGeom>
        </p:spPr>
      </p:pic>
    </p:spTree>
    <p:extLst>
      <p:ext uri="{BB962C8B-B14F-4D97-AF65-F5344CB8AC3E}">
        <p14:creationId xmlns:p14="http://schemas.microsoft.com/office/powerpoint/2010/main" val="3026919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E1C52-7003-4E85-88AA-C5D21CF2AB47}"/>
              </a:ext>
            </a:extLst>
          </p:cNvPr>
          <p:cNvSpPr>
            <a:spLocks noGrp="1"/>
          </p:cNvSpPr>
          <p:nvPr>
            <p:ph type="title"/>
          </p:nvPr>
        </p:nvSpPr>
        <p:spPr>
          <a:xfrm>
            <a:off x="421884" y="356161"/>
            <a:ext cx="11007571" cy="611419"/>
          </a:xfrm>
        </p:spPr>
        <p:txBody>
          <a:bodyPr>
            <a:noAutofit/>
          </a:bodyPr>
          <a:lstStyle/>
          <a:p>
            <a:r>
              <a:rPr lang="en-US" b="1" dirty="0">
                <a:solidFill>
                  <a:srgbClr val="FFFFFF"/>
                </a:solidFill>
                <a:latin typeface="+mn-lt"/>
              </a:rPr>
              <a:t>Play Number 3 –  </a:t>
            </a:r>
            <a:br>
              <a:rPr lang="en-US" b="1" dirty="0">
                <a:solidFill>
                  <a:srgbClr val="FFFFFF"/>
                </a:solidFill>
                <a:latin typeface="+mn-lt"/>
              </a:rPr>
            </a:br>
            <a:r>
              <a:rPr lang="en-US" b="1" dirty="0">
                <a:solidFill>
                  <a:srgbClr val="FFFFFF"/>
                </a:solidFill>
                <a:latin typeface="+mn-lt"/>
              </a:rPr>
              <a:t>“I Can See You” (seeing emotions) </a:t>
            </a:r>
          </a:p>
        </p:txBody>
      </p:sp>
      <p:pic>
        <p:nvPicPr>
          <p:cNvPr id="4" name="Graphic 50" descr="Customer review">
            <a:extLst>
              <a:ext uri="{FF2B5EF4-FFF2-40B4-BE49-F238E27FC236}">
                <a16:creationId xmlns:a16="http://schemas.microsoft.com/office/drawing/2014/main" id="{730B915A-3B12-840C-4153-DEDA0F3A27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78" y="6119456"/>
            <a:ext cx="746836" cy="746836"/>
          </a:xfrm>
          <a:prstGeom prst="rect">
            <a:avLst/>
          </a:prstGeom>
        </p:spPr>
      </p:pic>
      <p:sp>
        <p:nvSpPr>
          <p:cNvPr id="2" name="Content Placeholder 1">
            <a:extLst>
              <a:ext uri="{FF2B5EF4-FFF2-40B4-BE49-F238E27FC236}">
                <a16:creationId xmlns:a16="http://schemas.microsoft.com/office/drawing/2014/main" id="{F17A68D8-C389-44C5-B2A5-8821B60A7FCB}"/>
              </a:ext>
            </a:extLst>
          </p:cNvPr>
          <p:cNvSpPr>
            <a:spLocks noGrp="1"/>
          </p:cNvSpPr>
          <p:nvPr>
            <p:ph idx="1"/>
          </p:nvPr>
        </p:nvSpPr>
        <p:spPr>
          <a:xfrm>
            <a:off x="592214" y="1687897"/>
            <a:ext cx="11599786" cy="4813941"/>
          </a:xfrm>
        </p:spPr>
        <p:txBody>
          <a:bodyPr>
            <a:noAutofit/>
          </a:bodyPr>
          <a:lstStyle/>
          <a:p>
            <a:pPr marL="0" indent="0">
              <a:lnSpc>
                <a:spcPct val="100000"/>
              </a:lnSpc>
              <a:spcAft>
                <a:spcPts val="1200"/>
              </a:spcAft>
              <a:buNone/>
            </a:pPr>
            <a:r>
              <a:rPr lang="en-US" sz="4000" b="1" dirty="0">
                <a:solidFill>
                  <a:srgbClr val="306E36"/>
                </a:solidFill>
              </a:rPr>
              <a:t>Express to the person what you are “seeing”</a:t>
            </a:r>
          </a:p>
          <a:p>
            <a:pPr marL="628650" indent="-342900">
              <a:lnSpc>
                <a:spcPct val="100000"/>
              </a:lnSpc>
              <a:spcAft>
                <a:spcPts val="600"/>
              </a:spcAft>
            </a:pPr>
            <a:r>
              <a:rPr lang="en-US" sz="3600" dirty="0"/>
              <a:t>“I can see you’re angry.”</a:t>
            </a:r>
          </a:p>
          <a:p>
            <a:pPr marL="628650" indent="-342900">
              <a:lnSpc>
                <a:spcPct val="100000"/>
              </a:lnSpc>
              <a:spcAft>
                <a:spcPts val="600"/>
              </a:spcAft>
            </a:pPr>
            <a:r>
              <a:rPr lang="en-US" sz="3600" dirty="0"/>
              <a:t>“I can hear from your words that you’re upset.”</a:t>
            </a:r>
          </a:p>
          <a:p>
            <a:pPr marL="628650" indent="-342900">
              <a:lnSpc>
                <a:spcPct val="100000"/>
              </a:lnSpc>
              <a:spcAft>
                <a:spcPts val="600"/>
              </a:spcAft>
            </a:pPr>
            <a:r>
              <a:rPr lang="en-US" sz="3600" dirty="0"/>
              <a:t>“You seem to be upset.”</a:t>
            </a:r>
          </a:p>
          <a:p>
            <a:pPr marL="628650" indent="-342900">
              <a:lnSpc>
                <a:spcPct val="100000"/>
              </a:lnSpc>
              <a:spcAft>
                <a:spcPts val="600"/>
              </a:spcAft>
            </a:pPr>
            <a:r>
              <a:rPr lang="en-US" sz="3600" dirty="0"/>
              <a:t>“You appear to be confused – I would be too under these circumstances.”</a:t>
            </a:r>
            <a:endParaRPr lang="en-US" dirty="0">
              <a:solidFill>
                <a:srgbClr val="103255"/>
              </a:solidFill>
            </a:endParaRPr>
          </a:p>
        </p:txBody>
      </p:sp>
    </p:spTree>
    <p:extLst>
      <p:ext uri="{BB962C8B-B14F-4D97-AF65-F5344CB8AC3E}">
        <p14:creationId xmlns:p14="http://schemas.microsoft.com/office/powerpoint/2010/main" val="317449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E1C52-7003-4E85-88AA-C5D21CF2AB47}"/>
              </a:ext>
            </a:extLst>
          </p:cNvPr>
          <p:cNvSpPr>
            <a:spLocks noGrp="1"/>
          </p:cNvSpPr>
          <p:nvPr>
            <p:ph type="title"/>
          </p:nvPr>
        </p:nvSpPr>
        <p:spPr/>
        <p:txBody>
          <a:bodyPr>
            <a:noAutofit/>
          </a:bodyPr>
          <a:lstStyle/>
          <a:p>
            <a:r>
              <a:rPr lang="en-US" sz="4800" b="1" dirty="0">
                <a:solidFill>
                  <a:srgbClr val="FFFFFF"/>
                </a:solidFill>
                <a:latin typeface="+mn-lt"/>
              </a:rPr>
              <a:t>Play Number 4 – Summarizing </a:t>
            </a:r>
          </a:p>
        </p:txBody>
      </p:sp>
      <p:sp>
        <p:nvSpPr>
          <p:cNvPr id="10" name="Content Placeholder 9">
            <a:extLst>
              <a:ext uri="{FF2B5EF4-FFF2-40B4-BE49-F238E27FC236}">
                <a16:creationId xmlns:a16="http://schemas.microsoft.com/office/drawing/2014/main" id="{E01D3C10-C213-950A-735F-C093934788F2}"/>
              </a:ext>
            </a:extLst>
          </p:cNvPr>
          <p:cNvSpPr>
            <a:spLocks noGrp="1"/>
          </p:cNvSpPr>
          <p:nvPr>
            <p:ph idx="1"/>
          </p:nvPr>
        </p:nvSpPr>
        <p:spPr>
          <a:xfrm>
            <a:off x="592214" y="1421057"/>
            <a:ext cx="11007571" cy="487388"/>
          </a:xfrm>
        </p:spPr>
        <p:txBody>
          <a:body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06E36"/>
                </a:solidFill>
                <a:effectLst/>
                <a:uLnTx/>
                <a:uFillTx/>
                <a:latin typeface="Calibri" panose="020F0502020204030204"/>
                <a:ea typeface="+mn-ea"/>
                <a:cs typeface="+mn-cs"/>
              </a:rPr>
              <a:t>Person: </a:t>
            </a: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“Everyone is always bothering me – the devils take my money, I can’t get my case manager to do anything, I am getting kicked out of my apartment, the FBI is the cause of my phone problems, and I don’t like taking my meds, they make me sick. Nobody cares – it makes me angry!”</a:t>
            </a:r>
          </a:p>
        </p:txBody>
      </p:sp>
      <p:sp>
        <p:nvSpPr>
          <p:cNvPr id="11" name="Content Placeholder 10">
            <a:extLst>
              <a:ext uri="{FF2B5EF4-FFF2-40B4-BE49-F238E27FC236}">
                <a16:creationId xmlns:a16="http://schemas.microsoft.com/office/drawing/2014/main" id="{BFFF419D-9251-E1FE-2D5D-AD2B6E876FA1}"/>
              </a:ext>
            </a:extLst>
          </p:cNvPr>
          <p:cNvSpPr>
            <a:spLocks noGrp="1"/>
          </p:cNvSpPr>
          <p:nvPr>
            <p:ph idx="10"/>
          </p:nvPr>
        </p:nvSpPr>
        <p:spPr>
          <a:xfrm>
            <a:off x="592214" y="3220736"/>
            <a:ext cx="3143763" cy="487388"/>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06E36"/>
                </a:solidFill>
                <a:effectLst/>
                <a:uLnTx/>
                <a:uFillTx/>
                <a:latin typeface="Calibri" panose="020F0502020204030204"/>
                <a:ea typeface="+mn-ea"/>
                <a:cs typeface="+mn-cs"/>
              </a:rPr>
              <a:t>Responding Officer:</a:t>
            </a:r>
          </a:p>
        </p:txBody>
      </p:sp>
      <p:sp>
        <p:nvSpPr>
          <p:cNvPr id="12" name="Content Placeholder 11">
            <a:extLst>
              <a:ext uri="{FF2B5EF4-FFF2-40B4-BE49-F238E27FC236}">
                <a16:creationId xmlns:a16="http://schemas.microsoft.com/office/drawing/2014/main" id="{B6658FA3-11E8-D2FA-C51D-567F1505C7CA}"/>
              </a:ext>
            </a:extLst>
          </p:cNvPr>
          <p:cNvSpPr>
            <a:spLocks noGrp="1"/>
          </p:cNvSpPr>
          <p:nvPr>
            <p:ph idx="11"/>
          </p:nvPr>
        </p:nvSpPr>
        <p:spPr>
          <a:xfrm>
            <a:off x="592214" y="3784013"/>
            <a:ext cx="11007571" cy="487388"/>
          </a:xfrm>
        </p:spPr>
        <p:txBody>
          <a:body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F0D14"/>
                </a:solidFill>
                <a:effectLst/>
                <a:uLnTx/>
                <a:uFillTx/>
                <a:latin typeface="Calibri" panose="020F0502020204030204"/>
                <a:ea typeface="+mn-ea"/>
                <a:cs typeface="+mn-cs"/>
              </a:rPr>
              <a:t>(The engagement) –</a:t>
            </a:r>
          </a:p>
        </p:txBody>
      </p:sp>
      <p:sp>
        <p:nvSpPr>
          <p:cNvPr id="13" name="Content Placeholder 12">
            <a:extLst>
              <a:ext uri="{FF2B5EF4-FFF2-40B4-BE49-F238E27FC236}">
                <a16:creationId xmlns:a16="http://schemas.microsoft.com/office/drawing/2014/main" id="{B9F25DF2-4600-8757-0392-D9D0E78CE66A}"/>
              </a:ext>
            </a:extLst>
          </p:cNvPr>
          <p:cNvSpPr>
            <a:spLocks noGrp="1"/>
          </p:cNvSpPr>
          <p:nvPr>
            <p:ph idx="12"/>
          </p:nvPr>
        </p:nvSpPr>
        <p:spPr>
          <a:xfrm>
            <a:off x="3923243" y="3784013"/>
            <a:ext cx="6984243" cy="4873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“Okay, let me see if I understand you”</a:t>
            </a:r>
          </a:p>
        </p:txBody>
      </p:sp>
      <p:sp>
        <p:nvSpPr>
          <p:cNvPr id="14" name="Content Placeholder 13">
            <a:extLst>
              <a:ext uri="{FF2B5EF4-FFF2-40B4-BE49-F238E27FC236}">
                <a16:creationId xmlns:a16="http://schemas.microsoft.com/office/drawing/2014/main" id="{DF1C2F76-D283-48BA-E4A0-496FC52CF81E}"/>
              </a:ext>
            </a:extLst>
          </p:cNvPr>
          <p:cNvSpPr>
            <a:spLocks noGrp="1"/>
          </p:cNvSpPr>
          <p:nvPr>
            <p:ph idx="13"/>
          </p:nvPr>
        </p:nvSpPr>
        <p:spPr>
          <a:xfrm>
            <a:off x="1066863" y="4396331"/>
            <a:ext cx="2856380" cy="487388"/>
          </a:xfrm>
        </p:spPr>
        <p:txBody>
          <a:body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F0D14"/>
                </a:solidFill>
                <a:effectLst/>
                <a:uLnTx/>
                <a:uFillTx/>
                <a:latin typeface="Calibri" panose="020F0502020204030204"/>
                <a:ea typeface="+mn-ea"/>
                <a:cs typeface="+mn-cs"/>
              </a:rPr>
              <a:t>(The summary) – </a:t>
            </a:r>
          </a:p>
        </p:txBody>
      </p:sp>
      <p:sp>
        <p:nvSpPr>
          <p:cNvPr id="15" name="Content Placeholder 14">
            <a:extLst>
              <a:ext uri="{FF2B5EF4-FFF2-40B4-BE49-F238E27FC236}">
                <a16:creationId xmlns:a16="http://schemas.microsoft.com/office/drawing/2014/main" id="{5E2CB5DB-E229-2E02-ADF9-4B0FBA975C96}"/>
              </a:ext>
            </a:extLst>
          </p:cNvPr>
          <p:cNvSpPr>
            <a:spLocks noGrp="1"/>
          </p:cNvSpPr>
          <p:nvPr>
            <p:ph idx="14"/>
          </p:nvPr>
        </p:nvSpPr>
        <p:spPr>
          <a:xfrm>
            <a:off x="3923243" y="4396331"/>
            <a:ext cx="7532883" cy="487388"/>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“You’ve told me that people are bothering you and your case manager is not helping you, and that your meds are hurting you because they make you feel sick. Did I understand you correctly?”</a:t>
            </a:r>
          </a:p>
        </p:txBody>
      </p:sp>
      <p:pic>
        <p:nvPicPr>
          <p:cNvPr id="4" name="Graphic 50" descr="Customer review">
            <a:extLst>
              <a:ext uri="{FF2B5EF4-FFF2-40B4-BE49-F238E27FC236}">
                <a16:creationId xmlns:a16="http://schemas.microsoft.com/office/drawing/2014/main" id="{85230F4A-36FF-F0E7-D11A-5CBB21A57F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78" y="6119456"/>
            <a:ext cx="746836" cy="746836"/>
          </a:xfrm>
          <a:prstGeom prst="rect">
            <a:avLst/>
          </a:prstGeom>
        </p:spPr>
      </p:pic>
      <p:sp>
        <p:nvSpPr>
          <p:cNvPr id="6" name="Thought Bubble: Cloud 5">
            <a:extLst>
              <a:ext uri="{FF2B5EF4-FFF2-40B4-BE49-F238E27FC236}">
                <a16:creationId xmlns:a16="http://schemas.microsoft.com/office/drawing/2014/main" id="{3C058544-B4C3-1D50-6438-8D97147AC475}"/>
              </a:ext>
            </a:extLst>
          </p:cNvPr>
          <p:cNvSpPr/>
          <p:nvPr/>
        </p:nvSpPr>
        <p:spPr>
          <a:xfrm>
            <a:off x="971492" y="620869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24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2B82D-0B92-4D13-A96A-6C5CEFBDF4E5}"/>
              </a:ext>
            </a:extLst>
          </p:cNvPr>
          <p:cNvSpPr>
            <a:spLocks noGrp="1"/>
          </p:cNvSpPr>
          <p:nvPr>
            <p:ph type="title"/>
          </p:nvPr>
        </p:nvSpPr>
        <p:spPr/>
        <p:txBody>
          <a:bodyPr>
            <a:noAutofit/>
          </a:bodyPr>
          <a:lstStyle/>
          <a:p>
            <a:r>
              <a:rPr lang="en-US" sz="4800" b="1" dirty="0">
                <a:solidFill>
                  <a:srgbClr val="FFFFFF"/>
                </a:solidFill>
                <a:latin typeface="+mn-lt"/>
              </a:rPr>
              <a:t>Verbal De-escalation: “The 4 Plays” </a:t>
            </a:r>
          </a:p>
        </p:txBody>
      </p:sp>
      <p:sp>
        <p:nvSpPr>
          <p:cNvPr id="2" name="Content Placeholder 1">
            <a:extLst>
              <a:ext uri="{FF2B5EF4-FFF2-40B4-BE49-F238E27FC236}">
                <a16:creationId xmlns:a16="http://schemas.microsoft.com/office/drawing/2014/main" id="{2F927055-258E-5663-2F3D-752F911B5D37}"/>
              </a:ext>
            </a:extLst>
          </p:cNvPr>
          <p:cNvSpPr>
            <a:spLocks noGrp="1"/>
          </p:cNvSpPr>
          <p:nvPr>
            <p:ph idx="1"/>
          </p:nvPr>
        </p:nvSpPr>
        <p:spPr>
          <a:xfrm>
            <a:off x="1049415" y="1767411"/>
            <a:ext cx="6474792" cy="3734406"/>
          </a:xfrm>
        </p:spPr>
        <p:txBody>
          <a:bodyPr vert="horz" lIns="91440" tIns="45720" rIns="91440" bIns="45720" rtlCol="0" anchor="t">
            <a:normAutofit/>
          </a:bodyPr>
          <a:lstStyle/>
          <a:p>
            <a:pPr marL="571500" indent="-571500">
              <a:spcAft>
                <a:spcPts val="1200"/>
              </a:spcAft>
              <a:buAutoNum type="arabicPeriod"/>
            </a:pPr>
            <a:r>
              <a:rPr lang="en-US" sz="4000" dirty="0"/>
              <a:t>Introduction/Greeting</a:t>
            </a:r>
          </a:p>
          <a:p>
            <a:pPr marL="571500" indent="-571500">
              <a:spcAft>
                <a:spcPts val="1200"/>
              </a:spcAft>
              <a:buAutoNum type="arabicPeriod"/>
            </a:pPr>
            <a:r>
              <a:rPr lang="en-US" sz="4000" dirty="0"/>
              <a:t>Ask for the person’s name</a:t>
            </a:r>
          </a:p>
          <a:p>
            <a:pPr marL="571500" indent="-571500">
              <a:spcAft>
                <a:spcPts val="1200"/>
              </a:spcAft>
              <a:buAutoNum type="arabicPeriod"/>
            </a:pPr>
            <a:r>
              <a:rPr lang="en-US" sz="4000" dirty="0"/>
              <a:t>Express what you are seeing to the person</a:t>
            </a:r>
          </a:p>
          <a:p>
            <a:pPr marL="571500" indent="-571500">
              <a:buAutoNum type="arabicPeriod"/>
            </a:pPr>
            <a:r>
              <a:rPr lang="en-US" sz="4000" dirty="0"/>
              <a:t>Summarize – </a:t>
            </a:r>
          </a:p>
          <a:p>
            <a:pPr marL="574675" lvl="1" indent="0">
              <a:spcBef>
                <a:spcPts val="0"/>
              </a:spcBef>
              <a:buNone/>
            </a:pPr>
            <a:r>
              <a:rPr lang="en-US" sz="4000" dirty="0">
                <a:solidFill>
                  <a:srgbClr val="103255"/>
                </a:solidFill>
              </a:rPr>
              <a:t>Be an “active listener”</a:t>
            </a:r>
          </a:p>
        </p:txBody>
      </p:sp>
      <p:pic>
        <p:nvPicPr>
          <p:cNvPr id="3074" name="Picture 2" descr="79 Sports Playbook Stock Photos, Pictures &amp;amp; Royalty-Free Images - iStock">
            <a:extLst>
              <a:ext uri="{FF2B5EF4-FFF2-40B4-BE49-F238E27FC236}">
                <a16:creationId xmlns:a16="http://schemas.microsoft.com/office/drawing/2014/main" id="{315887AA-3720-4B5E-B99C-1F3D97429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24" y="2383390"/>
            <a:ext cx="4677641" cy="31184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Graphic 50" descr="Customer review">
            <a:extLst>
              <a:ext uri="{FF2B5EF4-FFF2-40B4-BE49-F238E27FC236}">
                <a16:creationId xmlns:a16="http://schemas.microsoft.com/office/drawing/2014/main" id="{D179054E-538E-F8CC-51F5-4F72AE92A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78" y="6142316"/>
            <a:ext cx="746836" cy="746836"/>
          </a:xfrm>
          <a:prstGeom prst="rect">
            <a:avLst/>
          </a:prstGeom>
        </p:spPr>
      </p:pic>
    </p:spTree>
    <p:extLst>
      <p:ext uri="{BB962C8B-B14F-4D97-AF65-F5344CB8AC3E}">
        <p14:creationId xmlns:p14="http://schemas.microsoft.com/office/powerpoint/2010/main" val="204619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2B82D-0B92-4D13-A96A-6C5CEFBDF4E5}"/>
              </a:ext>
            </a:extLst>
          </p:cNvPr>
          <p:cNvSpPr>
            <a:spLocks noGrp="1"/>
          </p:cNvSpPr>
          <p:nvPr>
            <p:ph type="title"/>
          </p:nvPr>
        </p:nvSpPr>
        <p:spPr/>
        <p:txBody>
          <a:bodyPr>
            <a:noAutofit/>
          </a:bodyPr>
          <a:lstStyle/>
          <a:p>
            <a:r>
              <a:rPr lang="en-US" sz="4800" b="1" dirty="0">
                <a:solidFill>
                  <a:srgbClr val="FFFFFF"/>
                </a:solidFill>
                <a:latin typeface="+mn-lt"/>
              </a:rPr>
              <a:t>Keep Escalating Factors in Mind </a:t>
            </a:r>
          </a:p>
        </p:txBody>
      </p:sp>
      <p:sp>
        <p:nvSpPr>
          <p:cNvPr id="5" name="Content Placeholder 4">
            <a:extLst>
              <a:ext uri="{FF2B5EF4-FFF2-40B4-BE49-F238E27FC236}">
                <a16:creationId xmlns:a16="http://schemas.microsoft.com/office/drawing/2014/main" id="{7BC1896E-ED96-4A04-946D-F55FA97DEDB1}"/>
              </a:ext>
            </a:extLst>
          </p:cNvPr>
          <p:cNvSpPr>
            <a:spLocks noGrp="1"/>
          </p:cNvSpPr>
          <p:nvPr>
            <p:ph idx="1"/>
          </p:nvPr>
        </p:nvSpPr>
        <p:spPr>
          <a:xfrm>
            <a:off x="342507" y="1929108"/>
            <a:ext cx="11440190" cy="3988367"/>
          </a:xfrm>
        </p:spPr>
        <p:txBody>
          <a:bodyPr numCol="2">
            <a:normAutofit/>
          </a:bodyPr>
          <a:lstStyle/>
          <a:p>
            <a:pPr marL="342900" indent="-342900">
              <a:spcAft>
                <a:spcPts val="1200"/>
              </a:spcAft>
            </a:pPr>
            <a:r>
              <a:rPr lang="en-US" sz="3200" dirty="0"/>
              <a:t>Hearing voices, paranoia, fear  </a:t>
            </a:r>
          </a:p>
          <a:p>
            <a:pPr marL="342900" indent="-342900">
              <a:spcAft>
                <a:spcPts val="1200"/>
              </a:spcAft>
            </a:pPr>
            <a:r>
              <a:rPr lang="en-US" sz="3200" dirty="0"/>
              <a:t>Rapid speech/movements</a:t>
            </a:r>
          </a:p>
          <a:p>
            <a:pPr marL="342900" indent="-342900">
              <a:spcAft>
                <a:spcPts val="1200"/>
              </a:spcAft>
            </a:pPr>
            <a:r>
              <a:rPr lang="en-US" sz="3200" dirty="0"/>
              <a:t>Body “language”</a:t>
            </a:r>
            <a:r>
              <a:rPr lang="en-US" sz="3200" dirty="0">
                <a:solidFill>
                  <a:srgbClr val="5F0D14"/>
                </a:solidFill>
              </a:rPr>
              <a:t> NOT </a:t>
            </a:r>
            <a:r>
              <a:rPr lang="en-US" sz="3200" dirty="0"/>
              <a:t>consistent with “words”</a:t>
            </a:r>
          </a:p>
          <a:p>
            <a:pPr marL="342900" indent="-342900"/>
            <a:r>
              <a:rPr lang="en-US" sz="3200" dirty="0"/>
              <a:t>Sensitivity to loud noises, flashing lights, touch </a:t>
            </a:r>
          </a:p>
          <a:p>
            <a:pPr marL="342900" indent="-342900">
              <a:spcAft>
                <a:spcPts val="1200"/>
              </a:spcAft>
            </a:pPr>
            <a:r>
              <a:rPr lang="en-US" sz="3200" dirty="0"/>
              <a:t>Law enforcement presence, tone of voice, volume</a:t>
            </a:r>
          </a:p>
          <a:p>
            <a:pPr marL="342900" indent="-342900">
              <a:spcAft>
                <a:spcPts val="1200"/>
              </a:spcAft>
            </a:pPr>
            <a:r>
              <a:rPr lang="en-US" sz="3200" dirty="0"/>
              <a:t>Providing confusing or conflicting directions</a:t>
            </a:r>
          </a:p>
          <a:p>
            <a:pPr marL="342900" indent="-342900">
              <a:spcAft>
                <a:spcPts val="1200"/>
              </a:spcAft>
            </a:pPr>
            <a:r>
              <a:rPr lang="en-US" sz="3200" dirty="0"/>
              <a:t>Missing “relevant” statements </a:t>
            </a:r>
          </a:p>
          <a:p>
            <a:pPr marL="342900" indent="-342900"/>
            <a:r>
              <a:rPr lang="en-US" sz="3200" dirty="0"/>
              <a:t>Missing “relevant” questions</a:t>
            </a:r>
          </a:p>
        </p:txBody>
      </p:sp>
      <p:sp>
        <p:nvSpPr>
          <p:cNvPr id="4" name="Thought Bubble: Cloud 3">
            <a:extLst>
              <a:ext uri="{FF2B5EF4-FFF2-40B4-BE49-F238E27FC236}">
                <a16:creationId xmlns:a16="http://schemas.microsoft.com/office/drawing/2014/main" id="{D13E6B53-FDED-7FAC-FE79-0B982516B020}"/>
              </a:ext>
            </a:extLst>
          </p:cNvPr>
          <p:cNvSpPr/>
          <p:nvPr/>
        </p:nvSpPr>
        <p:spPr>
          <a:xfrm>
            <a:off x="116536" y="6142355"/>
            <a:ext cx="951357" cy="58674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E3255"/>
                </a:solidFill>
                <a:effectLst/>
                <a:ea typeface="Calibri" panose="020F0502020204030204" pitchFamily="34" charset="0"/>
                <a:cs typeface="Times New Roman" panose="02020603050405020304" pitchFamily="18" charset="0"/>
              </a:rPr>
              <a:t>Q&amp;A</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52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A8CCB-FBFC-4207-B350-F83FCCEF9839}"/>
              </a:ext>
            </a:extLst>
          </p:cNvPr>
          <p:cNvSpPr>
            <a:spLocks noGrp="1"/>
          </p:cNvSpPr>
          <p:nvPr>
            <p:ph type="title"/>
          </p:nvPr>
        </p:nvSpPr>
        <p:spPr/>
        <p:txBody>
          <a:bodyPr>
            <a:noAutofit/>
          </a:bodyPr>
          <a:lstStyle/>
          <a:p>
            <a:r>
              <a:rPr lang="en-US" sz="4800" b="1" dirty="0">
                <a:solidFill>
                  <a:srgbClr val="FFFFFF"/>
                </a:solidFill>
                <a:latin typeface="+mn-lt"/>
              </a:rPr>
              <a:t>Tips for Effective Responses</a:t>
            </a:r>
            <a:endParaRPr lang="en-US" sz="4800" dirty="0"/>
          </a:p>
        </p:txBody>
      </p:sp>
      <p:sp>
        <p:nvSpPr>
          <p:cNvPr id="7" name="Content Placeholder 6">
            <a:extLst>
              <a:ext uri="{FF2B5EF4-FFF2-40B4-BE49-F238E27FC236}">
                <a16:creationId xmlns:a16="http://schemas.microsoft.com/office/drawing/2014/main" id="{154D7BD9-344D-E3A0-DE66-9DFFCD87D276}"/>
              </a:ext>
            </a:extLst>
          </p:cNvPr>
          <p:cNvSpPr>
            <a:spLocks noGrp="1"/>
          </p:cNvSpPr>
          <p:nvPr>
            <p:ph idx="1"/>
          </p:nvPr>
        </p:nvSpPr>
        <p:spPr>
          <a:xfrm>
            <a:off x="592214" y="1997604"/>
            <a:ext cx="9296369" cy="3734406"/>
          </a:xfrm>
        </p:spPr>
        <p:txBody>
          <a:bodyPr/>
          <a:lstStyle/>
          <a:p>
            <a:pPr marL="514350" marR="0" lvl="0" indent="-514350" algn="l" defTabSz="914400" rtl="0" eaLnBrk="1" fontAlgn="auto" latinLnBrk="0" hangingPunct="1">
              <a:lnSpc>
                <a:spcPct val="90000"/>
              </a:lnSpc>
              <a:spcBef>
                <a:spcPts val="1000"/>
              </a:spcBef>
              <a:spcAft>
                <a:spcPts val="1200"/>
              </a:spcAft>
              <a:buClrTx/>
              <a:buSzTx/>
              <a:buFont typeface="Arial" panose="020B0604020202020204" pitchFamily="34" charset="0"/>
              <a:buAutoNum type="arabicPeriod"/>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Observe and listen</a:t>
            </a:r>
          </a:p>
          <a:p>
            <a:pPr marL="514350" marR="0" lvl="0" indent="-514350" algn="l" defTabSz="914400" rtl="0" eaLnBrk="1" fontAlgn="auto" latinLnBrk="0" hangingPunct="1">
              <a:lnSpc>
                <a:spcPct val="90000"/>
              </a:lnSpc>
              <a:spcBef>
                <a:spcPts val="1000"/>
              </a:spcBef>
              <a:spcAft>
                <a:spcPts val="1200"/>
              </a:spcAft>
              <a:buClrTx/>
              <a:buSzTx/>
              <a:buFont typeface="Arial" panose="020B0604020202020204" pitchFamily="34" charset="0"/>
              <a:buAutoNum type="arabicPeriod"/>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Share observations </a:t>
            </a:r>
          </a:p>
          <a:p>
            <a:pPr marL="514350" marR="0" lvl="0" indent="-514350" algn="l" defTabSz="914400" rtl="0" eaLnBrk="1" fontAlgn="auto" latinLnBrk="0" hangingPunct="1">
              <a:lnSpc>
                <a:spcPct val="90000"/>
              </a:lnSpc>
              <a:spcBef>
                <a:spcPts val="1000"/>
              </a:spcBef>
              <a:spcAft>
                <a:spcPts val="1200"/>
              </a:spcAft>
              <a:buClrTx/>
              <a:buSzTx/>
              <a:buFont typeface="Arial" panose="020B0604020202020204" pitchFamily="34" charset="0"/>
              <a:buAutoNum type="arabicPeriod"/>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Develop rapport</a:t>
            </a:r>
          </a:p>
          <a:p>
            <a:pPr marL="514350" marR="0" lvl="0" indent="-514350" algn="l" defTabSz="914400" rtl="0" eaLnBrk="1" fontAlgn="auto" latinLnBrk="0" hangingPunct="1">
              <a:lnSpc>
                <a:spcPct val="90000"/>
              </a:lnSpc>
              <a:spcBef>
                <a:spcPts val="1000"/>
              </a:spcBef>
              <a:spcAft>
                <a:spcPts val="1200"/>
              </a:spcAft>
              <a:buClrTx/>
              <a:buSzTx/>
              <a:buFont typeface="Arial" panose="020B0604020202020204" pitchFamily="34" charset="0"/>
              <a:buAutoNum type="arabicPeriod"/>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Gather additional information, if needed</a:t>
            </a:r>
          </a:p>
          <a:p>
            <a:pPr marL="514350" marR="0" lvl="0" indent="-514350" algn="l" defTabSz="914400" rtl="0" eaLnBrk="1" fontAlgn="auto" latinLnBrk="0" hangingPunct="1">
              <a:lnSpc>
                <a:spcPct val="90000"/>
              </a:lnSpc>
              <a:spcBef>
                <a:spcPts val="1000"/>
              </a:spcBef>
              <a:spcAft>
                <a:spcPts val="1200"/>
              </a:spcAft>
              <a:buClrTx/>
              <a:buSzTx/>
              <a:buFont typeface="Arial" panose="020B0604020202020204" pitchFamily="34" charset="0"/>
              <a:buAutoNum type="arabicPeriod"/>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Work together to resolve</a:t>
            </a:r>
          </a:p>
        </p:txBody>
      </p:sp>
      <p:sp>
        <p:nvSpPr>
          <p:cNvPr id="8" name="Content Placeholder 7">
            <a:extLst>
              <a:ext uri="{FF2B5EF4-FFF2-40B4-BE49-F238E27FC236}">
                <a16:creationId xmlns:a16="http://schemas.microsoft.com/office/drawing/2014/main" id="{0991DAF5-85C1-72D3-1239-710D663F78FF}"/>
              </a:ext>
            </a:extLst>
          </p:cNvPr>
          <p:cNvSpPr>
            <a:spLocks noGrp="1"/>
          </p:cNvSpPr>
          <p:nvPr>
            <p:ph idx="10"/>
          </p:nvPr>
        </p:nvSpPr>
        <p:spPr>
          <a:xfrm rot="5400000">
            <a:off x="8705851" y="3260956"/>
            <a:ext cx="5256136" cy="12077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srgbClr val="306E36"/>
                </a:solidFill>
                <a:effectLst>
                  <a:outerShdw dist="38100" dir="2700000" algn="bl" rotWithShape="0">
                    <a:srgbClr val="103255"/>
                  </a:outerShdw>
                </a:effectLst>
                <a:uLnTx/>
                <a:uFillTx/>
                <a:latin typeface="Calibri" panose="020F0502020204030204"/>
                <a:ea typeface="+mn-ea"/>
                <a:cs typeface="+mn-cs"/>
              </a:rPr>
              <a:t>QUICK TIPS</a:t>
            </a:r>
          </a:p>
        </p:txBody>
      </p:sp>
    </p:spTree>
    <p:extLst>
      <p:ext uri="{BB962C8B-B14F-4D97-AF65-F5344CB8AC3E}">
        <p14:creationId xmlns:p14="http://schemas.microsoft.com/office/powerpoint/2010/main" val="397501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661568" y="1785633"/>
            <a:ext cx="7307185" cy="3734406"/>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103255"/>
                </a:solidFill>
                <a:effectLst/>
                <a:uLnTx/>
                <a:uFillTx/>
                <a:latin typeface="Calibri" panose="020F0502020204030204"/>
                <a:ea typeface="+mn-ea"/>
                <a:cs typeface="+mn-cs"/>
              </a:rPr>
              <a:t>Review and Practice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Planning for de-escalation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De-escalation skills and strategies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“The 4 Plays” for verbal de-escalation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Crisis response toolbox</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Escalating factors </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2B82D-0B92-4D13-A96A-6C5CEFBDF4E5}"/>
              </a:ext>
            </a:extLst>
          </p:cNvPr>
          <p:cNvSpPr>
            <a:spLocks noGrp="1"/>
          </p:cNvSpPr>
          <p:nvPr>
            <p:ph type="title"/>
          </p:nvPr>
        </p:nvSpPr>
        <p:spPr/>
        <p:txBody>
          <a:bodyPr>
            <a:noAutofit/>
          </a:bodyPr>
          <a:lstStyle/>
          <a:p>
            <a:r>
              <a:rPr lang="en-US" sz="4800" b="1" dirty="0">
                <a:solidFill>
                  <a:srgbClr val="FFFFFF"/>
                </a:solidFill>
                <a:latin typeface="+mn-lt"/>
              </a:rPr>
              <a:t>Plan for Solutions</a:t>
            </a:r>
          </a:p>
        </p:txBody>
      </p:sp>
      <p:sp>
        <p:nvSpPr>
          <p:cNvPr id="4" name="Content Placeholder 3">
            <a:extLst>
              <a:ext uri="{FF2B5EF4-FFF2-40B4-BE49-F238E27FC236}">
                <a16:creationId xmlns:a16="http://schemas.microsoft.com/office/drawing/2014/main" id="{CE735BBF-0C12-CF91-A76B-60700713B0CF}"/>
              </a:ext>
            </a:extLst>
          </p:cNvPr>
          <p:cNvSpPr>
            <a:spLocks noGrp="1"/>
          </p:cNvSpPr>
          <p:nvPr>
            <p:ph idx="1"/>
          </p:nvPr>
        </p:nvSpPr>
        <p:spPr/>
        <p:txBody>
          <a:bodyPr/>
          <a:lstStyle/>
          <a:p>
            <a:pPr marL="341313" marR="0" lvl="0" indent="-3413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Pay attention to safety concerns</a:t>
            </a:r>
          </a:p>
          <a:p>
            <a:pPr marL="341313" marR="0" lvl="0" indent="-3413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Promote available options, offer reasonable choices</a:t>
            </a:r>
          </a:p>
          <a:p>
            <a:pPr marL="341313" marR="0" lvl="0" indent="-3413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Use time and patience to work through the crisis</a:t>
            </a:r>
          </a:p>
          <a:p>
            <a:pPr marL="341313" marR="0" lvl="0" indent="-3413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If possible, explain what will happen before acting/engaging</a:t>
            </a:r>
          </a:p>
          <a:p>
            <a:pPr marL="341313" marR="0" lvl="0" indent="-341313"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Promote recovery; Continue to build rapport during transport</a:t>
            </a:r>
          </a:p>
        </p:txBody>
      </p:sp>
    </p:spTree>
    <p:extLst>
      <p:ext uri="{BB962C8B-B14F-4D97-AF65-F5344CB8AC3E}">
        <p14:creationId xmlns:p14="http://schemas.microsoft.com/office/powerpoint/2010/main" val="2168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9C6F9-9A8E-4EBF-8E24-D3302B3E2CB6}"/>
              </a:ext>
            </a:extLst>
          </p:cNvPr>
          <p:cNvSpPr>
            <a:spLocks noGrp="1"/>
          </p:cNvSpPr>
          <p:nvPr>
            <p:ph type="title"/>
          </p:nvPr>
        </p:nvSpPr>
        <p:spPr/>
        <p:txBody>
          <a:bodyPr>
            <a:noAutofit/>
          </a:bodyPr>
          <a:lstStyle/>
          <a:p>
            <a:r>
              <a:rPr lang="en-US" sz="4800" b="1" dirty="0">
                <a:solidFill>
                  <a:srgbClr val="FFFFFF"/>
                </a:solidFill>
                <a:latin typeface="+mn-lt"/>
              </a:rPr>
              <a:t>De-escalation Is About…</a:t>
            </a:r>
          </a:p>
        </p:txBody>
      </p:sp>
      <p:sp>
        <p:nvSpPr>
          <p:cNvPr id="5" name="Rectangle: Folded Corner 4">
            <a:extLst>
              <a:ext uri="{FF2B5EF4-FFF2-40B4-BE49-F238E27FC236}">
                <a16:creationId xmlns:a16="http://schemas.microsoft.com/office/drawing/2014/main" id="{11CA6731-AA14-4D01-8C14-5007AB15D317}"/>
              </a:ext>
              <a:ext uri="{C183D7F6-B498-43B3-948B-1728B52AA6E4}">
                <adec:decorative xmlns:adec="http://schemas.microsoft.com/office/drawing/2017/decorative" val="1"/>
              </a:ext>
            </a:extLst>
          </p:cNvPr>
          <p:cNvSpPr/>
          <p:nvPr/>
        </p:nvSpPr>
        <p:spPr>
          <a:xfrm>
            <a:off x="1351613" y="1772241"/>
            <a:ext cx="9488771" cy="4251488"/>
          </a:xfrm>
          <a:custGeom>
            <a:avLst/>
            <a:gdLst>
              <a:gd name="connsiteX0" fmla="*/ 0 w 9488771"/>
              <a:gd name="connsiteY0" fmla="*/ 0 h 4251488"/>
              <a:gd name="connsiteX1" fmla="*/ 782824 w 9488771"/>
              <a:gd name="connsiteY1" fmla="*/ 0 h 4251488"/>
              <a:gd name="connsiteX2" fmla="*/ 1280984 w 9488771"/>
              <a:gd name="connsiteY2" fmla="*/ 0 h 4251488"/>
              <a:gd name="connsiteX3" fmla="*/ 1779145 w 9488771"/>
              <a:gd name="connsiteY3" fmla="*/ 0 h 4251488"/>
              <a:gd name="connsiteX4" fmla="*/ 2467080 w 9488771"/>
              <a:gd name="connsiteY4" fmla="*/ 0 h 4251488"/>
              <a:gd name="connsiteX5" fmla="*/ 2870353 w 9488771"/>
              <a:gd name="connsiteY5" fmla="*/ 0 h 4251488"/>
              <a:gd name="connsiteX6" fmla="*/ 3558289 w 9488771"/>
              <a:gd name="connsiteY6" fmla="*/ 0 h 4251488"/>
              <a:gd name="connsiteX7" fmla="*/ 4056450 w 9488771"/>
              <a:gd name="connsiteY7" fmla="*/ 0 h 4251488"/>
              <a:gd name="connsiteX8" fmla="*/ 4649498 w 9488771"/>
              <a:gd name="connsiteY8" fmla="*/ 0 h 4251488"/>
              <a:gd name="connsiteX9" fmla="*/ 5147658 w 9488771"/>
              <a:gd name="connsiteY9" fmla="*/ 0 h 4251488"/>
              <a:gd name="connsiteX10" fmla="*/ 5835594 w 9488771"/>
              <a:gd name="connsiteY10" fmla="*/ 0 h 4251488"/>
              <a:gd name="connsiteX11" fmla="*/ 6333755 w 9488771"/>
              <a:gd name="connsiteY11" fmla="*/ 0 h 4251488"/>
              <a:gd name="connsiteX12" fmla="*/ 7116578 w 9488771"/>
              <a:gd name="connsiteY12" fmla="*/ 0 h 4251488"/>
              <a:gd name="connsiteX13" fmla="*/ 7614739 w 9488771"/>
              <a:gd name="connsiteY13" fmla="*/ 0 h 4251488"/>
              <a:gd name="connsiteX14" fmla="*/ 8112899 w 9488771"/>
              <a:gd name="connsiteY14" fmla="*/ 0 h 4251488"/>
              <a:gd name="connsiteX15" fmla="*/ 8516172 w 9488771"/>
              <a:gd name="connsiteY15" fmla="*/ 0 h 4251488"/>
              <a:gd name="connsiteX16" fmla="*/ 9488771 w 9488771"/>
              <a:gd name="connsiteY16" fmla="*/ 0 h 4251488"/>
              <a:gd name="connsiteX17" fmla="*/ 9488771 w 9488771"/>
              <a:gd name="connsiteY17" fmla="*/ 625911 h 4251488"/>
              <a:gd name="connsiteX18" fmla="*/ 9488771 w 9488771"/>
              <a:gd name="connsiteY18" fmla="*/ 1287251 h 4251488"/>
              <a:gd name="connsiteX19" fmla="*/ 9488771 w 9488771"/>
              <a:gd name="connsiteY19" fmla="*/ 1913162 h 4251488"/>
              <a:gd name="connsiteX20" fmla="*/ 9488771 w 9488771"/>
              <a:gd name="connsiteY20" fmla="*/ 2574502 h 4251488"/>
              <a:gd name="connsiteX21" fmla="*/ 9488771 w 9488771"/>
              <a:gd name="connsiteY21" fmla="*/ 3542892 h 4251488"/>
              <a:gd name="connsiteX22" fmla="*/ 9134473 w 9488771"/>
              <a:gd name="connsiteY22" fmla="*/ 3897190 h 4251488"/>
              <a:gd name="connsiteX23" fmla="*/ 8780175 w 9488771"/>
              <a:gd name="connsiteY23" fmla="*/ 4251488 h 4251488"/>
              <a:gd name="connsiteX24" fmla="*/ 8370434 w 9488771"/>
              <a:gd name="connsiteY24" fmla="*/ 4251488 h 4251488"/>
              <a:gd name="connsiteX25" fmla="*/ 8048494 w 9488771"/>
              <a:gd name="connsiteY25" fmla="*/ 4251488 h 4251488"/>
              <a:gd name="connsiteX26" fmla="*/ 7463149 w 9488771"/>
              <a:gd name="connsiteY26" fmla="*/ 4251488 h 4251488"/>
              <a:gd name="connsiteX27" fmla="*/ 6702200 w 9488771"/>
              <a:gd name="connsiteY27" fmla="*/ 4251488 h 4251488"/>
              <a:gd name="connsiteX28" fmla="*/ 5941252 w 9488771"/>
              <a:gd name="connsiteY28" fmla="*/ 4251488 h 4251488"/>
              <a:gd name="connsiteX29" fmla="*/ 5180303 w 9488771"/>
              <a:gd name="connsiteY29" fmla="*/ 4251488 h 4251488"/>
              <a:gd name="connsiteX30" fmla="*/ 4419355 w 9488771"/>
              <a:gd name="connsiteY30" fmla="*/ 4251488 h 4251488"/>
              <a:gd name="connsiteX31" fmla="*/ 4097415 w 9488771"/>
              <a:gd name="connsiteY31" fmla="*/ 4251488 h 4251488"/>
              <a:gd name="connsiteX32" fmla="*/ 3775475 w 9488771"/>
              <a:gd name="connsiteY32" fmla="*/ 4251488 h 4251488"/>
              <a:gd name="connsiteX33" fmla="*/ 3277932 w 9488771"/>
              <a:gd name="connsiteY33" fmla="*/ 4251488 h 4251488"/>
              <a:gd name="connsiteX34" fmla="*/ 2780389 w 9488771"/>
              <a:gd name="connsiteY34" fmla="*/ 4251488 h 4251488"/>
              <a:gd name="connsiteX35" fmla="*/ 2019440 w 9488771"/>
              <a:gd name="connsiteY35" fmla="*/ 4251488 h 4251488"/>
              <a:gd name="connsiteX36" fmla="*/ 1346294 w 9488771"/>
              <a:gd name="connsiteY36" fmla="*/ 4251488 h 4251488"/>
              <a:gd name="connsiteX37" fmla="*/ 936552 w 9488771"/>
              <a:gd name="connsiteY37" fmla="*/ 4251488 h 4251488"/>
              <a:gd name="connsiteX38" fmla="*/ 526811 w 9488771"/>
              <a:gd name="connsiteY38" fmla="*/ 4251488 h 4251488"/>
              <a:gd name="connsiteX39" fmla="*/ 0 w 9488771"/>
              <a:gd name="connsiteY39" fmla="*/ 4251488 h 4251488"/>
              <a:gd name="connsiteX40" fmla="*/ 0 w 9488771"/>
              <a:gd name="connsiteY40" fmla="*/ 3805082 h 4251488"/>
              <a:gd name="connsiteX41" fmla="*/ 0 w 9488771"/>
              <a:gd name="connsiteY41" fmla="*/ 3358676 h 4251488"/>
              <a:gd name="connsiteX42" fmla="*/ 0 w 9488771"/>
              <a:gd name="connsiteY42" fmla="*/ 2742210 h 4251488"/>
              <a:gd name="connsiteX43" fmla="*/ 0 w 9488771"/>
              <a:gd name="connsiteY43" fmla="*/ 2338318 h 4251488"/>
              <a:gd name="connsiteX44" fmla="*/ 0 w 9488771"/>
              <a:gd name="connsiteY44" fmla="*/ 1891912 h 4251488"/>
              <a:gd name="connsiteX45" fmla="*/ 0 w 9488771"/>
              <a:gd name="connsiteY45" fmla="*/ 1445506 h 4251488"/>
              <a:gd name="connsiteX46" fmla="*/ 0 w 9488771"/>
              <a:gd name="connsiteY46" fmla="*/ 956585 h 4251488"/>
              <a:gd name="connsiteX47" fmla="*/ 0 w 9488771"/>
              <a:gd name="connsiteY47" fmla="*/ 552693 h 4251488"/>
              <a:gd name="connsiteX48" fmla="*/ 0 w 9488771"/>
              <a:gd name="connsiteY48" fmla="*/ 0 h 4251488"/>
              <a:gd name="connsiteX0" fmla="*/ 8780175 w 9488771"/>
              <a:gd name="connsiteY0" fmla="*/ 4251488 h 4251488"/>
              <a:gd name="connsiteX1" fmla="*/ 8921895 w 9488771"/>
              <a:gd name="connsiteY1" fmla="*/ 3684612 h 4251488"/>
              <a:gd name="connsiteX2" fmla="*/ 9488771 w 9488771"/>
              <a:gd name="connsiteY2" fmla="*/ 3542892 h 4251488"/>
              <a:gd name="connsiteX3" fmla="*/ 9127387 w 9488771"/>
              <a:gd name="connsiteY3" fmla="*/ 3904276 h 4251488"/>
              <a:gd name="connsiteX4" fmla="*/ 8780175 w 9488771"/>
              <a:gd name="connsiteY4" fmla="*/ 4251488 h 4251488"/>
              <a:gd name="connsiteX0" fmla="*/ 8780175 w 9488771"/>
              <a:gd name="connsiteY0" fmla="*/ 4251488 h 4251488"/>
              <a:gd name="connsiteX1" fmla="*/ 8921895 w 9488771"/>
              <a:gd name="connsiteY1" fmla="*/ 3684612 h 4251488"/>
              <a:gd name="connsiteX2" fmla="*/ 9488771 w 9488771"/>
              <a:gd name="connsiteY2" fmla="*/ 3542892 h 4251488"/>
              <a:gd name="connsiteX3" fmla="*/ 9141559 w 9488771"/>
              <a:gd name="connsiteY3" fmla="*/ 3890104 h 4251488"/>
              <a:gd name="connsiteX4" fmla="*/ 8780175 w 9488771"/>
              <a:gd name="connsiteY4" fmla="*/ 4251488 h 4251488"/>
              <a:gd name="connsiteX5" fmla="*/ 8282632 w 9488771"/>
              <a:gd name="connsiteY5" fmla="*/ 4251488 h 4251488"/>
              <a:gd name="connsiteX6" fmla="*/ 7521683 w 9488771"/>
              <a:gd name="connsiteY6" fmla="*/ 4251488 h 4251488"/>
              <a:gd name="connsiteX7" fmla="*/ 6936338 w 9488771"/>
              <a:gd name="connsiteY7" fmla="*/ 4251488 h 4251488"/>
              <a:gd name="connsiteX8" fmla="*/ 6614399 w 9488771"/>
              <a:gd name="connsiteY8" fmla="*/ 4251488 h 4251488"/>
              <a:gd name="connsiteX9" fmla="*/ 6204657 w 9488771"/>
              <a:gd name="connsiteY9" fmla="*/ 4251488 h 4251488"/>
              <a:gd name="connsiteX10" fmla="*/ 5443709 w 9488771"/>
              <a:gd name="connsiteY10" fmla="*/ 4251488 h 4251488"/>
              <a:gd name="connsiteX11" fmla="*/ 4682760 w 9488771"/>
              <a:gd name="connsiteY11" fmla="*/ 4251488 h 4251488"/>
              <a:gd name="connsiteX12" fmla="*/ 4360820 w 9488771"/>
              <a:gd name="connsiteY12" fmla="*/ 4251488 h 4251488"/>
              <a:gd name="connsiteX13" fmla="*/ 3687674 w 9488771"/>
              <a:gd name="connsiteY13" fmla="*/ 4251488 h 4251488"/>
              <a:gd name="connsiteX14" fmla="*/ 3102329 w 9488771"/>
              <a:gd name="connsiteY14" fmla="*/ 4251488 h 4251488"/>
              <a:gd name="connsiteX15" fmla="*/ 2604785 w 9488771"/>
              <a:gd name="connsiteY15" fmla="*/ 4251488 h 4251488"/>
              <a:gd name="connsiteX16" fmla="*/ 2107242 w 9488771"/>
              <a:gd name="connsiteY16" fmla="*/ 4251488 h 4251488"/>
              <a:gd name="connsiteX17" fmla="*/ 1785302 w 9488771"/>
              <a:gd name="connsiteY17" fmla="*/ 4251488 h 4251488"/>
              <a:gd name="connsiteX18" fmla="*/ 1287759 w 9488771"/>
              <a:gd name="connsiteY18" fmla="*/ 4251488 h 4251488"/>
              <a:gd name="connsiteX19" fmla="*/ 965819 w 9488771"/>
              <a:gd name="connsiteY19" fmla="*/ 4251488 h 4251488"/>
              <a:gd name="connsiteX20" fmla="*/ 556078 w 9488771"/>
              <a:gd name="connsiteY20" fmla="*/ 4251488 h 4251488"/>
              <a:gd name="connsiteX21" fmla="*/ 0 w 9488771"/>
              <a:gd name="connsiteY21" fmla="*/ 4251488 h 4251488"/>
              <a:gd name="connsiteX22" fmla="*/ 0 w 9488771"/>
              <a:gd name="connsiteY22" fmla="*/ 3635022 h 4251488"/>
              <a:gd name="connsiteX23" fmla="*/ 0 w 9488771"/>
              <a:gd name="connsiteY23" fmla="*/ 3146101 h 4251488"/>
              <a:gd name="connsiteX24" fmla="*/ 0 w 9488771"/>
              <a:gd name="connsiteY24" fmla="*/ 2742210 h 4251488"/>
              <a:gd name="connsiteX25" fmla="*/ 0 w 9488771"/>
              <a:gd name="connsiteY25" fmla="*/ 2210774 h 4251488"/>
              <a:gd name="connsiteX26" fmla="*/ 0 w 9488771"/>
              <a:gd name="connsiteY26" fmla="*/ 1721853 h 4251488"/>
              <a:gd name="connsiteX27" fmla="*/ 0 w 9488771"/>
              <a:gd name="connsiteY27" fmla="*/ 1105387 h 4251488"/>
              <a:gd name="connsiteX28" fmla="*/ 0 w 9488771"/>
              <a:gd name="connsiteY28" fmla="*/ 658981 h 4251488"/>
              <a:gd name="connsiteX29" fmla="*/ 0 w 9488771"/>
              <a:gd name="connsiteY29" fmla="*/ 0 h 4251488"/>
              <a:gd name="connsiteX30" fmla="*/ 498160 w 9488771"/>
              <a:gd name="connsiteY30" fmla="*/ 0 h 4251488"/>
              <a:gd name="connsiteX31" fmla="*/ 996321 w 9488771"/>
              <a:gd name="connsiteY31" fmla="*/ 0 h 4251488"/>
              <a:gd name="connsiteX32" fmla="*/ 1399594 w 9488771"/>
              <a:gd name="connsiteY32" fmla="*/ 0 h 4251488"/>
              <a:gd name="connsiteX33" fmla="*/ 1992642 w 9488771"/>
              <a:gd name="connsiteY33" fmla="*/ 0 h 4251488"/>
              <a:gd name="connsiteX34" fmla="*/ 2680578 w 9488771"/>
              <a:gd name="connsiteY34" fmla="*/ 0 h 4251488"/>
              <a:gd name="connsiteX35" fmla="*/ 3178738 w 9488771"/>
              <a:gd name="connsiteY35" fmla="*/ 0 h 4251488"/>
              <a:gd name="connsiteX36" fmla="*/ 3676899 w 9488771"/>
              <a:gd name="connsiteY36" fmla="*/ 0 h 4251488"/>
              <a:gd name="connsiteX37" fmla="*/ 4080172 w 9488771"/>
              <a:gd name="connsiteY37" fmla="*/ 0 h 4251488"/>
              <a:gd name="connsiteX38" fmla="*/ 4862995 w 9488771"/>
              <a:gd name="connsiteY38" fmla="*/ 0 h 4251488"/>
              <a:gd name="connsiteX39" fmla="*/ 5456043 w 9488771"/>
              <a:gd name="connsiteY39" fmla="*/ 0 h 4251488"/>
              <a:gd name="connsiteX40" fmla="*/ 6238867 w 9488771"/>
              <a:gd name="connsiteY40" fmla="*/ 0 h 4251488"/>
              <a:gd name="connsiteX41" fmla="*/ 6926803 w 9488771"/>
              <a:gd name="connsiteY41" fmla="*/ 0 h 4251488"/>
              <a:gd name="connsiteX42" fmla="*/ 7519851 w 9488771"/>
              <a:gd name="connsiteY42" fmla="*/ 0 h 4251488"/>
              <a:gd name="connsiteX43" fmla="*/ 8018011 w 9488771"/>
              <a:gd name="connsiteY43" fmla="*/ 0 h 4251488"/>
              <a:gd name="connsiteX44" fmla="*/ 8326397 w 9488771"/>
              <a:gd name="connsiteY44" fmla="*/ 0 h 4251488"/>
              <a:gd name="connsiteX45" fmla="*/ 8824557 w 9488771"/>
              <a:gd name="connsiteY45" fmla="*/ 0 h 4251488"/>
              <a:gd name="connsiteX46" fmla="*/ 9488771 w 9488771"/>
              <a:gd name="connsiteY46" fmla="*/ 0 h 4251488"/>
              <a:gd name="connsiteX47" fmla="*/ 9488771 w 9488771"/>
              <a:gd name="connsiteY47" fmla="*/ 590482 h 4251488"/>
              <a:gd name="connsiteX48" fmla="*/ 9488771 w 9488771"/>
              <a:gd name="connsiteY48" fmla="*/ 1074677 h 4251488"/>
              <a:gd name="connsiteX49" fmla="*/ 9488771 w 9488771"/>
              <a:gd name="connsiteY49" fmla="*/ 1558872 h 4251488"/>
              <a:gd name="connsiteX50" fmla="*/ 9488771 w 9488771"/>
              <a:gd name="connsiteY50" fmla="*/ 2113926 h 4251488"/>
              <a:gd name="connsiteX51" fmla="*/ 9488771 w 9488771"/>
              <a:gd name="connsiteY51" fmla="*/ 2775265 h 4251488"/>
              <a:gd name="connsiteX52" fmla="*/ 9488771 w 9488771"/>
              <a:gd name="connsiteY52" fmla="*/ 3542892 h 425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88771" h="4251488" stroke="0" extrusionOk="0">
                <a:moveTo>
                  <a:pt x="0" y="0"/>
                </a:moveTo>
                <a:cubicBezTo>
                  <a:pt x="357690" y="-74962"/>
                  <a:pt x="615890" y="5636"/>
                  <a:pt x="782824" y="0"/>
                </a:cubicBezTo>
                <a:cubicBezTo>
                  <a:pt x="949758" y="-5636"/>
                  <a:pt x="1071337" y="18259"/>
                  <a:pt x="1280984" y="0"/>
                </a:cubicBezTo>
                <a:cubicBezTo>
                  <a:pt x="1490631" y="-18259"/>
                  <a:pt x="1544857" y="31162"/>
                  <a:pt x="1779145" y="0"/>
                </a:cubicBezTo>
                <a:cubicBezTo>
                  <a:pt x="2013433" y="-31162"/>
                  <a:pt x="2173415" y="45036"/>
                  <a:pt x="2467080" y="0"/>
                </a:cubicBezTo>
                <a:cubicBezTo>
                  <a:pt x="2760746" y="-45036"/>
                  <a:pt x="2786812" y="4294"/>
                  <a:pt x="2870353" y="0"/>
                </a:cubicBezTo>
                <a:cubicBezTo>
                  <a:pt x="2953894" y="-4294"/>
                  <a:pt x="3236706" y="31473"/>
                  <a:pt x="3558289" y="0"/>
                </a:cubicBezTo>
                <a:cubicBezTo>
                  <a:pt x="3879872" y="-31473"/>
                  <a:pt x="3891178" y="52210"/>
                  <a:pt x="4056450" y="0"/>
                </a:cubicBezTo>
                <a:cubicBezTo>
                  <a:pt x="4221722" y="-52210"/>
                  <a:pt x="4511550" y="29624"/>
                  <a:pt x="4649498" y="0"/>
                </a:cubicBezTo>
                <a:cubicBezTo>
                  <a:pt x="4787446" y="-29624"/>
                  <a:pt x="4927197" y="33367"/>
                  <a:pt x="5147658" y="0"/>
                </a:cubicBezTo>
                <a:cubicBezTo>
                  <a:pt x="5368119" y="-33367"/>
                  <a:pt x="5653066" y="1021"/>
                  <a:pt x="5835594" y="0"/>
                </a:cubicBezTo>
                <a:cubicBezTo>
                  <a:pt x="6018122" y="-1021"/>
                  <a:pt x="6092319" y="48319"/>
                  <a:pt x="6333755" y="0"/>
                </a:cubicBezTo>
                <a:cubicBezTo>
                  <a:pt x="6575191" y="-48319"/>
                  <a:pt x="6942398" y="55816"/>
                  <a:pt x="7116578" y="0"/>
                </a:cubicBezTo>
                <a:cubicBezTo>
                  <a:pt x="7290758" y="-55816"/>
                  <a:pt x="7371952" y="26287"/>
                  <a:pt x="7614739" y="0"/>
                </a:cubicBezTo>
                <a:cubicBezTo>
                  <a:pt x="7857526" y="-26287"/>
                  <a:pt x="7929643" y="55780"/>
                  <a:pt x="8112899" y="0"/>
                </a:cubicBezTo>
                <a:cubicBezTo>
                  <a:pt x="8296155" y="-55780"/>
                  <a:pt x="8359786" y="29858"/>
                  <a:pt x="8516172" y="0"/>
                </a:cubicBezTo>
                <a:cubicBezTo>
                  <a:pt x="8672558" y="-29858"/>
                  <a:pt x="9010891" y="40258"/>
                  <a:pt x="9488771" y="0"/>
                </a:cubicBezTo>
                <a:cubicBezTo>
                  <a:pt x="9543788" y="270652"/>
                  <a:pt x="9432550" y="407291"/>
                  <a:pt x="9488771" y="625911"/>
                </a:cubicBezTo>
                <a:cubicBezTo>
                  <a:pt x="9544992" y="844531"/>
                  <a:pt x="9420062" y="997977"/>
                  <a:pt x="9488771" y="1287251"/>
                </a:cubicBezTo>
                <a:cubicBezTo>
                  <a:pt x="9557480" y="1576525"/>
                  <a:pt x="9430808" y="1744595"/>
                  <a:pt x="9488771" y="1913162"/>
                </a:cubicBezTo>
                <a:cubicBezTo>
                  <a:pt x="9546734" y="2081729"/>
                  <a:pt x="9466274" y="2364986"/>
                  <a:pt x="9488771" y="2574502"/>
                </a:cubicBezTo>
                <a:cubicBezTo>
                  <a:pt x="9511268" y="2784018"/>
                  <a:pt x="9460526" y="3142297"/>
                  <a:pt x="9488771" y="3542892"/>
                </a:cubicBezTo>
                <a:cubicBezTo>
                  <a:pt x="9367209" y="3732030"/>
                  <a:pt x="9263177" y="3725227"/>
                  <a:pt x="9134473" y="3897190"/>
                </a:cubicBezTo>
                <a:cubicBezTo>
                  <a:pt x="9005769" y="4069153"/>
                  <a:pt x="8880578" y="4127866"/>
                  <a:pt x="8780175" y="4251488"/>
                </a:cubicBezTo>
                <a:cubicBezTo>
                  <a:pt x="8603092" y="4289908"/>
                  <a:pt x="8557845" y="4233001"/>
                  <a:pt x="8370434" y="4251488"/>
                </a:cubicBezTo>
                <a:cubicBezTo>
                  <a:pt x="8183023" y="4269975"/>
                  <a:pt x="8115217" y="4215800"/>
                  <a:pt x="8048494" y="4251488"/>
                </a:cubicBezTo>
                <a:cubicBezTo>
                  <a:pt x="7981771" y="4287176"/>
                  <a:pt x="7755249" y="4192855"/>
                  <a:pt x="7463149" y="4251488"/>
                </a:cubicBezTo>
                <a:cubicBezTo>
                  <a:pt x="7171049" y="4310121"/>
                  <a:pt x="6937705" y="4224321"/>
                  <a:pt x="6702200" y="4251488"/>
                </a:cubicBezTo>
                <a:cubicBezTo>
                  <a:pt x="6466695" y="4278655"/>
                  <a:pt x="6275998" y="4221757"/>
                  <a:pt x="5941252" y="4251488"/>
                </a:cubicBezTo>
                <a:cubicBezTo>
                  <a:pt x="5606506" y="4281219"/>
                  <a:pt x="5491317" y="4233664"/>
                  <a:pt x="5180303" y="4251488"/>
                </a:cubicBezTo>
                <a:cubicBezTo>
                  <a:pt x="4869289" y="4269312"/>
                  <a:pt x="4781628" y="4214845"/>
                  <a:pt x="4419355" y="4251488"/>
                </a:cubicBezTo>
                <a:cubicBezTo>
                  <a:pt x="4057082" y="4288131"/>
                  <a:pt x="4213457" y="4234921"/>
                  <a:pt x="4097415" y="4251488"/>
                </a:cubicBezTo>
                <a:cubicBezTo>
                  <a:pt x="3981373" y="4268055"/>
                  <a:pt x="3886672" y="4244971"/>
                  <a:pt x="3775475" y="4251488"/>
                </a:cubicBezTo>
                <a:cubicBezTo>
                  <a:pt x="3664278" y="4258005"/>
                  <a:pt x="3465340" y="4237471"/>
                  <a:pt x="3277932" y="4251488"/>
                </a:cubicBezTo>
                <a:cubicBezTo>
                  <a:pt x="3090524" y="4265505"/>
                  <a:pt x="2903987" y="4250419"/>
                  <a:pt x="2780389" y="4251488"/>
                </a:cubicBezTo>
                <a:cubicBezTo>
                  <a:pt x="2656791" y="4252557"/>
                  <a:pt x="2398370" y="4169448"/>
                  <a:pt x="2019440" y="4251488"/>
                </a:cubicBezTo>
                <a:cubicBezTo>
                  <a:pt x="1640510" y="4333528"/>
                  <a:pt x="1500112" y="4193161"/>
                  <a:pt x="1346294" y="4251488"/>
                </a:cubicBezTo>
                <a:cubicBezTo>
                  <a:pt x="1192476" y="4309815"/>
                  <a:pt x="1035428" y="4204744"/>
                  <a:pt x="936552" y="4251488"/>
                </a:cubicBezTo>
                <a:cubicBezTo>
                  <a:pt x="837676" y="4298232"/>
                  <a:pt x="667252" y="4228132"/>
                  <a:pt x="526811" y="4251488"/>
                </a:cubicBezTo>
                <a:cubicBezTo>
                  <a:pt x="386370" y="4274844"/>
                  <a:pt x="147728" y="4213719"/>
                  <a:pt x="0" y="4251488"/>
                </a:cubicBezTo>
                <a:cubicBezTo>
                  <a:pt x="-24232" y="4078774"/>
                  <a:pt x="37248" y="3906146"/>
                  <a:pt x="0" y="3805082"/>
                </a:cubicBezTo>
                <a:cubicBezTo>
                  <a:pt x="-37248" y="3704018"/>
                  <a:pt x="38361" y="3551519"/>
                  <a:pt x="0" y="3358676"/>
                </a:cubicBezTo>
                <a:cubicBezTo>
                  <a:pt x="-38361" y="3165833"/>
                  <a:pt x="4127" y="2994170"/>
                  <a:pt x="0" y="2742210"/>
                </a:cubicBezTo>
                <a:cubicBezTo>
                  <a:pt x="-4127" y="2490250"/>
                  <a:pt x="5230" y="2531010"/>
                  <a:pt x="0" y="2338318"/>
                </a:cubicBezTo>
                <a:cubicBezTo>
                  <a:pt x="-5230" y="2145626"/>
                  <a:pt x="44273" y="2018803"/>
                  <a:pt x="0" y="1891912"/>
                </a:cubicBezTo>
                <a:cubicBezTo>
                  <a:pt x="-44273" y="1765021"/>
                  <a:pt x="44418" y="1566132"/>
                  <a:pt x="0" y="1445506"/>
                </a:cubicBezTo>
                <a:cubicBezTo>
                  <a:pt x="-44418" y="1324880"/>
                  <a:pt x="32509" y="1144744"/>
                  <a:pt x="0" y="956585"/>
                </a:cubicBezTo>
                <a:cubicBezTo>
                  <a:pt x="-32509" y="768426"/>
                  <a:pt x="14112" y="657610"/>
                  <a:pt x="0" y="552693"/>
                </a:cubicBezTo>
                <a:cubicBezTo>
                  <a:pt x="-14112" y="447776"/>
                  <a:pt x="13118" y="126530"/>
                  <a:pt x="0" y="0"/>
                </a:cubicBezTo>
                <a:close/>
              </a:path>
              <a:path w="9488771" h="4251488" fill="darkenLess" stroke="0" extrusionOk="0">
                <a:moveTo>
                  <a:pt x="8780175" y="4251488"/>
                </a:moveTo>
                <a:cubicBezTo>
                  <a:pt x="8807587" y="4032713"/>
                  <a:pt x="8916766" y="3958295"/>
                  <a:pt x="8921895" y="3684612"/>
                </a:cubicBezTo>
                <a:cubicBezTo>
                  <a:pt x="9099186" y="3601159"/>
                  <a:pt x="9360751" y="3612675"/>
                  <a:pt x="9488771" y="3542892"/>
                </a:cubicBezTo>
                <a:cubicBezTo>
                  <a:pt x="9376485" y="3725415"/>
                  <a:pt x="9301645" y="3726924"/>
                  <a:pt x="9127387" y="3904276"/>
                </a:cubicBezTo>
                <a:cubicBezTo>
                  <a:pt x="8953129" y="4081628"/>
                  <a:pt x="8879667" y="4133287"/>
                  <a:pt x="8780175" y="4251488"/>
                </a:cubicBezTo>
                <a:close/>
              </a:path>
              <a:path w="9488771" h="4251488" fill="none" extrusionOk="0">
                <a:moveTo>
                  <a:pt x="8780175" y="4251488"/>
                </a:moveTo>
                <a:cubicBezTo>
                  <a:pt x="8773235" y="4091832"/>
                  <a:pt x="8899318" y="3834632"/>
                  <a:pt x="8921895" y="3684612"/>
                </a:cubicBezTo>
                <a:cubicBezTo>
                  <a:pt x="9090834" y="3588086"/>
                  <a:pt x="9302693" y="3645795"/>
                  <a:pt x="9488771" y="3542892"/>
                </a:cubicBezTo>
                <a:cubicBezTo>
                  <a:pt x="9424982" y="3655030"/>
                  <a:pt x="9280265" y="3731783"/>
                  <a:pt x="9141559" y="3890104"/>
                </a:cubicBezTo>
                <a:cubicBezTo>
                  <a:pt x="9002853" y="4048425"/>
                  <a:pt x="8839947" y="4109706"/>
                  <a:pt x="8780175" y="4251488"/>
                </a:cubicBezTo>
                <a:cubicBezTo>
                  <a:pt x="8583910" y="4264575"/>
                  <a:pt x="8519194" y="4214888"/>
                  <a:pt x="8282632" y="4251488"/>
                </a:cubicBezTo>
                <a:cubicBezTo>
                  <a:pt x="8046070" y="4288088"/>
                  <a:pt x="7901849" y="4245748"/>
                  <a:pt x="7521683" y="4251488"/>
                </a:cubicBezTo>
                <a:cubicBezTo>
                  <a:pt x="7141517" y="4257228"/>
                  <a:pt x="7068718" y="4184476"/>
                  <a:pt x="6936338" y="4251488"/>
                </a:cubicBezTo>
                <a:cubicBezTo>
                  <a:pt x="6803958" y="4318500"/>
                  <a:pt x="6701744" y="4215026"/>
                  <a:pt x="6614399" y="4251488"/>
                </a:cubicBezTo>
                <a:cubicBezTo>
                  <a:pt x="6527054" y="4287950"/>
                  <a:pt x="6353187" y="4241657"/>
                  <a:pt x="6204657" y="4251488"/>
                </a:cubicBezTo>
                <a:cubicBezTo>
                  <a:pt x="6056127" y="4261319"/>
                  <a:pt x="5757071" y="4233380"/>
                  <a:pt x="5443709" y="4251488"/>
                </a:cubicBezTo>
                <a:cubicBezTo>
                  <a:pt x="5130347" y="4269596"/>
                  <a:pt x="4850910" y="4173010"/>
                  <a:pt x="4682760" y="4251488"/>
                </a:cubicBezTo>
                <a:cubicBezTo>
                  <a:pt x="4514610" y="4329966"/>
                  <a:pt x="4508030" y="4245658"/>
                  <a:pt x="4360820" y="4251488"/>
                </a:cubicBezTo>
                <a:cubicBezTo>
                  <a:pt x="4213610" y="4257318"/>
                  <a:pt x="3928334" y="4175884"/>
                  <a:pt x="3687674" y="4251488"/>
                </a:cubicBezTo>
                <a:cubicBezTo>
                  <a:pt x="3447014" y="4327092"/>
                  <a:pt x="3269963" y="4181256"/>
                  <a:pt x="3102329" y="4251488"/>
                </a:cubicBezTo>
                <a:cubicBezTo>
                  <a:pt x="2934695" y="4321720"/>
                  <a:pt x="2744422" y="4236177"/>
                  <a:pt x="2604785" y="4251488"/>
                </a:cubicBezTo>
                <a:cubicBezTo>
                  <a:pt x="2465148" y="4266799"/>
                  <a:pt x="2210278" y="4196318"/>
                  <a:pt x="2107242" y="4251488"/>
                </a:cubicBezTo>
                <a:cubicBezTo>
                  <a:pt x="2004206" y="4306658"/>
                  <a:pt x="1867217" y="4225363"/>
                  <a:pt x="1785302" y="4251488"/>
                </a:cubicBezTo>
                <a:cubicBezTo>
                  <a:pt x="1703387" y="4277613"/>
                  <a:pt x="1465214" y="4200502"/>
                  <a:pt x="1287759" y="4251488"/>
                </a:cubicBezTo>
                <a:cubicBezTo>
                  <a:pt x="1110304" y="4302474"/>
                  <a:pt x="1080313" y="4217566"/>
                  <a:pt x="965819" y="4251488"/>
                </a:cubicBezTo>
                <a:cubicBezTo>
                  <a:pt x="851325" y="4285410"/>
                  <a:pt x="757059" y="4218813"/>
                  <a:pt x="556078" y="4251488"/>
                </a:cubicBezTo>
                <a:cubicBezTo>
                  <a:pt x="355097" y="4284163"/>
                  <a:pt x="124398" y="4188480"/>
                  <a:pt x="0" y="4251488"/>
                </a:cubicBezTo>
                <a:cubicBezTo>
                  <a:pt x="-23051" y="3969791"/>
                  <a:pt x="18668" y="3882575"/>
                  <a:pt x="0" y="3635022"/>
                </a:cubicBezTo>
                <a:cubicBezTo>
                  <a:pt x="-18668" y="3387469"/>
                  <a:pt x="15251" y="3329919"/>
                  <a:pt x="0" y="3146101"/>
                </a:cubicBezTo>
                <a:cubicBezTo>
                  <a:pt x="-15251" y="2962283"/>
                  <a:pt x="35307" y="2897397"/>
                  <a:pt x="0" y="2742210"/>
                </a:cubicBezTo>
                <a:cubicBezTo>
                  <a:pt x="-35307" y="2587023"/>
                  <a:pt x="34342" y="2319759"/>
                  <a:pt x="0" y="2210774"/>
                </a:cubicBezTo>
                <a:cubicBezTo>
                  <a:pt x="-34342" y="2101789"/>
                  <a:pt x="40297" y="1842927"/>
                  <a:pt x="0" y="1721853"/>
                </a:cubicBezTo>
                <a:cubicBezTo>
                  <a:pt x="-40297" y="1600779"/>
                  <a:pt x="53082" y="1338514"/>
                  <a:pt x="0" y="1105387"/>
                </a:cubicBezTo>
                <a:cubicBezTo>
                  <a:pt x="-53082" y="872260"/>
                  <a:pt x="29520" y="866436"/>
                  <a:pt x="0" y="658981"/>
                </a:cubicBezTo>
                <a:cubicBezTo>
                  <a:pt x="-29520" y="451526"/>
                  <a:pt x="75352" y="275824"/>
                  <a:pt x="0" y="0"/>
                </a:cubicBezTo>
                <a:cubicBezTo>
                  <a:pt x="193920" y="-56604"/>
                  <a:pt x="282607" y="39373"/>
                  <a:pt x="498160" y="0"/>
                </a:cubicBezTo>
                <a:cubicBezTo>
                  <a:pt x="713713" y="-39373"/>
                  <a:pt x="794102" y="50173"/>
                  <a:pt x="996321" y="0"/>
                </a:cubicBezTo>
                <a:cubicBezTo>
                  <a:pt x="1198540" y="-50173"/>
                  <a:pt x="1283351" y="44989"/>
                  <a:pt x="1399594" y="0"/>
                </a:cubicBezTo>
                <a:cubicBezTo>
                  <a:pt x="1515837" y="-44989"/>
                  <a:pt x="1849631" y="32205"/>
                  <a:pt x="1992642" y="0"/>
                </a:cubicBezTo>
                <a:cubicBezTo>
                  <a:pt x="2135653" y="-32205"/>
                  <a:pt x="2421616" y="55379"/>
                  <a:pt x="2680578" y="0"/>
                </a:cubicBezTo>
                <a:cubicBezTo>
                  <a:pt x="2939540" y="-55379"/>
                  <a:pt x="2975468" y="25662"/>
                  <a:pt x="3178738" y="0"/>
                </a:cubicBezTo>
                <a:cubicBezTo>
                  <a:pt x="3382008" y="-25662"/>
                  <a:pt x="3486953" y="35600"/>
                  <a:pt x="3676899" y="0"/>
                </a:cubicBezTo>
                <a:cubicBezTo>
                  <a:pt x="3866845" y="-35600"/>
                  <a:pt x="3996694" y="31347"/>
                  <a:pt x="4080172" y="0"/>
                </a:cubicBezTo>
                <a:cubicBezTo>
                  <a:pt x="4163650" y="-31347"/>
                  <a:pt x="4635961" y="45890"/>
                  <a:pt x="4862995" y="0"/>
                </a:cubicBezTo>
                <a:cubicBezTo>
                  <a:pt x="5090029" y="-45890"/>
                  <a:pt x="5333678" y="26860"/>
                  <a:pt x="5456043" y="0"/>
                </a:cubicBezTo>
                <a:cubicBezTo>
                  <a:pt x="5578408" y="-26860"/>
                  <a:pt x="5923783" y="48166"/>
                  <a:pt x="6238867" y="0"/>
                </a:cubicBezTo>
                <a:cubicBezTo>
                  <a:pt x="6553951" y="-48166"/>
                  <a:pt x="6642212" y="55033"/>
                  <a:pt x="6926803" y="0"/>
                </a:cubicBezTo>
                <a:cubicBezTo>
                  <a:pt x="7211394" y="-55033"/>
                  <a:pt x="7355820" y="19971"/>
                  <a:pt x="7519851" y="0"/>
                </a:cubicBezTo>
                <a:cubicBezTo>
                  <a:pt x="7683882" y="-19971"/>
                  <a:pt x="7770305" y="57423"/>
                  <a:pt x="8018011" y="0"/>
                </a:cubicBezTo>
                <a:cubicBezTo>
                  <a:pt x="8265717" y="-57423"/>
                  <a:pt x="8238437" y="5207"/>
                  <a:pt x="8326397" y="0"/>
                </a:cubicBezTo>
                <a:cubicBezTo>
                  <a:pt x="8414357" y="-5207"/>
                  <a:pt x="8705232" y="46914"/>
                  <a:pt x="8824557" y="0"/>
                </a:cubicBezTo>
                <a:cubicBezTo>
                  <a:pt x="8943882" y="-46914"/>
                  <a:pt x="9182028" y="66776"/>
                  <a:pt x="9488771" y="0"/>
                </a:cubicBezTo>
                <a:cubicBezTo>
                  <a:pt x="9532584" y="142010"/>
                  <a:pt x="9439123" y="370516"/>
                  <a:pt x="9488771" y="590482"/>
                </a:cubicBezTo>
                <a:cubicBezTo>
                  <a:pt x="9538419" y="810448"/>
                  <a:pt x="9438284" y="886684"/>
                  <a:pt x="9488771" y="1074677"/>
                </a:cubicBezTo>
                <a:cubicBezTo>
                  <a:pt x="9539258" y="1262670"/>
                  <a:pt x="9432714" y="1451866"/>
                  <a:pt x="9488771" y="1558872"/>
                </a:cubicBezTo>
                <a:cubicBezTo>
                  <a:pt x="9544828" y="1665878"/>
                  <a:pt x="9480546" y="1920842"/>
                  <a:pt x="9488771" y="2113926"/>
                </a:cubicBezTo>
                <a:cubicBezTo>
                  <a:pt x="9496996" y="2307010"/>
                  <a:pt x="9476192" y="2602562"/>
                  <a:pt x="9488771" y="2775265"/>
                </a:cubicBezTo>
                <a:cubicBezTo>
                  <a:pt x="9501350" y="2947968"/>
                  <a:pt x="9456283" y="3196000"/>
                  <a:pt x="9488771" y="3542892"/>
                </a:cubicBezTo>
              </a:path>
              <a:path w="9488771" h="4251488" fill="none" stroke="0" extrusionOk="0">
                <a:moveTo>
                  <a:pt x="8780175" y="4251488"/>
                </a:moveTo>
                <a:cubicBezTo>
                  <a:pt x="8792237" y="3961023"/>
                  <a:pt x="8904809" y="3962923"/>
                  <a:pt x="8921895" y="3684612"/>
                </a:cubicBezTo>
                <a:cubicBezTo>
                  <a:pt x="9173513" y="3559226"/>
                  <a:pt x="9231941" y="3620389"/>
                  <a:pt x="9488771" y="3542892"/>
                </a:cubicBezTo>
                <a:cubicBezTo>
                  <a:pt x="9420107" y="3627976"/>
                  <a:pt x="9279526" y="3701572"/>
                  <a:pt x="9127387" y="3904276"/>
                </a:cubicBezTo>
                <a:cubicBezTo>
                  <a:pt x="8975248" y="4106980"/>
                  <a:pt x="8907875" y="4041525"/>
                  <a:pt x="8780175" y="4251488"/>
                </a:cubicBezTo>
                <a:cubicBezTo>
                  <a:pt x="8525855" y="4256512"/>
                  <a:pt x="8253601" y="4220326"/>
                  <a:pt x="8019227" y="4251488"/>
                </a:cubicBezTo>
                <a:cubicBezTo>
                  <a:pt x="7784853" y="4282650"/>
                  <a:pt x="7417554" y="4225699"/>
                  <a:pt x="7258278" y="4251488"/>
                </a:cubicBezTo>
                <a:cubicBezTo>
                  <a:pt x="7099002" y="4277277"/>
                  <a:pt x="6786459" y="4210322"/>
                  <a:pt x="6497330" y="4251488"/>
                </a:cubicBezTo>
                <a:cubicBezTo>
                  <a:pt x="6208201" y="4292654"/>
                  <a:pt x="5971873" y="4243846"/>
                  <a:pt x="5824183" y="4251488"/>
                </a:cubicBezTo>
                <a:cubicBezTo>
                  <a:pt x="5676493" y="4259130"/>
                  <a:pt x="5564422" y="4203572"/>
                  <a:pt x="5414441" y="4251488"/>
                </a:cubicBezTo>
                <a:cubicBezTo>
                  <a:pt x="5264460" y="4299404"/>
                  <a:pt x="5092426" y="4230979"/>
                  <a:pt x="5004700" y="4251488"/>
                </a:cubicBezTo>
                <a:cubicBezTo>
                  <a:pt x="4916974" y="4271997"/>
                  <a:pt x="4460918" y="4230592"/>
                  <a:pt x="4243751" y="4251488"/>
                </a:cubicBezTo>
                <a:cubicBezTo>
                  <a:pt x="4026584" y="4272384"/>
                  <a:pt x="4067475" y="4229313"/>
                  <a:pt x="3921812" y="4251488"/>
                </a:cubicBezTo>
                <a:cubicBezTo>
                  <a:pt x="3776149" y="4273663"/>
                  <a:pt x="3465391" y="4202149"/>
                  <a:pt x="3160863" y="4251488"/>
                </a:cubicBezTo>
                <a:cubicBezTo>
                  <a:pt x="2856335" y="4300827"/>
                  <a:pt x="2744530" y="4239626"/>
                  <a:pt x="2575518" y="4251488"/>
                </a:cubicBezTo>
                <a:cubicBezTo>
                  <a:pt x="2406507" y="4263350"/>
                  <a:pt x="2177458" y="4248311"/>
                  <a:pt x="1902371" y="4251488"/>
                </a:cubicBezTo>
                <a:cubicBezTo>
                  <a:pt x="1627284" y="4254665"/>
                  <a:pt x="1319176" y="4246075"/>
                  <a:pt x="1141423" y="4251488"/>
                </a:cubicBezTo>
                <a:cubicBezTo>
                  <a:pt x="963670" y="4256901"/>
                  <a:pt x="299554" y="4216048"/>
                  <a:pt x="0" y="4251488"/>
                </a:cubicBezTo>
                <a:cubicBezTo>
                  <a:pt x="-28647" y="4062538"/>
                  <a:pt x="37431" y="3970981"/>
                  <a:pt x="0" y="3762567"/>
                </a:cubicBezTo>
                <a:cubicBezTo>
                  <a:pt x="-37431" y="3554153"/>
                  <a:pt x="19175" y="3328128"/>
                  <a:pt x="0" y="3146101"/>
                </a:cubicBezTo>
                <a:cubicBezTo>
                  <a:pt x="-19175" y="2964074"/>
                  <a:pt x="16568" y="2709840"/>
                  <a:pt x="0" y="2572150"/>
                </a:cubicBezTo>
                <a:cubicBezTo>
                  <a:pt x="-16568" y="2434460"/>
                  <a:pt x="7785" y="2265841"/>
                  <a:pt x="0" y="2083229"/>
                </a:cubicBezTo>
                <a:cubicBezTo>
                  <a:pt x="-7785" y="1900617"/>
                  <a:pt x="12186" y="1727542"/>
                  <a:pt x="0" y="1551793"/>
                </a:cubicBezTo>
                <a:cubicBezTo>
                  <a:pt x="-12186" y="1376044"/>
                  <a:pt x="45370" y="1275989"/>
                  <a:pt x="0" y="1147902"/>
                </a:cubicBezTo>
                <a:cubicBezTo>
                  <a:pt x="-45370" y="1019815"/>
                  <a:pt x="47426" y="694941"/>
                  <a:pt x="0" y="573951"/>
                </a:cubicBezTo>
                <a:cubicBezTo>
                  <a:pt x="-47426" y="452961"/>
                  <a:pt x="13091" y="177266"/>
                  <a:pt x="0" y="0"/>
                </a:cubicBezTo>
                <a:cubicBezTo>
                  <a:pt x="124162" y="-15333"/>
                  <a:pt x="245194" y="24407"/>
                  <a:pt x="308385" y="0"/>
                </a:cubicBezTo>
                <a:cubicBezTo>
                  <a:pt x="371577" y="-24407"/>
                  <a:pt x="636905" y="43892"/>
                  <a:pt x="806546" y="0"/>
                </a:cubicBezTo>
                <a:cubicBezTo>
                  <a:pt x="976187" y="-43892"/>
                  <a:pt x="1055892" y="7813"/>
                  <a:pt x="1209818" y="0"/>
                </a:cubicBezTo>
                <a:cubicBezTo>
                  <a:pt x="1363744" y="-7813"/>
                  <a:pt x="1664683" y="22900"/>
                  <a:pt x="1802866" y="0"/>
                </a:cubicBezTo>
                <a:cubicBezTo>
                  <a:pt x="1941049" y="-22900"/>
                  <a:pt x="2231982" y="33492"/>
                  <a:pt x="2395915" y="0"/>
                </a:cubicBezTo>
                <a:cubicBezTo>
                  <a:pt x="2559848" y="-33492"/>
                  <a:pt x="2741863" y="11001"/>
                  <a:pt x="3083851" y="0"/>
                </a:cubicBezTo>
                <a:cubicBezTo>
                  <a:pt x="3425839" y="-11001"/>
                  <a:pt x="3456589" y="59496"/>
                  <a:pt x="3771786" y="0"/>
                </a:cubicBezTo>
                <a:cubicBezTo>
                  <a:pt x="4086983" y="-59496"/>
                  <a:pt x="3986384" y="23083"/>
                  <a:pt x="4175059" y="0"/>
                </a:cubicBezTo>
                <a:cubicBezTo>
                  <a:pt x="4363734" y="-23083"/>
                  <a:pt x="4541340" y="56397"/>
                  <a:pt x="4768107" y="0"/>
                </a:cubicBezTo>
                <a:cubicBezTo>
                  <a:pt x="4994874" y="-56397"/>
                  <a:pt x="4922506" y="24440"/>
                  <a:pt x="5076492" y="0"/>
                </a:cubicBezTo>
                <a:cubicBezTo>
                  <a:pt x="5230479" y="-24440"/>
                  <a:pt x="5447635" y="7569"/>
                  <a:pt x="5764428" y="0"/>
                </a:cubicBezTo>
                <a:cubicBezTo>
                  <a:pt x="6081221" y="-7569"/>
                  <a:pt x="6024446" y="13622"/>
                  <a:pt x="6167701" y="0"/>
                </a:cubicBezTo>
                <a:cubicBezTo>
                  <a:pt x="6310956" y="-13622"/>
                  <a:pt x="6545091" y="71935"/>
                  <a:pt x="6855637" y="0"/>
                </a:cubicBezTo>
                <a:cubicBezTo>
                  <a:pt x="7166183" y="-71935"/>
                  <a:pt x="7226783" y="28950"/>
                  <a:pt x="7353798" y="0"/>
                </a:cubicBezTo>
                <a:cubicBezTo>
                  <a:pt x="7480813" y="-28950"/>
                  <a:pt x="7550009" y="31671"/>
                  <a:pt x="7662183" y="0"/>
                </a:cubicBezTo>
                <a:cubicBezTo>
                  <a:pt x="7774358" y="-31671"/>
                  <a:pt x="7904447" y="22876"/>
                  <a:pt x="8065455" y="0"/>
                </a:cubicBezTo>
                <a:cubicBezTo>
                  <a:pt x="8226463" y="-22876"/>
                  <a:pt x="8592083" y="29018"/>
                  <a:pt x="8753391" y="0"/>
                </a:cubicBezTo>
                <a:cubicBezTo>
                  <a:pt x="8914699" y="-29018"/>
                  <a:pt x="9279305" y="73444"/>
                  <a:pt x="9488771" y="0"/>
                </a:cubicBezTo>
                <a:cubicBezTo>
                  <a:pt x="9559235" y="296712"/>
                  <a:pt x="9449348" y="465967"/>
                  <a:pt x="9488771" y="625911"/>
                </a:cubicBezTo>
                <a:cubicBezTo>
                  <a:pt x="9528194" y="785855"/>
                  <a:pt x="9444756" y="1017103"/>
                  <a:pt x="9488771" y="1216393"/>
                </a:cubicBezTo>
                <a:cubicBezTo>
                  <a:pt x="9532786" y="1415683"/>
                  <a:pt x="9468778" y="1492303"/>
                  <a:pt x="9488771" y="1736017"/>
                </a:cubicBezTo>
                <a:cubicBezTo>
                  <a:pt x="9508764" y="1979731"/>
                  <a:pt x="9435872" y="2108637"/>
                  <a:pt x="9488771" y="2326499"/>
                </a:cubicBezTo>
                <a:cubicBezTo>
                  <a:pt x="9541670" y="2544361"/>
                  <a:pt x="9422994" y="2629773"/>
                  <a:pt x="9488771" y="2881552"/>
                </a:cubicBezTo>
                <a:cubicBezTo>
                  <a:pt x="9554548" y="3133331"/>
                  <a:pt x="9426550" y="3240809"/>
                  <a:pt x="9488771" y="3542892"/>
                </a:cubicBezTo>
              </a:path>
            </a:pathLst>
          </a:custGeom>
          <a:solidFill>
            <a:schemeClr val="accent6">
              <a:lumMod val="20000"/>
              <a:lumOff val="80000"/>
            </a:schemeClr>
          </a:solidFill>
          <a:ln w="28575">
            <a:solidFill>
              <a:srgbClr val="306E36"/>
            </a:solidFill>
            <a:extLst>
              <a:ext uri="{C807C97D-BFC1-408E-A445-0C87EB9F89A2}">
                <ask:lineSketchStyleProps xmlns:ask="http://schemas.microsoft.com/office/drawing/2018/sketchyshapes" sd="3650761789">
                  <a:prstGeom prst="foldedCorne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103255"/>
              </a:solidFill>
            </a:endParaRPr>
          </a:p>
        </p:txBody>
      </p:sp>
      <p:sp>
        <p:nvSpPr>
          <p:cNvPr id="2" name="Content Placeholder 1">
            <a:extLst>
              <a:ext uri="{FF2B5EF4-FFF2-40B4-BE49-F238E27FC236}">
                <a16:creationId xmlns:a16="http://schemas.microsoft.com/office/drawing/2014/main" id="{1023A312-1C56-6D12-3C53-20F10BEF1496}"/>
              </a:ext>
            </a:extLst>
          </p:cNvPr>
          <p:cNvSpPr>
            <a:spLocks noGrp="1"/>
          </p:cNvSpPr>
          <p:nvPr>
            <p:ph idx="1"/>
          </p:nvPr>
        </p:nvSpPr>
        <p:spPr>
          <a:xfrm>
            <a:off x="1960924" y="2063255"/>
            <a:ext cx="8270151" cy="1582820"/>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03255"/>
                </a:solidFill>
                <a:effectLst/>
                <a:uLnTx/>
                <a:uFillTx/>
                <a:latin typeface="Calibri" panose="020F0502020204030204"/>
                <a:ea typeface="+mn-ea"/>
                <a:cs typeface="+mn-cs"/>
              </a:rPr>
              <a:t>SAFETY – using time and </a:t>
            </a:r>
            <a:r>
              <a:rPr kumimoji="0" lang="en-US" sz="4800" b="1" i="0" u="none" strike="noStrike" kern="1200" cap="none" spc="0" normalizeH="0" baseline="0" noProof="0" dirty="0">
                <a:ln>
                  <a:noFill/>
                </a:ln>
                <a:solidFill>
                  <a:srgbClr val="103255"/>
                </a:solidFill>
                <a:effectLst/>
                <a:uLnTx/>
                <a:uFillTx/>
                <a:latin typeface="Calibri" panose="020F0502020204030204"/>
                <a:ea typeface="+mn-ea"/>
                <a:cs typeface="+mn-cs"/>
              </a:rPr>
              <a:t>skills</a:t>
            </a:r>
          </a:p>
        </p:txBody>
      </p:sp>
      <p:sp>
        <p:nvSpPr>
          <p:cNvPr id="4" name="Content Placeholder 3">
            <a:extLst>
              <a:ext uri="{FF2B5EF4-FFF2-40B4-BE49-F238E27FC236}">
                <a16:creationId xmlns:a16="http://schemas.microsoft.com/office/drawing/2014/main" id="{59DCD240-9446-278E-067B-439E9C0329B2}"/>
              </a:ext>
            </a:extLst>
          </p:cNvPr>
          <p:cNvSpPr>
            <a:spLocks noGrp="1"/>
          </p:cNvSpPr>
          <p:nvPr>
            <p:ph idx="10"/>
          </p:nvPr>
        </p:nvSpPr>
        <p:spPr>
          <a:xfrm>
            <a:off x="2336840" y="3646075"/>
            <a:ext cx="7518319" cy="2036730"/>
          </a:xfrm>
        </p:spPr>
        <p:txBody>
          <a:bodyPr anchor="ctr"/>
          <a:lstStyle/>
          <a:p>
            <a:pPr marL="857250" marR="0" lvl="0" indent="-85725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03255"/>
                </a:solidFill>
                <a:effectLst/>
                <a:uLnTx/>
                <a:uFillTx/>
                <a:latin typeface="Calibri" panose="020F0502020204030204"/>
                <a:ea typeface="+mn-ea"/>
                <a:cs typeface="+mn-cs"/>
              </a:rPr>
              <a:t>ENGAGING – using strategies with </a:t>
            </a:r>
            <a:r>
              <a:rPr kumimoji="0" lang="en-US" sz="4800" b="1" i="0" u="none" strike="noStrike" kern="1200" cap="none" spc="0" normalizeH="0" baseline="0" noProof="0" dirty="0">
                <a:ln>
                  <a:noFill/>
                </a:ln>
                <a:solidFill>
                  <a:srgbClr val="103255"/>
                </a:solidFill>
                <a:effectLst/>
                <a:uLnTx/>
                <a:uFillTx/>
                <a:latin typeface="Calibri" panose="020F0502020204030204"/>
                <a:ea typeface="+mn-ea"/>
                <a:cs typeface="+mn-cs"/>
              </a:rPr>
              <a:t>confidence</a:t>
            </a:r>
          </a:p>
        </p:txBody>
      </p:sp>
    </p:spTree>
    <p:extLst>
      <p:ext uri="{BB962C8B-B14F-4D97-AF65-F5344CB8AC3E}">
        <p14:creationId xmlns:p14="http://schemas.microsoft.com/office/powerpoint/2010/main" val="232814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9EC27-3DCD-4E49-864D-F5DBE4973CCD}"/>
              </a:ext>
            </a:extLst>
          </p:cNvPr>
          <p:cNvSpPr>
            <a:spLocks noGrp="1"/>
          </p:cNvSpPr>
          <p:nvPr>
            <p:ph type="title"/>
          </p:nvPr>
        </p:nvSpPr>
        <p:spPr>
          <a:xfrm>
            <a:off x="317894" y="349039"/>
            <a:ext cx="11007571" cy="611419"/>
          </a:xfrm>
        </p:spPr>
        <p:txBody>
          <a:bodyPr>
            <a:noAutofit/>
          </a:bodyPr>
          <a:lstStyle/>
          <a:p>
            <a:r>
              <a:rPr lang="en-US" b="1" dirty="0">
                <a:solidFill>
                  <a:schemeClr val="bg1"/>
                </a:solidFill>
                <a:latin typeface="+mn-lt"/>
              </a:rPr>
              <a:t>Planning is Part of Effective De-escalation</a:t>
            </a:r>
          </a:p>
        </p:txBody>
      </p:sp>
      <p:sp>
        <p:nvSpPr>
          <p:cNvPr id="2" name="Content Placeholder 1">
            <a:extLst>
              <a:ext uri="{FF2B5EF4-FFF2-40B4-BE49-F238E27FC236}">
                <a16:creationId xmlns:a16="http://schemas.microsoft.com/office/drawing/2014/main" id="{CDDF9F79-7A30-451A-9128-FACF87464B0B}"/>
              </a:ext>
            </a:extLst>
          </p:cNvPr>
          <p:cNvSpPr>
            <a:spLocks noGrp="1"/>
          </p:cNvSpPr>
          <p:nvPr>
            <p:ph idx="1"/>
          </p:nvPr>
        </p:nvSpPr>
        <p:spPr>
          <a:xfrm>
            <a:off x="317894" y="1882208"/>
            <a:ext cx="11007571" cy="3734406"/>
          </a:xfrm>
        </p:spPr>
        <p:txBody>
          <a:bodyPr>
            <a:normAutofit/>
          </a:bodyPr>
          <a:lstStyle/>
          <a:p>
            <a:pPr marL="0" indent="0">
              <a:buNone/>
              <a:defRPr/>
            </a:pPr>
            <a:r>
              <a:rPr lang="en-US" sz="4000" dirty="0">
                <a:cs typeface="Times New Roman"/>
              </a:rPr>
              <a:t>Planning considers safety, skills, and strategies</a:t>
            </a:r>
            <a:endParaRPr lang="en-US" sz="4000" dirty="0">
              <a:cs typeface="Times New Roman" pitchFamily="18" charset="0"/>
            </a:endParaRPr>
          </a:p>
          <a:p>
            <a:pPr marL="914400" lvl="2" indent="-342900">
              <a:lnSpc>
                <a:spcPct val="150000"/>
              </a:lnSpc>
              <a:buSzPct val="80000"/>
              <a:defRPr/>
            </a:pPr>
            <a:r>
              <a:rPr lang="en-US" sz="3600" dirty="0">
                <a:solidFill>
                  <a:srgbClr val="103255"/>
                </a:solidFill>
                <a:cs typeface="Times New Roman" pitchFamily="18" charset="0"/>
              </a:rPr>
              <a:t>It is never too early to develop a plan</a:t>
            </a:r>
          </a:p>
          <a:p>
            <a:pPr marL="914400" lvl="2" indent="-342900">
              <a:lnSpc>
                <a:spcPct val="150000"/>
              </a:lnSpc>
              <a:buSzPct val="80000"/>
              <a:defRPr/>
            </a:pPr>
            <a:r>
              <a:rPr lang="en-US" sz="3600" dirty="0">
                <a:solidFill>
                  <a:srgbClr val="103255"/>
                </a:solidFill>
                <a:cs typeface="Times New Roman" pitchFamily="18" charset="0"/>
              </a:rPr>
              <a:t>It is never a bad idea to assess or re-assess a plan</a:t>
            </a:r>
          </a:p>
          <a:p>
            <a:pPr marL="914400" lvl="2" indent="-342900">
              <a:lnSpc>
                <a:spcPct val="150000"/>
              </a:lnSpc>
              <a:buSzPct val="80000"/>
              <a:defRPr/>
            </a:pPr>
            <a:r>
              <a:rPr lang="en-US" sz="3600" dirty="0">
                <a:solidFill>
                  <a:srgbClr val="103255"/>
                </a:solidFill>
                <a:cs typeface="Times New Roman" pitchFamily="18" charset="0"/>
              </a:rPr>
              <a:t>It is never too late to adjust and/or change a plan</a:t>
            </a:r>
            <a:endParaRPr lang="en-US" sz="3200" dirty="0"/>
          </a:p>
        </p:txBody>
      </p:sp>
    </p:spTree>
    <p:extLst>
      <p:ext uri="{BB962C8B-B14F-4D97-AF65-F5344CB8AC3E}">
        <p14:creationId xmlns:p14="http://schemas.microsoft.com/office/powerpoint/2010/main" val="115446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9EC27-3DCD-4E49-864D-F5DBE4973CCD}"/>
              </a:ext>
            </a:extLst>
          </p:cNvPr>
          <p:cNvSpPr>
            <a:spLocks noGrp="1"/>
          </p:cNvSpPr>
          <p:nvPr>
            <p:ph type="title"/>
          </p:nvPr>
        </p:nvSpPr>
        <p:spPr>
          <a:xfrm>
            <a:off x="592214" y="330835"/>
            <a:ext cx="11007571" cy="611419"/>
          </a:xfrm>
        </p:spPr>
        <p:txBody>
          <a:bodyPr>
            <a:noAutofit/>
          </a:bodyPr>
          <a:lstStyle/>
          <a:p>
            <a:r>
              <a:rPr lang="en-US" sz="4800" b="1" dirty="0">
                <a:solidFill>
                  <a:schemeClr val="bg1"/>
                </a:solidFill>
                <a:latin typeface="+mn-lt"/>
              </a:rPr>
              <a:t>De-escalation: The Basics </a:t>
            </a:r>
          </a:p>
        </p:txBody>
      </p:sp>
      <p:sp>
        <p:nvSpPr>
          <p:cNvPr id="2" name="Content Placeholder 1">
            <a:extLst>
              <a:ext uri="{FF2B5EF4-FFF2-40B4-BE49-F238E27FC236}">
                <a16:creationId xmlns:a16="http://schemas.microsoft.com/office/drawing/2014/main" id="{CDDF9F79-7A30-451A-9128-FACF87464B0B}"/>
              </a:ext>
            </a:extLst>
          </p:cNvPr>
          <p:cNvSpPr>
            <a:spLocks noGrp="1"/>
          </p:cNvSpPr>
          <p:nvPr>
            <p:ph idx="1"/>
          </p:nvPr>
        </p:nvSpPr>
        <p:spPr>
          <a:xfrm>
            <a:off x="301069" y="1662922"/>
            <a:ext cx="11241565" cy="4061393"/>
          </a:xfrm>
        </p:spPr>
        <p:txBody>
          <a:bodyPr>
            <a:normAutofit/>
          </a:bodyPr>
          <a:lstStyle/>
          <a:p>
            <a:pPr marL="342900" indent="-342900">
              <a:lnSpc>
                <a:spcPct val="100000"/>
              </a:lnSpc>
              <a:spcAft>
                <a:spcPts val="600"/>
              </a:spcAft>
            </a:pPr>
            <a:r>
              <a:rPr lang="en-US" sz="3600" dirty="0"/>
              <a:t>Communicating during crisis events require “STRATEGIES”</a:t>
            </a:r>
          </a:p>
          <a:p>
            <a:pPr marL="342900" indent="-342900">
              <a:lnSpc>
                <a:spcPct val="100000"/>
              </a:lnSpc>
              <a:spcAft>
                <a:spcPts val="600"/>
              </a:spcAft>
            </a:pPr>
            <a:r>
              <a:rPr lang="en-US" sz="3600" dirty="0"/>
              <a:t>Strategies should always support safety. Consider…</a:t>
            </a:r>
            <a:endParaRPr lang="en-US" sz="3600" dirty="0">
              <a:solidFill>
                <a:srgbClr val="103255"/>
              </a:solidFill>
            </a:endParaRPr>
          </a:p>
          <a:p>
            <a:pPr marL="1085850" lvl="2" indent="-514350">
              <a:lnSpc>
                <a:spcPct val="100000"/>
              </a:lnSpc>
              <a:spcAft>
                <a:spcPts val="600"/>
              </a:spcAft>
              <a:buFont typeface="+mj-lt"/>
              <a:buAutoNum type="arabicPeriod"/>
            </a:pPr>
            <a:r>
              <a:rPr lang="en-US" sz="3200" dirty="0">
                <a:solidFill>
                  <a:srgbClr val="103255"/>
                </a:solidFill>
              </a:rPr>
              <a:t>Information and surroundings</a:t>
            </a:r>
          </a:p>
          <a:p>
            <a:pPr marL="1085850" lvl="2" indent="-514350">
              <a:lnSpc>
                <a:spcPct val="100000"/>
              </a:lnSpc>
              <a:spcAft>
                <a:spcPts val="600"/>
              </a:spcAft>
              <a:buFont typeface="+mj-lt"/>
              <a:buAutoNum type="arabicPeriod"/>
            </a:pPr>
            <a:r>
              <a:rPr lang="en-US" sz="3200" dirty="0">
                <a:solidFill>
                  <a:srgbClr val="103255"/>
                </a:solidFill>
              </a:rPr>
              <a:t>Positioning / repositioning and personal space</a:t>
            </a:r>
          </a:p>
          <a:p>
            <a:pPr marL="1085850" lvl="2" indent="-514350">
              <a:lnSpc>
                <a:spcPct val="100000"/>
              </a:lnSpc>
              <a:spcAft>
                <a:spcPts val="600"/>
              </a:spcAft>
              <a:buFont typeface="+mj-lt"/>
              <a:buAutoNum type="arabicPeriod"/>
            </a:pPr>
            <a:r>
              <a:rPr lang="en-US" sz="3200" dirty="0">
                <a:solidFill>
                  <a:srgbClr val="103255"/>
                </a:solidFill>
              </a:rPr>
              <a:t>Visual and other sensory distractions</a:t>
            </a:r>
          </a:p>
          <a:p>
            <a:pPr marL="1085850" lvl="2" indent="-514350">
              <a:lnSpc>
                <a:spcPct val="100000"/>
              </a:lnSpc>
              <a:spcAft>
                <a:spcPts val="600"/>
              </a:spcAft>
              <a:buFont typeface="+mj-lt"/>
              <a:buAutoNum type="arabicPeriod"/>
            </a:pPr>
            <a:r>
              <a:rPr lang="en-US" sz="3200" dirty="0">
                <a:solidFill>
                  <a:srgbClr val="103255"/>
                </a:solidFill>
              </a:rPr>
              <a:t>Limit shouting</a:t>
            </a:r>
            <a:endParaRPr lang="en-US" sz="3000" dirty="0"/>
          </a:p>
        </p:txBody>
      </p:sp>
      <p:pic>
        <p:nvPicPr>
          <p:cNvPr id="6" name="Graphic 50" descr="Customer review">
            <a:extLst>
              <a:ext uri="{FF2B5EF4-FFF2-40B4-BE49-F238E27FC236}">
                <a16:creationId xmlns:a16="http://schemas.microsoft.com/office/drawing/2014/main" id="{1F9ACF34-7F28-1F96-9865-F9DEA85BD6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78" y="6119456"/>
            <a:ext cx="746836" cy="746836"/>
          </a:xfrm>
          <a:prstGeom prst="rect">
            <a:avLst/>
          </a:prstGeom>
        </p:spPr>
      </p:pic>
      <p:grpSp>
        <p:nvGrpSpPr>
          <p:cNvPr id="5" name="Group 4" descr="A chalkboard with Back to Basics written on it.">
            <a:extLst>
              <a:ext uri="{FF2B5EF4-FFF2-40B4-BE49-F238E27FC236}">
                <a16:creationId xmlns:a16="http://schemas.microsoft.com/office/drawing/2014/main" id="{67C9C2B7-716A-74D6-F899-96EF9644FF70}"/>
              </a:ext>
            </a:extLst>
          </p:cNvPr>
          <p:cNvGrpSpPr/>
          <p:nvPr/>
        </p:nvGrpSpPr>
        <p:grpSpPr>
          <a:xfrm>
            <a:off x="9294827" y="4299923"/>
            <a:ext cx="2619598" cy="2305759"/>
            <a:chOff x="9294827" y="4299923"/>
            <a:chExt cx="2619598" cy="2305759"/>
          </a:xfrm>
        </p:grpSpPr>
        <p:pic>
          <p:nvPicPr>
            <p:cNvPr id="1026" name="Picture 2" descr="Chalkboard, Blackboard, Whiteboard, Board, Class, Blank">
              <a:extLst>
                <a:ext uri="{FF2B5EF4-FFF2-40B4-BE49-F238E27FC236}">
                  <a16:creationId xmlns:a16="http://schemas.microsoft.com/office/drawing/2014/main" id="{564F4417-8AF1-42A2-9B78-9A87D9F239CA}"/>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4827" y="4299923"/>
              <a:ext cx="2619598" cy="23057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949294-5C38-4D57-8C09-031D5E0D0156}"/>
                </a:ext>
              </a:extLst>
            </p:cNvPr>
            <p:cNvSpPr txBox="1"/>
            <p:nvPr/>
          </p:nvSpPr>
          <p:spPr>
            <a:xfrm>
              <a:off x="9377571" y="4348271"/>
              <a:ext cx="2454110" cy="1569660"/>
            </a:xfrm>
            <a:prstGeom prst="rect">
              <a:avLst/>
            </a:prstGeom>
            <a:noFill/>
          </p:spPr>
          <p:txBody>
            <a:bodyPr wrap="square" rtlCol="0">
              <a:spAutoFit/>
            </a:bodyPr>
            <a:lstStyle/>
            <a:p>
              <a:pPr algn="ctr"/>
              <a:r>
                <a:rPr lang="en-US" sz="4800" b="1" dirty="0">
                  <a:solidFill>
                    <a:schemeClr val="bg1">
                      <a:lumMod val="95000"/>
                    </a:schemeClr>
                  </a:solidFill>
                  <a:latin typeface="Freestyle Script" panose="030804020302050B0404" pitchFamily="66" charset="0"/>
                </a:rPr>
                <a:t>BACK TO BASICS</a:t>
              </a:r>
            </a:p>
          </p:txBody>
        </p:sp>
      </p:grpSp>
    </p:spTree>
    <p:extLst>
      <p:ext uri="{BB962C8B-B14F-4D97-AF65-F5344CB8AC3E}">
        <p14:creationId xmlns:p14="http://schemas.microsoft.com/office/powerpoint/2010/main" val="167372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79EC27-3DCD-4E49-864D-F5DBE4973CCD}"/>
              </a:ext>
            </a:extLst>
          </p:cNvPr>
          <p:cNvSpPr>
            <a:spLocks noGrp="1"/>
          </p:cNvSpPr>
          <p:nvPr>
            <p:ph type="title"/>
          </p:nvPr>
        </p:nvSpPr>
        <p:spPr/>
        <p:txBody>
          <a:bodyPr>
            <a:noAutofit/>
          </a:bodyPr>
          <a:lstStyle/>
          <a:p>
            <a:r>
              <a:rPr lang="en-US" sz="4800" b="1" dirty="0">
                <a:solidFill>
                  <a:schemeClr val="bg1"/>
                </a:solidFill>
                <a:latin typeface="+mn-lt"/>
              </a:rPr>
              <a:t>De-escalation Requires Awareness </a:t>
            </a:r>
          </a:p>
        </p:txBody>
      </p:sp>
      <p:sp>
        <p:nvSpPr>
          <p:cNvPr id="2" name="Content Placeholder 1">
            <a:extLst>
              <a:ext uri="{FF2B5EF4-FFF2-40B4-BE49-F238E27FC236}">
                <a16:creationId xmlns:a16="http://schemas.microsoft.com/office/drawing/2014/main" id="{CDDF9F79-7A30-451A-9128-FACF87464B0B}"/>
              </a:ext>
            </a:extLst>
          </p:cNvPr>
          <p:cNvSpPr>
            <a:spLocks noGrp="1"/>
          </p:cNvSpPr>
          <p:nvPr>
            <p:ph idx="1"/>
          </p:nvPr>
        </p:nvSpPr>
        <p:spPr>
          <a:xfrm>
            <a:off x="472520" y="1687897"/>
            <a:ext cx="10408840" cy="4804977"/>
          </a:xfrm>
        </p:spPr>
        <p:txBody>
          <a:bodyPr>
            <a:normAutofit fontScale="92500" lnSpcReduction="10000"/>
          </a:bodyPr>
          <a:lstStyle/>
          <a:p>
            <a:pPr marL="342900" indent="-342900">
              <a:spcAft>
                <a:spcPts val="600"/>
              </a:spcAft>
            </a:pPr>
            <a:r>
              <a:rPr lang="en-US" altLang="en-US" sz="3600" dirty="0"/>
              <a:t>Psychosis may be frightening</a:t>
            </a:r>
          </a:p>
          <a:p>
            <a:pPr marL="342900" indent="-342900">
              <a:spcAft>
                <a:spcPts val="600"/>
              </a:spcAft>
            </a:pPr>
            <a:r>
              <a:rPr lang="en-US" altLang="en-US" sz="3600" dirty="0"/>
              <a:t>Delusions and hallucinations may be present</a:t>
            </a:r>
          </a:p>
          <a:p>
            <a:pPr marL="342900" indent="-342900">
              <a:spcAft>
                <a:spcPts val="600"/>
              </a:spcAft>
            </a:pPr>
            <a:r>
              <a:rPr lang="en-US" altLang="en-US" sz="3600" dirty="0"/>
              <a:t>Communication efforts can help slow things down</a:t>
            </a:r>
          </a:p>
          <a:p>
            <a:pPr marL="342900" indent="-342900">
              <a:spcAft>
                <a:spcPts val="600"/>
              </a:spcAft>
            </a:pPr>
            <a:r>
              <a:rPr lang="en-US" altLang="en-US" sz="3600" dirty="0"/>
              <a:t>Setting limits and seeking cooperation can provide structure to the interaction</a:t>
            </a:r>
          </a:p>
          <a:p>
            <a:pPr marL="342900" indent="-342900">
              <a:spcAft>
                <a:spcPts val="600"/>
              </a:spcAft>
            </a:pPr>
            <a:r>
              <a:rPr lang="en-US" altLang="en-US" sz="3600" dirty="0"/>
              <a:t>Continue to express safety</a:t>
            </a:r>
          </a:p>
          <a:p>
            <a:pPr marL="342900" indent="-342900">
              <a:spcAft>
                <a:spcPts val="600"/>
              </a:spcAft>
            </a:pPr>
            <a:r>
              <a:rPr lang="en-US" altLang="en-US" sz="3600" dirty="0"/>
              <a:t>Use active listening skills</a:t>
            </a:r>
          </a:p>
          <a:p>
            <a:pPr marL="342900" indent="-342900">
              <a:spcAft>
                <a:spcPts val="600"/>
              </a:spcAft>
            </a:pPr>
            <a:r>
              <a:rPr lang="en-US" altLang="en-US" sz="3600" dirty="0"/>
              <a:t>Build rapport first, then move to problem-solving</a:t>
            </a:r>
          </a:p>
        </p:txBody>
      </p:sp>
    </p:spTree>
    <p:extLst>
      <p:ext uri="{BB962C8B-B14F-4D97-AF65-F5344CB8AC3E}">
        <p14:creationId xmlns:p14="http://schemas.microsoft.com/office/powerpoint/2010/main" val="264106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1C231-FEA2-41BA-92F7-8CF01A4FC858}"/>
              </a:ext>
            </a:extLst>
          </p:cNvPr>
          <p:cNvSpPr>
            <a:spLocks noGrp="1"/>
          </p:cNvSpPr>
          <p:nvPr>
            <p:ph type="title"/>
          </p:nvPr>
        </p:nvSpPr>
        <p:spPr/>
        <p:txBody>
          <a:bodyPr>
            <a:noAutofit/>
          </a:bodyPr>
          <a:lstStyle/>
          <a:p>
            <a:r>
              <a:rPr lang="en-US" sz="4800" b="1" dirty="0">
                <a:solidFill>
                  <a:schemeClr val="bg1"/>
                </a:solidFill>
                <a:latin typeface="+mn-lt"/>
              </a:rPr>
              <a:t>Critical De-escalation Learning Points </a:t>
            </a:r>
          </a:p>
        </p:txBody>
      </p:sp>
      <p:sp>
        <p:nvSpPr>
          <p:cNvPr id="5" name="Content Placeholder 4">
            <a:extLst>
              <a:ext uri="{FF2B5EF4-FFF2-40B4-BE49-F238E27FC236}">
                <a16:creationId xmlns:a16="http://schemas.microsoft.com/office/drawing/2014/main" id="{AFE6FD3B-9C25-72AC-5039-452D0705D1B9}"/>
              </a:ext>
            </a:extLst>
          </p:cNvPr>
          <p:cNvSpPr>
            <a:spLocks noGrp="1"/>
          </p:cNvSpPr>
          <p:nvPr>
            <p:ph idx="1"/>
          </p:nvPr>
        </p:nvSpPr>
        <p:spPr/>
        <p:txBody>
          <a:bodyPr/>
          <a:lstStyle/>
          <a:p>
            <a:pPr marL="457200" lvl="0" indent="-457200">
              <a:lnSpc>
                <a:spcPct val="100000"/>
              </a:lnSpc>
              <a:spcBef>
                <a:spcPts val="0"/>
              </a:spcBef>
              <a:spcAft>
                <a:spcPts val="1000"/>
              </a:spcAft>
              <a:buFontTx/>
              <a:buAutoNum type="arabicPeriod"/>
            </a:pPr>
            <a:r>
              <a:rPr lang="en-US" sz="3200" dirty="0"/>
              <a:t>Your delivery matters (words, tone, body language)</a:t>
            </a:r>
          </a:p>
          <a:p>
            <a:pPr marL="457200" lvl="0" indent="-457200">
              <a:lnSpc>
                <a:spcPct val="100000"/>
              </a:lnSpc>
              <a:spcBef>
                <a:spcPts val="0"/>
              </a:spcBef>
              <a:spcAft>
                <a:spcPts val="1000"/>
              </a:spcAft>
              <a:buFontTx/>
              <a:buAutoNum type="arabicPeriod"/>
            </a:pPr>
            <a:r>
              <a:rPr lang="en-US" sz="3200" dirty="0"/>
              <a:t>Gather information to build understanding</a:t>
            </a:r>
          </a:p>
          <a:p>
            <a:pPr marL="457200" lvl="0" indent="-457200">
              <a:lnSpc>
                <a:spcPct val="100000"/>
              </a:lnSpc>
              <a:spcBef>
                <a:spcPts val="0"/>
              </a:spcBef>
              <a:spcAft>
                <a:spcPts val="1000"/>
              </a:spcAft>
              <a:buFontTx/>
              <a:buAutoNum type="arabicPeriod"/>
            </a:pPr>
            <a:r>
              <a:rPr lang="en-US" sz="3200" dirty="0"/>
              <a:t>If communications break down / “handoff”</a:t>
            </a:r>
          </a:p>
          <a:p>
            <a:pPr marL="457200" lvl="0" indent="-457200">
              <a:lnSpc>
                <a:spcPct val="100000"/>
              </a:lnSpc>
              <a:spcBef>
                <a:spcPts val="0"/>
              </a:spcBef>
              <a:spcAft>
                <a:spcPts val="1000"/>
              </a:spcAft>
              <a:buFontTx/>
              <a:buAutoNum type="arabicPeriod"/>
            </a:pPr>
            <a:r>
              <a:rPr lang="en-US" sz="3200" dirty="0"/>
              <a:t>Officer leadership is critical</a:t>
            </a:r>
          </a:p>
          <a:p>
            <a:pPr marL="457200" lvl="0" indent="-457200">
              <a:lnSpc>
                <a:spcPct val="100000"/>
              </a:lnSpc>
              <a:spcBef>
                <a:spcPts val="0"/>
              </a:spcBef>
              <a:spcAft>
                <a:spcPts val="1000"/>
              </a:spcAft>
              <a:buFontTx/>
              <a:buAutoNum type="arabicPeriod"/>
            </a:pPr>
            <a:r>
              <a:rPr lang="en-US" sz="3200" dirty="0"/>
              <a:t>Be aware and address feelings of fear experienced by…</a:t>
            </a:r>
          </a:p>
          <a:p>
            <a:pPr marL="1143000" lvl="1" indent="-457200">
              <a:lnSpc>
                <a:spcPct val="100000"/>
              </a:lnSpc>
              <a:spcBef>
                <a:spcPts val="0"/>
              </a:spcBef>
              <a:spcAft>
                <a:spcPts val="1000"/>
              </a:spcAft>
            </a:pPr>
            <a:r>
              <a:rPr lang="en-US" sz="3200" dirty="0">
                <a:solidFill>
                  <a:srgbClr val="103255"/>
                </a:solidFill>
              </a:rPr>
              <a:t>Person in crisis</a:t>
            </a:r>
          </a:p>
          <a:p>
            <a:pPr marL="1143000" lvl="1" indent="-457200">
              <a:lnSpc>
                <a:spcPct val="100000"/>
              </a:lnSpc>
              <a:spcBef>
                <a:spcPts val="0"/>
              </a:spcBef>
              <a:spcAft>
                <a:spcPts val="1000"/>
              </a:spcAft>
            </a:pPr>
            <a:r>
              <a:rPr lang="en-US" sz="3200" dirty="0">
                <a:solidFill>
                  <a:srgbClr val="103255"/>
                </a:solidFill>
              </a:rPr>
              <a:t>Responding officers</a:t>
            </a:r>
          </a:p>
          <a:p>
            <a:pPr marL="1143000" lvl="1" indent="-457200">
              <a:lnSpc>
                <a:spcPct val="100000"/>
              </a:lnSpc>
              <a:spcBef>
                <a:spcPts val="0"/>
              </a:spcBef>
              <a:spcAft>
                <a:spcPts val="1000"/>
              </a:spcAft>
            </a:pPr>
            <a:r>
              <a:rPr lang="en-US" sz="3200" dirty="0">
                <a:solidFill>
                  <a:srgbClr val="103255"/>
                </a:solidFill>
              </a:rPr>
              <a:t>Others present</a:t>
            </a:r>
          </a:p>
        </p:txBody>
      </p:sp>
      <p:sp>
        <p:nvSpPr>
          <p:cNvPr id="4" name="Thought Bubble: Cloud 3">
            <a:extLst>
              <a:ext uri="{FF2B5EF4-FFF2-40B4-BE49-F238E27FC236}">
                <a16:creationId xmlns:a16="http://schemas.microsoft.com/office/drawing/2014/main" id="{48786EAE-10A6-295F-CB1B-C407DF0C5504}"/>
              </a:ext>
            </a:extLst>
          </p:cNvPr>
          <p:cNvSpPr/>
          <p:nvPr/>
        </p:nvSpPr>
        <p:spPr>
          <a:xfrm>
            <a:off x="159779" y="6226175"/>
            <a:ext cx="864870" cy="53340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795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1C231-FEA2-41BA-92F7-8CF01A4FC858}"/>
              </a:ext>
            </a:extLst>
          </p:cNvPr>
          <p:cNvSpPr>
            <a:spLocks noGrp="1"/>
          </p:cNvSpPr>
          <p:nvPr>
            <p:ph type="title"/>
          </p:nvPr>
        </p:nvSpPr>
        <p:spPr/>
        <p:txBody>
          <a:bodyPr>
            <a:noAutofit/>
          </a:bodyPr>
          <a:lstStyle/>
          <a:p>
            <a:r>
              <a:rPr lang="en-US" sz="4800" b="1" dirty="0">
                <a:solidFill>
                  <a:schemeClr val="bg1"/>
                </a:solidFill>
                <a:latin typeface="+mn-lt"/>
              </a:rPr>
              <a:t>Critical De-escalation Learning Points</a:t>
            </a:r>
          </a:p>
        </p:txBody>
      </p:sp>
      <p:sp>
        <p:nvSpPr>
          <p:cNvPr id="5" name="Content Placeholder 4">
            <a:extLst>
              <a:ext uri="{FF2B5EF4-FFF2-40B4-BE49-F238E27FC236}">
                <a16:creationId xmlns:a16="http://schemas.microsoft.com/office/drawing/2014/main" id="{B73AA8DE-4682-5171-E2A5-BFD1C28D98A1}"/>
              </a:ext>
            </a:extLst>
          </p:cNvPr>
          <p:cNvSpPr>
            <a:spLocks noGrp="1"/>
          </p:cNvSpPr>
          <p:nvPr>
            <p:ph idx="1"/>
          </p:nvPr>
        </p:nvSpPr>
        <p:spPr>
          <a:xfrm>
            <a:off x="592214" y="1449359"/>
            <a:ext cx="11007571" cy="3734406"/>
          </a:xfrm>
        </p:spPr>
        <p:txBody>
          <a:bodyPr/>
          <a:lstStyle/>
          <a:p>
            <a:pPr marL="0" lvl="0" indent="0">
              <a:lnSpc>
                <a:spcPct val="100000"/>
              </a:lnSpc>
              <a:spcBef>
                <a:spcPts val="0"/>
              </a:spcBef>
              <a:spcAft>
                <a:spcPts val="1000"/>
              </a:spcAft>
              <a:buNone/>
            </a:pPr>
            <a:r>
              <a:rPr lang="en-US" sz="3200" dirty="0"/>
              <a:t>6. Slow everything down</a:t>
            </a:r>
          </a:p>
          <a:p>
            <a:pPr marL="0" lvl="0" indent="0">
              <a:lnSpc>
                <a:spcPct val="100000"/>
              </a:lnSpc>
              <a:spcBef>
                <a:spcPts val="0"/>
              </a:spcBef>
              <a:spcAft>
                <a:spcPts val="1000"/>
              </a:spcAft>
              <a:buNone/>
            </a:pPr>
            <a:r>
              <a:rPr lang="en-US" sz="3200" dirty="0"/>
              <a:t>7. Provide choices</a:t>
            </a:r>
          </a:p>
          <a:p>
            <a:pPr marL="0" lvl="0" indent="0">
              <a:lnSpc>
                <a:spcPct val="100000"/>
              </a:lnSpc>
              <a:spcBef>
                <a:spcPts val="0"/>
              </a:spcBef>
              <a:spcAft>
                <a:spcPts val="1000"/>
              </a:spcAft>
              <a:buNone/>
            </a:pPr>
            <a:r>
              <a:rPr lang="en-US" sz="3200" dirty="0"/>
              <a:t>8. Test compliance, comprehension, and understanding</a:t>
            </a:r>
          </a:p>
          <a:p>
            <a:pPr marL="0" lvl="0" indent="0">
              <a:lnSpc>
                <a:spcPct val="100000"/>
              </a:lnSpc>
              <a:spcBef>
                <a:spcPts val="0"/>
              </a:spcBef>
              <a:spcAft>
                <a:spcPts val="1000"/>
              </a:spcAft>
              <a:buNone/>
            </a:pPr>
            <a:r>
              <a:rPr lang="en-US" sz="3200" dirty="0"/>
              <a:t>	(a) Do you remember my name?</a:t>
            </a:r>
          </a:p>
          <a:p>
            <a:pPr marL="0" lvl="0" indent="0">
              <a:lnSpc>
                <a:spcPct val="100000"/>
              </a:lnSpc>
              <a:spcBef>
                <a:spcPts val="0"/>
              </a:spcBef>
              <a:spcAft>
                <a:spcPts val="600"/>
              </a:spcAft>
              <a:buNone/>
            </a:pPr>
            <a:r>
              <a:rPr lang="en-US" sz="3200" dirty="0"/>
              <a:t>	(b) Please look at me OR Please sit here</a:t>
            </a:r>
          </a:p>
          <a:p>
            <a:pPr marL="0" lvl="0" indent="0">
              <a:lnSpc>
                <a:spcPct val="100000"/>
              </a:lnSpc>
              <a:spcBef>
                <a:spcPts val="0"/>
              </a:spcBef>
              <a:spcAft>
                <a:spcPts val="1000"/>
              </a:spcAft>
              <a:buNone/>
            </a:pPr>
            <a:r>
              <a:rPr lang="en-US" sz="3200" dirty="0"/>
              <a:t>9. Remember two people talking </a:t>
            </a:r>
            <a:r>
              <a:rPr lang="en-US" sz="4400" b="1" dirty="0">
                <a:ln w="0"/>
                <a:solidFill>
                  <a:srgbClr val="5F0D14"/>
                </a:solidFill>
                <a:ea typeface="+mn-lt"/>
                <a:cs typeface="Calibri" panose="020F0502020204030204"/>
              </a:rPr>
              <a:t>≠</a:t>
            </a:r>
            <a:r>
              <a:rPr lang="en-US" sz="4000" dirty="0"/>
              <a:t> </a:t>
            </a:r>
            <a:r>
              <a:rPr lang="en-US" sz="3200" dirty="0"/>
              <a:t>one person listening</a:t>
            </a:r>
          </a:p>
          <a:p>
            <a:pPr marL="0" lvl="0" indent="0" algn="ctr">
              <a:lnSpc>
                <a:spcPct val="100000"/>
              </a:lnSpc>
              <a:spcBef>
                <a:spcPts val="0"/>
              </a:spcBef>
              <a:buNone/>
            </a:pPr>
            <a:r>
              <a:rPr lang="en-US" sz="3200" b="1" dirty="0">
                <a:solidFill>
                  <a:srgbClr val="306E36"/>
                </a:solidFill>
              </a:rPr>
              <a:t>Once de-escalated, divert from the criminal justice system, </a:t>
            </a:r>
          </a:p>
          <a:p>
            <a:pPr marL="0" lvl="0" indent="0" algn="ctr">
              <a:lnSpc>
                <a:spcPct val="100000"/>
              </a:lnSpc>
              <a:spcBef>
                <a:spcPts val="0"/>
              </a:spcBef>
              <a:buNone/>
            </a:pPr>
            <a:r>
              <a:rPr lang="en-US" sz="3200" b="1" dirty="0">
                <a:solidFill>
                  <a:srgbClr val="306E36"/>
                </a:solidFill>
              </a:rPr>
              <a:t>when possible.  </a:t>
            </a:r>
          </a:p>
        </p:txBody>
      </p:sp>
      <p:pic>
        <p:nvPicPr>
          <p:cNvPr id="4" name="Graphic 50" descr="Customer review">
            <a:extLst>
              <a:ext uri="{FF2B5EF4-FFF2-40B4-BE49-F238E27FC236}">
                <a16:creationId xmlns:a16="http://schemas.microsoft.com/office/drawing/2014/main" id="{A8F331FF-B609-683F-A8ED-807E015EF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547" y="6076026"/>
            <a:ext cx="617220" cy="617220"/>
          </a:xfrm>
          <a:prstGeom prst="rect">
            <a:avLst/>
          </a:prstGeom>
        </p:spPr>
      </p:pic>
    </p:spTree>
    <p:extLst>
      <p:ext uri="{BB962C8B-B14F-4D97-AF65-F5344CB8AC3E}">
        <p14:creationId xmlns:p14="http://schemas.microsoft.com/office/powerpoint/2010/main" val="52339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1C231-FEA2-41BA-92F7-8CF01A4FC858}"/>
              </a:ext>
            </a:extLst>
          </p:cNvPr>
          <p:cNvSpPr>
            <a:spLocks noGrp="1"/>
          </p:cNvSpPr>
          <p:nvPr>
            <p:ph type="title"/>
          </p:nvPr>
        </p:nvSpPr>
        <p:spPr/>
        <p:txBody>
          <a:bodyPr>
            <a:noAutofit/>
          </a:bodyPr>
          <a:lstStyle/>
          <a:p>
            <a:r>
              <a:rPr lang="en-US" sz="4800" b="1" dirty="0">
                <a:solidFill>
                  <a:schemeClr val="bg1"/>
                </a:solidFill>
                <a:latin typeface="+mn-lt"/>
              </a:rPr>
              <a:t>Hooks and Triggers</a:t>
            </a:r>
          </a:p>
        </p:txBody>
      </p:sp>
      <p:sp>
        <p:nvSpPr>
          <p:cNvPr id="7" name="Content Placeholder 6">
            <a:extLst>
              <a:ext uri="{FF2B5EF4-FFF2-40B4-BE49-F238E27FC236}">
                <a16:creationId xmlns:a16="http://schemas.microsoft.com/office/drawing/2014/main" id="{071B7CE8-80B3-DE15-B2EB-09BB2AF80A87}"/>
              </a:ext>
            </a:extLst>
          </p:cNvPr>
          <p:cNvSpPr>
            <a:spLocks noGrp="1"/>
          </p:cNvSpPr>
          <p:nvPr>
            <p:ph idx="1"/>
          </p:nvPr>
        </p:nvSpPr>
        <p:spPr/>
        <p:txBody>
          <a:bodyPr/>
          <a:lstStyle/>
          <a:p>
            <a:pPr marL="0" lvl="0" indent="0">
              <a:lnSpc>
                <a:spcPct val="100000"/>
              </a:lnSpc>
              <a:spcBef>
                <a:spcPts val="0"/>
              </a:spcBef>
              <a:spcAft>
                <a:spcPts val="1000"/>
              </a:spcAft>
              <a:buNone/>
            </a:pPr>
            <a:r>
              <a:rPr lang="en-US" sz="3600" dirty="0"/>
              <a:t>A method to use when gathering information during a crisis</a:t>
            </a:r>
          </a:p>
          <a:p>
            <a:pPr marL="914400" lvl="0" indent="-457200">
              <a:lnSpc>
                <a:spcPct val="100000"/>
              </a:lnSpc>
              <a:spcBef>
                <a:spcPts val="0"/>
              </a:spcBef>
              <a:spcAft>
                <a:spcPts val="1000"/>
              </a:spcAft>
            </a:pPr>
            <a:r>
              <a:rPr lang="en-US" sz="3600" b="1" dirty="0"/>
              <a:t>Hooks</a:t>
            </a:r>
            <a:r>
              <a:rPr lang="en-US" sz="3600" dirty="0"/>
              <a:t> – are things you find to build rapport</a:t>
            </a:r>
          </a:p>
          <a:p>
            <a:pPr marL="914400" lvl="0" indent="-457200">
              <a:lnSpc>
                <a:spcPct val="100000"/>
              </a:lnSpc>
              <a:spcBef>
                <a:spcPts val="0"/>
              </a:spcBef>
            </a:pPr>
            <a:r>
              <a:rPr lang="en-US" sz="3600" b="1" dirty="0"/>
              <a:t>Triggers</a:t>
            </a:r>
            <a:r>
              <a:rPr lang="en-US" sz="3600" dirty="0"/>
              <a:t> – things you learn from the person that may escalate their behaviors</a:t>
            </a:r>
          </a:p>
          <a:p>
            <a:pPr marL="0" lvl="0" indent="0" algn="ctr">
              <a:lnSpc>
                <a:spcPct val="100000"/>
              </a:lnSpc>
              <a:spcBef>
                <a:spcPts val="2400"/>
              </a:spcBef>
              <a:spcAft>
                <a:spcPts val="1000"/>
              </a:spcAft>
              <a:buNone/>
            </a:pPr>
            <a:r>
              <a:rPr lang="en-US" sz="3600" b="1" dirty="0">
                <a:solidFill>
                  <a:srgbClr val="306E36"/>
                </a:solidFill>
              </a:rPr>
              <a:t>Active listening can help identify hooks and </a:t>
            </a:r>
          </a:p>
          <a:p>
            <a:pPr marL="0" lvl="0" indent="0" algn="ctr">
              <a:lnSpc>
                <a:spcPct val="100000"/>
              </a:lnSpc>
              <a:spcBef>
                <a:spcPts val="0"/>
              </a:spcBef>
              <a:spcAft>
                <a:spcPts val="1000"/>
              </a:spcAft>
              <a:buNone/>
            </a:pPr>
            <a:r>
              <a:rPr lang="en-US" sz="3600" b="1" dirty="0">
                <a:solidFill>
                  <a:srgbClr val="306E36"/>
                </a:solidFill>
              </a:rPr>
              <a:t>triggers to de-escalate a crisis </a:t>
            </a:r>
          </a:p>
        </p:txBody>
      </p:sp>
      <p:sp>
        <p:nvSpPr>
          <p:cNvPr id="4" name="Thought Bubble: Cloud 3">
            <a:extLst>
              <a:ext uri="{FF2B5EF4-FFF2-40B4-BE49-F238E27FC236}">
                <a16:creationId xmlns:a16="http://schemas.microsoft.com/office/drawing/2014/main" id="{30044A92-3AA6-3069-2225-2DB386767EC7}"/>
              </a:ext>
            </a:extLst>
          </p:cNvPr>
          <p:cNvSpPr/>
          <p:nvPr/>
        </p:nvSpPr>
        <p:spPr>
          <a:xfrm>
            <a:off x="116536" y="6199505"/>
            <a:ext cx="951357" cy="586740"/>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E3255"/>
                </a:solidFill>
                <a:effectLst/>
                <a:ea typeface="Calibri" panose="020F0502020204030204" pitchFamily="34" charset="0"/>
                <a:cs typeface="Times New Roman" panose="02020603050405020304" pitchFamily="18" charset="0"/>
              </a:rPr>
              <a:t>Q&amp;A</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80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2.xml><?xml version="1.0" encoding="utf-8"?>
<ds:datastoreItem xmlns:ds="http://schemas.openxmlformats.org/officeDocument/2006/customXml" ds:itemID="{4F405D97-53E3-4717-8BC1-F97B14E49F1C}"/>
</file>

<file path=customXml/itemProps3.xml><?xml version="1.0" encoding="utf-8"?>
<ds:datastoreItem xmlns:ds="http://schemas.openxmlformats.org/officeDocument/2006/customXml" ds:itemID="{A6DD3AB1-DD45-4A8F-9ACE-E0C5B9B3B8ED}">
  <ds:schemaRefs>
    <ds:schemaRef ds:uri="18c2110a-fa4b-402c-8c82-3701cde48037"/>
    <ds:schemaRef ds:uri="http://purl.org/dc/terms/"/>
    <ds:schemaRef ds:uri="http://www.w3.org/XML/1998/namespace"/>
    <ds:schemaRef ds:uri="http://purl.org/dc/dcmitype/"/>
    <ds:schemaRef ds:uri="http://purl.org/dc/elements/1.1/"/>
    <ds:schemaRef ds:uri="http://schemas.openxmlformats.org/package/2006/metadata/core-properties"/>
    <ds:schemaRef ds:uri="fb9f44b2-6070-4b2a-b7c2-28dd78d6e307"/>
    <ds:schemaRef ds:uri="http://schemas.microsoft.com/office/2006/documentManagement/types"/>
    <ds:schemaRef ds:uri="http://schemas.microsoft.com/office/infopath/2007/PartnerControls"/>
    <ds:schemaRef ds:uri="http://schemas.microsoft.com/office/2006/metadata/properties"/>
    <ds:schemaRef ds:uri="735da86d-8eb8-4cc6-88d5-93088148c5ac"/>
    <ds:schemaRef ds:uri="6bff655e-9d2d-4277-8f1b-d3dca3bf465e"/>
  </ds:schemaRefs>
</ds:datastoreItem>
</file>

<file path=docProps/app.xml><?xml version="1.0" encoding="utf-8"?>
<Properties xmlns="http://schemas.openxmlformats.org/officeDocument/2006/extended-properties" xmlns:vt="http://schemas.openxmlformats.org/officeDocument/2006/docPropsVTypes">
  <TotalTime>1632</TotalTime>
  <Words>972</Words>
  <Application>Microsoft Office PowerPoint</Application>
  <PresentationFormat>Widescreen</PresentationFormat>
  <Paragraphs>147</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Colonna MT</vt:lpstr>
      <vt:lpstr>Freestyle Script</vt:lpstr>
      <vt:lpstr>Office Theme</vt:lpstr>
      <vt:lpstr>Scenario-Based Skills Training –  De-escalation Strategies</vt:lpstr>
      <vt:lpstr>Module Overview</vt:lpstr>
      <vt:lpstr>De-escalation Is About…</vt:lpstr>
      <vt:lpstr>Planning is Part of Effective De-escalation</vt:lpstr>
      <vt:lpstr>De-escalation: The Basics </vt:lpstr>
      <vt:lpstr>De-escalation Requires Awareness </vt:lpstr>
      <vt:lpstr>Critical De-escalation Learning Points </vt:lpstr>
      <vt:lpstr>Critical De-escalation Learning Points</vt:lpstr>
      <vt:lpstr>Hooks and Triggers</vt:lpstr>
      <vt:lpstr>Crisis Response Toolbox</vt:lpstr>
      <vt:lpstr>Verbal Skills and De-escalation Strategies </vt:lpstr>
      <vt:lpstr>Pulling It Together</vt:lpstr>
      <vt:lpstr>Verbal De-escalation: “The 4 Plays”</vt:lpstr>
      <vt:lpstr>Play Numbers 1 and 2 – </vt:lpstr>
      <vt:lpstr>Play Number 3 –   “I Can See You” (seeing emotions) </vt:lpstr>
      <vt:lpstr>Play Number 4 – Summarizing </vt:lpstr>
      <vt:lpstr>Verbal De-escalation: “The 4 Plays” </vt:lpstr>
      <vt:lpstr>Keep Escalating Factors in Mind </vt:lpstr>
      <vt:lpstr>Tips for Effective Responses</vt:lpstr>
      <vt:lpstr>Plan for Solutions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17: Scenario-Based Skills Training – De-escalation Strategies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11</cp:revision>
  <dcterms:created xsi:type="dcterms:W3CDTF">2021-01-14T15:43:50Z</dcterms:created>
  <dcterms:modified xsi:type="dcterms:W3CDTF">2022-11-23T22:44:26Z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