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60" r:id="rId5"/>
    <p:sldId id="294" r:id="rId6"/>
    <p:sldId id="289" r:id="rId7"/>
    <p:sldId id="285" r:id="rId8"/>
    <p:sldId id="290" r:id="rId9"/>
    <p:sldId id="295" r:id="rId10"/>
    <p:sldId id="286" r:id="rId11"/>
    <p:sldId id="288"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 id="2" name="Sam Rogers" initials="SR" lastIdx="3" clrIdx="1">
    <p:extLst>
      <p:ext uri="{19B8F6BF-5375-455C-9EA6-DF929625EA0E}">
        <p15:presenceInfo xmlns:p15="http://schemas.microsoft.com/office/powerpoint/2012/main" userId="S::srogers@prainc.com::b1652486-8be4-47ac-b62e-2d947a53f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E36"/>
    <a:srgbClr val="5F0D14"/>
    <a:srgbClr val="103255"/>
    <a:srgbClr val="FFFFFF"/>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73371-CB74-4AD8-8485-866C996131EE}" v="4" dt="2022-11-04T12:59:55.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8" autoAdjust="0"/>
    <p:restoredTop sz="86385" autoAdjust="0"/>
  </p:normalViewPr>
  <p:slideViewPr>
    <p:cSldViewPr snapToGrid="0">
      <p:cViewPr>
        <p:scale>
          <a:sx n="100" d="100"/>
          <a:sy n="100" d="100"/>
        </p:scale>
        <p:origin x="1314" y="9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DE873371-CB74-4AD8-8485-866C996131EE}"/>
    <pc:docChg chg="modSld">
      <pc:chgData name="Holley Davis" userId="b9253272-6ee1-4ed8-a83c-6c05a74f534a" providerId="ADAL" clId="{DE873371-CB74-4AD8-8485-866C996131EE}" dt="2022-11-04T12:59:26.132" v="333" actId="33553"/>
      <pc:docMkLst>
        <pc:docMk/>
      </pc:docMkLst>
      <pc:sldChg chg="modSp mod">
        <pc:chgData name="Holley Davis" userId="b9253272-6ee1-4ed8-a83c-6c05a74f534a" providerId="ADAL" clId="{DE873371-CB74-4AD8-8485-866C996131EE}" dt="2022-11-04T12:59:26.132" v="333" actId="33553"/>
        <pc:sldMkLst>
          <pc:docMk/>
          <pc:sldMk cId="1316476481" sldId="260"/>
        </pc:sldMkLst>
        <pc:spChg chg="mod">
          <ac:chgData name="Holley Davis" userId="b9253272-6ee1-4ed8-a83c-6c05a74f534a" providerId="ADAL" clId="{DE873371-CB74-4AD8-8485-866C996131EE}" dt="2022-11-04T12:59:26.132" v="333" actId="33553"/>
          <ac:spMkLst>
            <pc:docMk/>
            <pc:sldMk cId="1316476481" sldId="260"/>
            <ac:spMk id="29" creationId="{BAF0A6AF-3B14-4C8E-A620-C43A1CD3DB9F}"/>
          </ac:spMkLst>
        </pc:spChg>
        <pc:grpChg chg="mod">
          <ac:chgData name="Holley Davis" userId="b9253272-6ee1-4ed8-a83c-6c05a74f534a" providerId="ADAL" clId="{DE873371-CB74-4AD8-8485-866C996131EE}" dt="2022-11-04T12:57:58.814" v="4" actId="962"/>
          <ac:grpSpMkLst>
            <pc:docMk/>
            <pc:sldMk cId="1316476481" sldId="260"/>
            <ac:grpSpMk id="38" creationId="{294EA0C3-0319-4CFF-BD76-B8E7AA06BB83}"/>
          </ac:grpSpMkLst>
        </pc:grpChg>
        <pc:picChg chg="mod">
          <ac:chgData name="Holley Davis" userId="b9253272-6ee1-4ed8-a83c-6c05a74f534a" providerId="ADAL" clId="{DE873371-CB74-4AD8-8485-866C996131EE}" dt="2022-11-04T12:58:13.388" v="8" actId="962"/>
          <ac:picMkLst>
            <pc:docMk/>
            <pc:sldMk cId="1316476481" sldId="260"/>
            <ac:picMk id="10" creationId="{F5C8C5FE-E57D-441A-98DC-34C42846E431}"/>
          </ac:picMkLst>
        </pc:picChg>
        <pc:picChg chg="mod">
          <ac:chgData name="Holley Davis" userId="b9253272-6ee1-4ed8-a83c-6c05a74f534a" providerId="ADAL" clId="{DE873371-CB74-4AD8-8485-866C996131EE}" dt="2022-11-04T12:57:54.557" v="3" actId="962"/>
          <ac:picMkLst>
            <pc:docMk/>
            <pc:sldMk cId="1316476481" sldId="260"/>
            <ac:picMk id="28" creationId="{01FD8527-BD3A-4866-A147-46530352189D}"/>
          </ac:picMkLst>
        </pc:picChg>
        <pc:picChg chg="mod">
          <ac:chgData name="Holley Davis" userId="b9253272-6ee1-4ed8-a83c-6c05a74f534a" providerId="ADAL" clId="{DE873371-CB74-4AD8-8485-866C996131EE}" dt="2022-11-04T12:58:05.438" v="6" actId="962"/>
          <ac:picMkLst>
            <pc:docMk/>
            <pc:sldMk cId="1316476481" sldId="260"/>
            <ac:picMk id="32" creationId="{CE6E0708-5C25-4D53-9BFB-6E72E3C99319}"/>
          </ac:picMkLst>
        </pc:picChg>
      </pc:sldChg>
      <pc:sldChg chg="modSp mod">
        <pc:chgData name="Holley Davis" userId="b9253272-6ee1-4ed8-a83c-6c05a74f534a" providerId="ADAL" clId="{DE873371-CB74-4AD8-8485-866C996131EE}" dt="2022-11-04T12:58:21.489" v="9" actId="962"/>
        <pc:sldMkLst>
          <pc:docMk/>
          <pc:sldMk cId="2637397797" sldId="261"/>
        </pc:sldMkLst>
        <pc:grpChg chg="mod">
          <ac:chgData name="Holley Davis" userId="b9253272-6ee1-4ed8-a83c-6c05a74f534a" providerId="ADAL" clId="{DE873371-CB74-4AD8-8485-866C996131EE}" dt="2022-11-04T12:58:21.489" v="9" actId="962"/>
          <ac:grpSpMkLst>
            <pc:docMk/>
            <pc:sldMk cId="2637397797" sldId="261"/>
            <ac:grpSpMk id="14" creationId="{FE942B61-9310-4DB1-A564-824997C5057B}"/>
          </ac:grpSpMkLst>
        </pc:grpChg>
      </pc:sldChg>
      <pc:sldChg chg="modSp mod">
        <pc:chgData name="Holley Davis" userId="b9253272-6ee1-4ed8-a83c-6c05a74f534a" providerId="ADAL" clId="{DE873371-CB74-4AD8-8485-866C996131EE}" dt="2022-11-04T12:59:08.575" v="329" actId="962"/>
        <pc:sldMkLst>
          <pc:docMk/>
          <pc:sldMk cId="25403141" sldId="286"/>
        </pc:sldMkLst>
        <pc:picChg chg="mod">
          <ac:chgData name="Holley Davis" userId="b9253272-6ee1-4ed8-a83c-6c05a74f534a" providerId="ADAL" clId="{DE873371-CB74-4AD8-8485-866C996131EE}" dt="2022-11-04T12:59:08.575" v="329" actId="962"/>
          <ac:picMkLst>
            <pc:docMk/>
            <pc:sldMk cId="25403141" sldId="286"/>
            <ac:picMk id="2" creationId="{4F469013-A7D0-44A1-9672-C9FD24F0F965}"/>
          </ac:picMkLst>
        </pc:picChg>
      </pc:sldChg>
      <pc:sldChg chg="modSp mod">
        <pc:chgData name="Holley Davis" userId="b9253272-6ee1-4ed8-a83c-6c05a74f534a" providerId="ADAL" clId="{DE873371-CB74-4AD8-8485-866C996131EE}" dt="2022-11-04T12:59:21.915" v="332" actId="962"/>
        <pc:sldMkLst>
          <pc:docMk/>
          <pc:sldMk cId="1618306235" sldId="395"/>
        </pc:sldMkLst>
        <pc:grpChg chg="mod">
          <ac:chgData name="Holley Davis" userId="b9253272-6ee1-4ed8-a83c-6c05a74f534a" providerId="ADAL" clId="{DE873371-CB74-4AD8-8485-866C996131EE}" dt="2022-11-04T12:59:21.915" v="332" actId="962"/>
          <ac:grpSpMkLst>
            <pc:docMk/>
            <pc:sldMk cId="1618306235" sldId="395"/>
            <ac:grpSpMk id="11" creationId="{317413BA-F344-4F22-AE2B-F82C77D21768}"/>
          </ac:grpSpMkLst>
        </pc:grpChg>
        <pc:picChg chg="mod">
          <ac:chgData name="Holley Davis" userId="b9253272-6ee1-4ed8-a83c-6c05a74f534a" providerId="ADAL" clId="{DE873371-CB74-4AD8-8485-866C996131EE}" dt="2022-11-04T12:59:18.233" v="331"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11/23/2022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LduaiX0yj6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3</a:t>
            </a:fld>
            <a:endParaRPr lang="en-US"/>
          </a:p>
        </p:txBody>
      </p:sp>
    </p:spTree>
    <p:extLst>
      <p:ext uri="{BB962C8B-B14F-4D97-AF65-F5344CB8AC3E}">
        <p14:creationId xmlns:p14="http://schemas.microsoft.com/office/powerpoint/2010/main" val="384178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4</a:t>
            </a:fld>
            <a:endParaRPr lang="en-US"/>
          </a:p>
        </p:txBody>
      </p:sp>
    </p:spTree>
    <p:extLst>
      <p:ext uri="{BB962C8B-B14F-4D97-AF65-F5344CB8AC3E}">
        <p14:creationId xmlns:p14="http://schemas.microsoft.com/office/powerpoint/2010/main" val="399475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12121"/>
              </a:solidFill>
              <a:effectLst/>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861F4C0B-5B7A-498E-8229-927B3E27716A}" type="slidenum">
              <a:rPr lang="en-US" smtClean="0"/>
              <a:t>5</a:t>
            </a:fld>
            <a:endParaRPr lang="en-US"/>
          </a:p>
        </p:txBody>
      </p:sp>
    </p:spTree>
    <p:extLst>
      <p:ext uri="{BB962C8B-B14F-4D97-AF65-F5344CB8AC3E}">
        <p14:creationId xmlns:p14="http://schemas.microsoft.com/office/powerpoint/2010/main" val="81754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6</a:t>
            </a:fld>
            <a:endParaRPr lang="en-US"/>
          </a:p>
        </p:txBody>
      </p:sp>
    </p:spTree>
    <p:extLst>
      <p:ext uri="{BB962C8B-B14F-4D97-AF65-F5344CB8AC3E}">
        <p14:creationId xmlns:p14="http://schemas.microsoft.com/office/powerpoint/2010/main" val="3785589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https://www.youtube.com/watch?v=LduaiX0yj6E</a:t>
            </a:r>
            <a:r>
              <a:rPr lang="en-US" sz="1800" u="non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 (10:37)</a:t>
            </a:r>
            <a:endParaRPr lang="en-US" u="none" dirty="0"/>
          </a:p>
        </p:txBody>
      </p:sp>
      <p:sp>
        <p:nvSpPr>
          <p:cNvPr id="4" name="Slide Number Placeholder 3"/>
          <p:cNvSpPr>
            <a:spLocks noGrp="1"/>
          </p:cNvSpPr>
          <p:nvPr>
            <p:ph type="sldNum" sz="quarter" idx="5"/>
          </p:nvPr>
        </p:nvSpPr>
        <p:spPr/>
        <p:txBody>
          <a:bodyPr/>
          <a:lstStyle/>
          <a:p>
            <a:fld id="{861F4C0B-5B7A-498E-8229-927B3E27716A}" type="slidenum">
              <a:rPr lang="en-US" smtClean="0"/>
              <a:t>7</a:t>
            </a:fld>
            <a:endParaRPr lang="en-US"/>
          </a:p>
        </p:txBody>
      </p:sp>
    </p:spTree>
    <p:extLst>
      <p:ext uri="{BB962C8B-B14F-4D97-AF65-F5344CB8AC3E}">
        <p14:creationId xmlns:p14="http://schemas.microsoft.com/office/powerpoint/2010/main" val="3440685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8</a:t>
            </a:fld>
            <a:endParaRPr lang="en-US"/>
          </a:p>
        </p:txBody>
      </p:sp>
    </p:spTree>
    <p:extLst>
      <p:ext uri="{BB962C8B-B14F-4D97-AF65-F5344CB8AC3E}">
        <p14:creationId xmlns:p14="http://schemas.microsoft.com/office/powerpoint/2010/main" val="1851685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dirty="0">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11/23/2022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dirty="0">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1069932"/>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7ECE063B-5EC5-6992-4889-6D1ADE4230A2}"/>
              </a:ext>
            </a:extLst>
          </p:cNvPr>
          <p:cNvSpPr>
            <a:spLocks noGrp="1"/>
          </p:cNvSpPr>
          <p:nvPr>
            <p:ph idx="10"/>
          </p:nvPr>
        </p:nvSpPr>
        <p:spPr>
          <a:xfrm>
            <a:off x="592215" y="3122955"/>
            <a:ext cx="11007570" cy="3233954"/>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179544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dirty="0"/>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11/23/2022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dirty="0">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dirty="0">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dirty="0">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dirty="0">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321635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11/23/2022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4" r:id="rId4"/>
    <p:sldLayoutId id="2147483651" r:id="rId5"/>
    <p:sldLayoutId id="2147483652" r:id="rId6"/>
    <p:sldLayoutId id="2147483655" r:id="rId7"/>
    <p:sldLayoutId id="2147483653" r:id="rId8"/>
    <p:sldLayoutId id="2147483656"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youtube.com/watch?v=LduaiX0yj6E" TargetMode="Externa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100169" y="980160"/>
            <a:ext cx="1096337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mn-lt"/>
                <a:ea typeface="+mn-ea"/>
                <a:cs typeface="+mn-cs"/>
              </a:rPr>
              <a:t>Working with People Experiencing Homelessness</a:t>
            </a:r>
          </a:p>
        </p:txBody>
      </p:sp>
      <p:pic>
        <p:nvPicPr>
          <p:cNvPr id="10" name="Picture 9" descr="The Bureau of Justice Assistance, U.S. Department of Justice logo">
            <a:extLst>
              <a:ext uri="{FF2B5EF4-FFF2-40B4-BE49-F238E27FC236}">
                <a16:creationId xmlns:a16="http://schemas.microsoft.com/office/drawing/2014/main" id="{F5C8C5FE-E57D-441A-98DC-34C42846E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3222862"/>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647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661569" y="1980593"/>
            <a:ext cx="7164672" cy="3734406"/>
          </a:xfrm>
        </p:spPr>
        <p:txBody>
          <a:bodyPr/>
          <a:lstStyle/>
          <a:p>
            <a:pPr marL="57150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National and local statistics</a:t>
            </a:r>
          </a:p>
          <a:p>
            <a:pPr marL="57150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Risk factors for homelessness in America</a:t>
            </a:r>
          </a:p>
          <a:p>
            <a:pPr marL="57150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Resources for people experiencing homelessness</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5EB51-79A8-4C05-9A9C-C241E79CC585}"/>
              </a:ext>
            </a:extLst>
          </p:cNvPr>
          <p:cNvSpPr>
            <a:spLocks noGrp="1"/>
          </p:cNvSpPr>
          <p:nvPr>
            <p:ph type="title"/>
          </p:nvPr>
        </p:nvSpPr>
        <p:spPr>
          <a:xfrm>
            <a:off x="592215" y="365125"/>
            <a:ext cx="9473870" cy="611419"/>
          </a:xfrm>
        </p:spPr>
        <p:txBody>
          <a:bodyPr>
            <a:noAutofit/>
          </a:bodyPr>
          <a:lstStyle/>
          <a:p>
            <a:r>
              <a:rPr lang="en-US" sz="4600" b="1" dirty="0">
                <a:solidFill>
                  <a:srgbClr val="FFFFFF"/>
                </a:solidFill>
                <a:latin typeface="+mn-lt"/>
                <a:cs typeface="Segoe UI" panose="020B0502040204020203" pitchFamily="34" charset="0"/>
              </a:rPr>
              <a:t>National Statistics on People Experiencing Homelessness</a:t>
            </a:r>
          </a:p>
        </p:txBody>
      </p:sp>
      <p:sp>
        <p:nvSpPr>
          <p:cNvPr id="2" name="Content Placeholder 1">
            <a:extLst>
              <a:ext uri="{FF2B5EF4-FFF2-40B4-BE49-F238E27FC236}">
                <a16:creationId xmlns:a16="http://schemas.microsoft.com/office/drawing/2014/main" id="{FE99A1C4-B658-48F3-9BC4-6A4AEFB47B18}"/>
              </a:ext>
            </a:extLst>
          </p:cNvPr>
          <p:cNvSpPr>
            <a:spLocks noGrp="1"/>
          </p:cNvSpPr>
          <p:nvPr>
            <p:ph idx="1"/>
          </p:nvPr>
        </p:nvSpPr>
        <p:spPr>
          <a:xfrm>
            <a:off x="379826" y="1629290"/>
            <a:ext cx="11432345" cy="4988078"/>
          </a:xfrm>
        </p:spPr>
        <p:txBody>
          <a:bodyPr>
            <a:normAutofit/>
          </a:bodyPr>
          <a:lstStyle/>
          <a:p>
            <a:pPr>
              <a:lnSpc>
                <a:spcPct val="110000"/>
              </a:lnSpc>
              <a:spcBef>
                <a:spcPts val="0"/>
              </a:spcBef>
              <a:spcAft>
                <a:spcPts val="600"/>
              </a:spcAft>
            </a:pPr>
            <a:r>
              <a:rPr lang="en-US" dirty="0"/>
              <a:t>On a single night in 2020, about </a:t>
            </a:r>
            <a:r>
              <a:rPr lang="en-US" b="1" dirty="0"/>
              <a:t>580,000 people </a:t>
            </a:r>
            <a:r>
              <a:rPr lang="en-US" dirty="0"/>
              <a:t>experienced homelessness in the U.S. Of those people:</a:t>
            </a:r>
          </a:p>
          <a:p>
            <a:pPr marL="806450" lvl="1" indent="-349250">
              <a:lnSpc>
                <a:spcPct val="110000"/>
              </a:lnSpc>
              <a:spcBef>
                <a:spcPts val="0"/>
              </a:spcBef>
              <a:spcAft>
                <a:spcPts val="600"/>
              </a:spcAft>
              <a:buFont typeface="Courier New" panose="02070309020205020404" pitchFamily="49" charset="0"/>
              <a:buChar char="o"/>
            </a:pPr>
            <a:r>
              <a:rPr lang="en-US" dirty="0">
                <a:solidFill>
                  <a:srgbClr val="103255"/>
                </a:solidFill>
              </a:rPr>
              <a:t>61% experienced </a:t>
            </a:r>
            <a:r>
              <a:rPr lang="en-US" b="1" dirty="0">
                <a:solidFill>
                  <a:srgbClr val="103255"/>
                </a:solidFill>
              </a:rPr>
              <a:t>sheltered homelessness</a:t>
            </a:r>
          </a:p>
          <a:p>
            <a:pPr marL="806450" lvl="1" indent="-349250">
              <a:lnSpc>
                <a:spcPct val="110000"/>
              </a:lnSpc>
              <a:spcBef>
                <a:spcPts val="0"/>
              </a:spcBef>
              <a:spcAft>
                <a:spcPts val="1200"/>
              </a:spcAft>
              <a:buFont typeface="Courier New" panose="02070309020205020404" pitchFamily="49" charset="0"/>
              <a:buChar char="o"/>
            </a:pPr>
            <a:r>
              <a:rPr lang="en-US" dirty="0">
                <a:solidFill>
                  <a:srgbClr val="103255"/>
                </a:solidFill>
              </a:rPr>
              <a:t>39% experienced </a:t>
            </a:r>
            <a:r>
              <a:rPr lang="en-US" b="1" dirty="0">
                <a:solidFill>
                  <a:srgbClr val="103255"/>
                </a:solidFill>
              </a:rPr>
              <a:t>unsheltered homelessness</a:t>
            </a:r>
          </a:p>
          <a:p>
            <a:pPr>
              <a:lnSpc>
                <a:spcPct val="110000"/>
              </a:lnSpc>
              <a:spcBef>
                <a:spcPts val="0"/>
              </a:spcBef>
              <a:spcAft>
                <a:spcPts val="600"/>
              </a:spcAft>
            </a:pPr>
            <a:r>
              <a:rPr lang="en-US" dirty="0">
                <a:solidFill>
                  <a:srgbClr val="103255"/>
                </a:solidFill>
              </a:rPr>
              <a:t>Homelessness and Behavioral Health</a:t>
            </a:r>
          </a:p>
          <a:p>
            <a:pPr marL="806450" lvl="1" indent="-349250">
              <a:lnSpc>
                <a:spcPct val="110000"/>
              </a:lnSpc>
              <a:spcBef>
                <a:spcPts val="0"/>
              </a:spcBef>
              <a:spcAft>
                <a:spcPts val="600"/>
              </a:spcAft>
              <a:buFont typeface="Courier New" panose="02070309020205020404" pitchFamily="49" charset="0"/>
              <a:buChar char="o"/>
            </a:pPr>
            <a:r>
              <a:rPr lang="en-US" dirty="0">
                <a:solidFill>
                  <a:srgbClr val="103255"/>
                </a:solidFill>
              </a:rPr>
              <a:t>About 21% experience serious mental illness</a:t>
            </a:r>
          </a:p>
          <a:p>
            <a:pPr marL="806450" lvl="1" indent="-349250">
              <a:lnSpc>
                <a:spcPct val="110000"/>
              </a:lnSpc>
              <a:spcBef>
                <a:spcPts val="0"/>
              </a:spcBef>
              <a:spcAft>
                <a:spcPts val="1200"/>
              </a:spcAft>
              <a:buFont typeface="Courier New" panose="02070309020205020404" pitchFamily="49" charset="0"/>
              <a:buChar char="o"/>
            </a:pPr>
            <a:r>
              <a:rPr lang="en-US" dirty="0">
                <a:solidFill>
                  <a:srgbClr val="103255"/>
                </a:solidFill>
              </a:rPr>
              <a:t>About 76% have a current behavioral health condition</a:t>
            </a:r>
          </a:p>
          <a:p>
            <a:pPr>
              <a:lnSpc>
                <a:spcPct val="110000"/>
              </a:lnSpc>
              <a:spcBef>
                <a:spcPts val="0"/>
              </a:spcBef>
              <a:spcAft>
                <a:spcPts val="600"/>
              </a:spcAft>
            </a:pPr>
            <a:r>
              <a:rPr lang="en-US" dirty="0">
                <a:solidFill>
                  <a:srgbClr val="103255"/>
                </a:solidFill>
              </a:rPr>
              <a:t>People with marginalized identities, including people of color and people who identify as LGBTQIA+, are more likely to experience homelessness </a:t>
            </a:r>
          </a:p>
        </p:txBody>
      </p:sp>
    </p:spTree>
    <p:extLst>
      <p:ext uri="{BB962C8B-B14F-4D97-AF65-F5344CB8AC3E}">
        <p14:creationId xmlns:p14="http://schemas.microsoft.com/office/powerpoint/2010/main" val="189694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5EB51-79A8-4C05-9A9C-C241E79CC585}"/>
              </a:ext>
            </a:extLst>
          </p:cNvPr>
          <p:cNvSpPr>
            <a:spLocks noGrp="1"/>
          </p:cNvSpPr>
          <p:nvPr>
            <p:ph type="title"/>
          </p:nvPr>
        </p:nvSpPr>
        <p:spPr>
          <a:xfrm>
            <a:off x="592215" y="365125"/>
            <a:ext cx="7504906" cy="611419"/>
          </a:xfrm>
        </p:spPr>
        <p:txBody>
          <a:bodyPr>
            <a:noAutofit/>
          </a:bodyPr>
          <a:lstStyle/>
          <a:p>
            <a:r>
              <a:rPr lang="en-US" sz="4600" b="1" dirty="0">
                <a:solidFill>
                  <a:srgbClr val="FFFFFF"/>
                </a:solidFill>
                <a:latin typeface="+mn-lt"/>
                <a:cs typeface="Segoe UI" panose="020B0502040204020203" pitchFamily="34" charset="0"/>
              </a:rPr>
              <a:t>Local Statistics on People Experiencing Homelessness</a:t>
            </a:r>
          </a:p>
        </p:txBody>
      </p:sp>
      <p:sp>
        <p:nvSpPr>
          <p:cNvPr id="2" name="Content Placeholder 1">
            <a:extLst>
              <a:ext uri="{FF2B5EF4-FFF2-40B4-BE49-F238E27FC236}">
                <a16:creationId xmlns:a16="http://schemas.microsoft.com/office/drawing/2014/main" id="{FE99A1C4-B658-48F3-9BC4-6A4AEFB47B18}"/>
              </a:ext>
            </a:extLst>
          </p:cNvPr>
          <p:cNvSpPr>
            <a:spLocks noGrp="1"/>
          </p:cNvSpPr>
          <p:nvPr>
            <p:ph idx="1"/>
          </p:nvPr>
        </p:nvSpPr>
        <p:spPr>
          <a:xfrm>
            <a:off x="477520" y="1927485"/>
            <a:ext cx="7619600" cy="4269842"/>
          </a:xfrm>
        </p:spPr>
        <p:txBody>
          <a:bodyPr>
            <a:normAutofit/>
          </a:bodyPr>
          <a:lstStyle/>
          <a:p>
            <a:pPr>
              <a:lnSpc>
                <a:spcPct val="110000"/>
              </a:lnSpc>
              <a:spcBef>
                <a:spcPts val="0"/>
              </a:spcBef>
              <a:spcAft>
                <a:spcPts val="600"/>
              </a:spcAft>
            </a:pPr>
            <a:r>
              <a:rPr lang="en-US" sz="3200" dirty="0">
                <a:solidFill>
                  <a:srgbClr val="306E36"/>
                </a:solidFill>
              </a:rPr>
              <a:t>Insert local statistics on people experiencing homelessness in your community</a:t>
            </a:r>
          </a:p>
          <a:p>
            <a:pPr>
              <a:lnSpc>
                <a:spcPct val="110000"/>
              </a:lnSpc>
              <a:spcBef>
                <a:spcPts val="0"/>
              </a:spcBef>
              <a:spcAft>
                <a:spcPts val="600"/>
              </a:spcAft>
            </a:pPr>
            <a:r>
              <a:rPr lang="en-US" sz="3200" dirty="0">
                <a:solidFill>
                  <a:srgbClr val="306E36"/>
                </a:solidFill>
              </a:rPr>
              <a:t>Compare your number to national averages or other communities similar to yours</a:t>
            </a:r>
          </a:p>
          <a:p>
            <a:pPr>
              <a:lnSpc>
                <a:spcPct val="110000"/>
              </a:lnSpc>
              <a:spcBef>
                <a:spcPts val="0"/>
              </a:spcBef>
              <a:spcAft>
                <a:spcPts val="600"/>
              </a:spcAft>
            </a:pPr>
            <a:r>
              <a:rPr lang="en-US" sz="3200" dirty="0">
                <a:solidFill>
                  <a:srgbClr val="306E36"/>
                </a:solidFill>
              </a:rPr>
              <a:t>Include other relevant statistics on justice involvement for homeless populations</a:t>
            </a:r>
          </a:p>
        </p:txBody>
      </p:sp>
      <p:pic>
        <p:nvPicPr>
          <p:cNvPr id="1026" name="Picture 2" descr="blue and green plastic trash bins">
            <a:extLst>
              <a:ext uri="{FF2B5EF4-FFF2-40B4-BE49-F238E27FC236}">
                <a16:creationId xmlns:a16="http://schemas.microsoft.com/office/drawing/2014/main" id="{BCA36695-2037-4474-91F3-2EDE07336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817" y="1515178"/>
            <a:ext cx="3398663" cy="5094457"/>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8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5EB51-79A8-4C05-9A9C-C241E79CC585}"/>
              </a:ext>
            </a:extLst>
          </p:cNvPr>
          <p:cNvSpPr>
            <a:spLocks noGrp="1"/>
          </p:cNvSpPr>
          <p:nvPr>
            <p:ph type="title"/>
          </p:nvPr>
        </p:nvSpPr>
        <p:spPr/>
        <p:txBody>
          <a:bodyPr>
            <a:noAutofit/>
          </a:bodyPr>
          <a:lstStyle/>
          <a:p>
            <a:r>
              <a:rPr lang="en-US" sz="4800" b="1" dirty="0">
                <a:solidFill>
                  <a:srgbClr val="FFFFFF"/>
                </a:solidFill>
                <a:latin typeface="+mn-lt"/>
                <a:cs typeface="Segoe UI" panose="020B0502040204020203" pitchFamily="34" charset="0"/>
              </a:rPr>
              <a:t>Types of Homelessness</a:t>
            </a:r>
          </a:p>
        </p:txBody>
      </p:sp>
      <p:sp>
        <p:nvSpPr>
          <p:cNvPr id="2" name="Content Placeholder 1">
            <a:extLst>
              <a:ext uri="{FF2B5EF4-FFF2-40B4-BE49-F238E27FC236}">
                <a16:creationId xmlns:a16="http://schemas.microsoft.com/office/drawing/2014/main" id="{FE99A1C4-B658-48F3-9BC4-6A4AEFB47B18}"/>
              </a:ext>
            </a:extLst>
          </p:cNvPr>
          <p:cNvSpPr>
            <a:spLocks noGrp="1"/>
          </p:cNvSpPr>
          <p:nvPr>
            <p:ph idx="1"/>
          </p:nvPr>
        </p:nvSpPr>
        <p:spPr>
          <a:xfrm>
            <a:off x="592215" y="1687898"/>
            <a:ext cx="11007570" cy="4921737"/>
          </a:xfrm>
        </p:spPr>
        <p:txBody>
          <a:bodyPr>
            <a:normAutofit fontScale="85000" lnSpcReduction="20000"/>
          </a:bodyPr>
          <a:lstStyle/>
          <a:p>
            <a:pPr>
              <a:lnSpc>
                <a:spcPct val="100000"/>
              </a:lnSpc>
              <a:spcBef>
                <a:spcPts val="0"/>
              </a:spcBef>
              <a:spcAft>
                <a:spcPts val="2400"/>
              </a:spcAft>
              <a:defRPr/>
            </a:pPr>
            <a:r>
              <a:rPr kumimoji="0" lang="en-US" sz="4400" b="1" i="0" u="sng" strike="noStrike" kern="1200" cap="none" spc="0" normalizeH="0" baseline="0" noProof="0" dirty="0">
                <a:ln>
                  <a:noFill/>
                </a:ln>
                <a:solidFill>
                  <a:srgbClr val="103255"/>
                </a:solidFill>
                <a:effectLst/>
                <a:uLnTx/>
                <a:uFillTx/>
                <a:latin typeface="Calibri" panose="020F0502020204030204"/>
                <a:ea typeface="+mn-ea"/>
                <a:cs typeface="+mn-cs"/>
              </a:rPr>
              <a:t>Transitional</a:t>
            </a: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 – experiencing homelessness for a short period of time (and typically only once)</a:t>
            </a:r>
            <a:endParaRPr kumimoji="0" lang="en-US" b="0" i="0" u="none" strike="noStrike" kern="1200" cap="none" spc="0" normalizeH="0" baseline="0" noProof="0" dirty="0">
              <a:ln>
                <a:noFill/>
              </a:ln>
              <a:solidFill>
                <a:srgbClr val="103255"/>
              </a:solidFill>
              <a:effectLst/>
              <a:uLnTx/>
              <a:uFillTx/>
              <a:latin typeface="Calibri" panose="020F0502020204030204"/>
              <a:ea typeface="+mn-ea"/>
              <a:cs typeface="+mn-cs"/>
            </a:endParaRPr>
          </a:p>
          <a:p>
            <a:pPr>
              <a:lnSpc>
                <a:spcPct val="100000"/>
              </a:lnSpc>
              <a:spcBef>
                <a:spcPts val="0"/>
              </a:spcBef>
              <a:spcAft>
                <a:spcPts val="2400"/>
              </a:spcAft>
              <a:defRPr/>
            </a:pPr>
            <a:r>
              <a:rPr kumimoji="0" lang="en-US" sz="4400" b="1" u="sng" strike="noStrike" kern="1200" cap="none" spc="0" normalizeH="0" baseline="0" noProof="0" dirty="0">
                <a:ln>
                  <a:noFill/>
                </a:ln>
                <a:solidFill>
                  <a:srgbClr val="103255"/>
                </a:solidFill>
                <a:effectLst/>
                <a:uLnTx/>
                <a:uFillTx/>
                <a:latin typeface="Calibri" panose="020F0502020204030204"/>
                <a:ea typeface="+mn-ea"/>
                <a:cs typeface="+mn-cs"/>
              </a:rPr>
              <a:t>Episodic</a:t>
            </a: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 – experiencing homelessness frequently for short periods of time</a:t>
            </a:r>
            <a:endParaRPr kumimoji="0" lang="en-US" b="0" i="0" u="none" strike="noStrike" kern="1200" cap="none" spc="0" normalizeH="0" baseline="0" noProof="0" dirty="0">
              <a:ln>
                <a:noFill/>
              </a:ln>
              <a:solidFill>
                <a:srgbClr val="103255"/>
              </a:solidFill>
              <a:effectLst/>
              <a:uLnTx/>
              <a:uFillTx/>
              <a:latin typeface="Calibri" panose="020F0502020204030204"/>
              <a:ea typeface="+mn-ea"/>
              <a:cs typeface="+mn-cs"/>
            </a:endParaRPr>
          </a:p>
          <a:p>
            <a:pPr>
              <a:lnSpc>
                <a:spcPct val="100000"/>
              </a:lnSpc>
              <a:spcBef>
                <a:spcPts val="0"/>
              </a:spcBef>
              <a:spcAft>
                <a:spcPts val="2400"/>
              </a:spcAft>
              <a:defRPr/>
            </a:pPr>
            <a:r>
              <a:rPr kumimoji="0" lang="en-US" sz="4400" b="1" i="0" u="sng" strike="noStrike" kern="1200" cap="none" spc="0" normalizeH="0" baseline="0" noProof="0" dirty="0">
                <a:ln>
                  <a:noFill/>
                </a:ln>
                <a:solidFill>
                  <a:srgbClr val="103255"/>
                </a:solidFill>
                <a:effectLst/>
                <a:uLnTx/>
                <a:uFillTx/>
                <a:latin typeface="Calibri" panose="020F0502020204030204"/>
                <a:ea typeface="+mn-ea"/>
                <a:cs typeface="+mn-cs"/>
              </a:rPr>
              <a:t>Chronic</a:t>
            </a:r>
            <a:r>
              <a:rPr kumimoji="0" lang="en-US" sz="4400" b="1" i="0" u="none" strike="noStrike" kern="1200" cap="none" spc="0" normalizeH="0" baseline="0" noProof="0" dirty="0">
                <a:ln>
                  <a:noFill/>
                </a:ln>
                <a:solidFill>
                  <a:srgbClr val="103255"/>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 experiencing homelessness for long periods of time (one year or more) or experiencing at least 12 months of homelessness across several periods in the past three years</a:t>
            </a:r>
            <a:endParaRPr lang="en-US" sz="2800" dirty="0">
              <a:solidFill>
                <a:srgbClr val="5F0D14"/>
              </a:solidFill>
            </a:endParaRPr>
          </a:p>
        </p:txBody>
      </p:sp>
    </p:spTree>
    <p:extLst>
      <p:ext uri="{BB962C8B-B14F-4D97-AF65-F5344CB8AC3E}">
        <p14:creationId xmlns:p14="http://schemas.microsoft.com/office/powerpoint/2010/main" val="325312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5EB51-79A8-4C05-9A9C-C241E79CC585}"/>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cs typeface="Segoe UI" panose="020B0502040204020203" pitchFamily="34" charset="0"/>
              </a:rPr>
              <a:t>Risk Factors for Homelessness</a:t>
            </a:r>
          </a:p>
        </p:txBody>
      </p:sp>
      <p:sp>
        <p:nvSpPr>
          <p:cNvPr id="10" name="Content Placeholder 9">
            <a:extLst>
              <a:ext uri="{FF2B5EF4-FFF2-40B4-BE49-F238E27FC236}">
                <a16:creationId xmlns:a16="http://schemas.microsoft.com/office/drawing/2014/main" id="{273CF218-F18B-A76D-BEE6-8098C04C1AF3}"/>
              </a:ext>
            </a:extLst>
          </p:cNvPr>
          <p:cNvSpPr>
            <a:spLocks noGrp="1"/>
          </p:cNvSpPr>
          <p:nvPr>
            <p:ph idx="1"/>
          </p:nvPr>
        </p:nvSpPr>
        <p:spPr>
          <a:xfrm>
            <a:off x="592214" y="1687898"/>
            <a:ext cx="11007571" cy="988915"/>
          </a:xfrm>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5F0D14"/>
                </a:solidFill>
                <a:effectLst/>
                <a:uLnTx/>
                <a:uFillTx/>
                <a:latin typeface="Calibri" panose="020F0502020204030204"/>
                <a:ea typeface="+mn-ea"/>
                <a:cs typeface="+mn-cs"/>
              </a:rPr>
              <a:t>Homelessness is often a product of many different factors, which may include:</a:t>
            </a:r>
          </a:p>
        </p:txBody>
      </p:sp>
      <p:sp>
        <p:nvSpPr>
          <p:cNvPr id="11" name="Content Placeholder 10">
            <a:extLst>
              <a:ext uri="{FF2B5EF4-FFF2-40B4-BE49-F238E27FC236}">
                <a16:creationId xmlns:a16="http://schemas.microsoft.com/office/drawing/2014/main" id="{779CB488-1111-A2EA-3055-69794F8C71F0}"/>
              </a:ext>
            </a:extLst>
          </p:cNvPr>
          <p:cNvSpPr>
            <a:spLocks noGrp="1"/>
          </p:cNvSpPr>
          <p:nvPr>
            <p:ph idx="10"/>
          </p:nvPr>
        </p:nvSpPr>
        <p:spPr>
          <a:xfrm>
            <a:off x="592215" y="3143251"/>
            <a:ext cx="11007570" cy="2705100"/>
          </a:xfrm>
        </p:spPr>
        <p:txBody>
          <a:bodyPr numCol="2"/>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Lack of affordable housing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Unemployment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Prior incarceration or justice system involvement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Substance use disorder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Mental health conditions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Trauma, including adverse childhood experiences (ACES), prior military service, etc.</a:t>
            </a:r>
          </a:p>
        </p:txBody>
      </p:sp>
    </p:spTree>
    <p:extLst>
      <p:ext uri="{BB962C8B-B14F-4D97-AF65-F5344CB8AC3E}">
        <p14:creationId xmlns:p14="http://schemas.microsoft.com/office/powerpoint/2010/main" val="346648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4" y="365125"/>
            <a:ext cx="10230273" cy="611419"/>
          </a:xfrm>
        </p:spPr>
        <p:txBody>
          <a:bodyPr>
            <a:noAutofit/>
          </a:bodyPr>
          <a:lstStyle/>
          <a:p>
            <a:r>
              <a:rPr lang="en-US" b="1" dirty="0">
                <a:solidFill>
                  <a:schemeClr val="bg1"/>
                </a:solidFill>
                <a:latin typeface="+mn-lt"/>
                <a:cs typeface="Segoe UI" panose="020B0502040204020203" pitchFamily="34" charset="0"/>
              </a:rPr>
              <a:t>Optional Video – How to Fix America’s Worsening Homeless Crisis</a:t>
            </a:r>
          </a:p>
        </p:txBody>
      </p:sp>
      <p:pic>
        <p:nvPicPr>
          <p:cNvPr id="4" name="Graphic 43" descr="Presentation with media">
            <a:extLst>
              <a:ext uri="{FF2B5EF4-FFF2-40B4-BE49-F238E27FC236}">
                <a16:creationId xmlns:a16="http://schemas.microsoft.com/office/drawing/2014/main" id="{0F2C221F-26CB-21DF-BCDA-86696CED35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89" y="6068347"/>
            <a:ext cx="678180" cy="678180"/>
          </a:xfrm>
          <a:prstGeom prst="rect">
            <a:avLst/>
          </a:prstGeom>
        </p:spPr>
      </p:pic>
      <p:pic>
        <p:nvPicPr>
          <p:cNvPr id="2" name="Picture 1" descr="Screencap of the How to Fix America's Worsening Homeless Crisis video. Pictured is a homeless encampment along a highway exit.">
            <a:hlinkClick r:id="rId5"/>
            <a:extLst>
              <a:ext uri="{FF2B5EF4-FFF2-40B4-BE49-F238E27FC236}">
                <a16:creationId xmlns:a16="http://schemas.microsoft.com/office/drawing/2014/main" id="{4F469013-A7D0-44A1-9672-C9FD24F0F965}"/>
              </a:ext>
            </a:extLst>
          </p:cNvPr>
          <p:cNvPicPr>
            <a:picLocks noChangeAspect="1"/>
          </p:cNvPicPr>
          <p:nvPr/>
        </p:nvPicPr>
        <p:blipFill>
          <a:blip r:embed="rId6"/>
          <a:stretch>
            <a:fillRect/>
          </a:stretch>
        </p:blipFill>
        <p:spPr>
          <a:xfrm>
            <a:off x="1182749" y="1416261"/>
            <a:ext cx="9826502" cy="4724476"/>
          </a:xfrm>
          <a:prstGeom prst="rect">
            <a:avLst/>
          </a:prstGeom>
        </p:spPr>
      </p:pic>
      <p:sp>
        <p:nvSpPr>
          <p:cNvPr id="6" name="Thought Bubble: Cloud 5">
            <a:extLst>
              <a:ext uri="{FF2B5EF4-FFF2-40B4-BE49-F238E27FC236}">
                <a16:creationId xmlns:a16="http://schemas.microsoft.com/office/drawing/2014/main" id="{AB8DE9F3-A484-82CD-7AD2-9AB83CEB7C45}"/>
              </a:ext>
            </a:extLst>
          </p:cNvPr>
          <p:cNvSpPr/>
          <p:nvPr/>
        </p:nvSpPr>
        <p:spPr>
          <a:xfrm>
            <a:off x="11157632" y="6140737"/>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0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3EDEC4C-B82C-47B2-AA3C-2BA0C212AAB0}"/>
              </a:ext>
            </a:extLst>
          </p:cNvPr>
          <p:cNvSpPr>
            <a:spLocks noGrp="1"/>
          </p:cNvSpPr>
          <p:nvPr>
            <p:ph type="title"/>
          </p:nvPr>
        </p:nvSpPr>
        <p:spPr>
          <a:xfrm>
            <a:off x="592215" y="365125"/>
            <a:ext cx="8323186" cy="611419"/>
          </a:xfrm>
        </p:spPr>
        <p:txBody>
          <a:bodyPr>
            <a:noAutofit/>
          </a:bodyPr>
          <a:lstStyle/>
          <a:p>
            <a:r>
              <a:rPr lang="en-US" sz="4800" b="1" dirty="0">
                <a:solidFill>
                  <a:schemeClr val="bg1"/>
                </a:solidFill>
                <a:latin typeface="+mn-lt"/>
                <a:cs typeface="Segoe UI" panose="020B0502040204020203" pitchFamily="34" charset="0"/>
              </a:rPr>
              <a:t>Resources</a:t>
            </a:r>
          </a:p>
        </p:txBody>
      </p:sp>
      <p:pic>
        <p:nvPicPr>
          <p:cNvPr id="2050" name="Picture 2" descr="HHRC Logo Icon">
            <a:extLst>
              <a:ext uri="{FF2B5EF4-FFF2-40B4-BE49-F238E27FC236}">
                <a16:creationId xmlns:a16="http://schemas.microsoft.com/office/drawing/2014/main" id="{121D3C15-4975-4F1A-B819-6ADF7BFA7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64" y="1497081"/>
            <a:ext cx="2333669" cy="302778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2E5EA17-9255-41B0-8DDC-AB93FA45BC0C}"/>
              </a:ext>
            </a:extLst>
          </p:cNvPr>
          <p:cNvSpPr>
            <a:spLocks noGrp="1"/>
          </p:cNvSpPr>
          <p:nvPr>
            <p:ph idx="1"/>
          </p:nvPr>
        </p:nvSpPr>
        <p:spPr>
          <a:xfrm>
            <a:off x="1199613" y="4234180"/>
            <a:ext cx="9792773" cy="2037080"/>
          </a:xfrm>
        </p:spPr>
        <p:txBody>
          <a:bodyPr anchor="ctr">
            <a:normAutofit/>
          </a:bodyPr>
          <a:lstStyle/>
          <a:p>
            <a:pPr marL="0" indent="0" algn="ctr">
              <a:buNone/>
            </a:pPr>
            <a:r>
              <a:rPr lang="en-US" sz="4800" b="1" dirty="0"/>
              <a:t>Resources for People Experiencing Homelessness in Our Community</a:t>
            </a:r>
          </a:p>
        </p:txBody>
      </p:sp>
    </p:spTree>
    <p:extLst>
      <p:ext uri="{BB962C8B-B14F-4D97-AF65-F5344CB8AC3E}">
        <p14:creationId xmlns:p14="http://schemas.microsoft.com/office/powerpoint/2010/main" val="187710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6E53BF-1043-4A6F-95FC-197392148539}">
  <ds:schemaRefs>
    <ds:schemaRef ds:uri="http://schemas.microsoft.com/sharepoint/v3/contenttype/forms"/>
  </ds:schemaRefs>
</ds:datastoreItem>
</file>

<file path=customXml/itemProps2.xml><?xml version="1.0" encoding="utf-8"?>
<ds:datastoreItem xmlns:ds="http://schemas.openxmlformats.org/officeDocument/2006/customXml" ds:itemID="{A6DD3AB1-DD45-4A8F-9ACE-E0C5B9B3B8ED}">
  <ds:schemaRef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http://purl.org/dc/terms/"/>
    <ds:schemaRef ds:uri="fb9f44b2-6070-4b2a-b7c2-28dd78d6e307"/>
    <ds:schemaRef ds:uri="18c2110a-fa4b-402c-8c82-3701cde48037"/>
    <ds:schemaRef ds:uri="http://schemas.microsoft.com/office/2006/metadata/properties"/>
    <ds:schemaRef ds:uri="735da86d-8eb8-4cc6-88d5-93088148c5ac"/>
    <ds:schemaRef ds:uri="6bff655e-9d2d-4277-8f1b-d3dca3bf465e"/>
  </ds:schemaRefs>
</ds:datastoreItem>
</file>

<file path=customXml/itemProps3.xml><?xml version="1.0" encoding="utf-8"?>
<ds:datastoreItem xmlns:ds="http://schemas.openxmlformats.org/officeDocument/2006/customXml" ds:itemID="{F1BC637D-1D17-4E42-8260-65E3F1B6D837}"/>
</file>

<file path=docProps/app.xml><?xml version="1.0" encoding="utf-8"?>
<Properties xmlns="http://schemas.openxmlformats.org/officeDocument/2006/extended-properties" xmlns:vt="http://schemas.openxmlformats.org/officeDocument/2006/docPropsVTypes">
  <TotalTime>19410</TotalTime>
  <Words>404</Words>
  <Application>Microsoft Office PowerPoint</Application>
  <PresentationFormat>Widescreen</PresentationFormat>
  <Paragraphs>43</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Cambria</vt:lpstr>
      <vt:lpstr>Courier New</vt:lpstr>
      <vt:lpstr>Office Theme</vt:lpstr>
      <vt:lpstr>Working with People Experiencing Homelessness</vt:lpstr>
      <vt:lpstr>Module Overview</vt:lpstr>
      <vt:lpstr>National Statistics on People Experiencing Homelessness</vt:lpstr>
      <vt:lpstr>Local Statistics on People Experiencing Homelessness</vt:lpstr>
      <vt:lpstr>Types of Homelessness</vt:lpstr>
      <vt:lpstr>Risk Factors for Homelessness</vt:lpstr>
      <vt:lpstr>Optional Video – How to Fix America’s Worsening Homeless Crisis</vt:lpstr>
      <vt:lpstr>Resources</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14: Working with People Experiencing Homelessness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82</cp:revision>
  <dcterms:created xsi:type="dcterms:W3CDTF">2021-01-14T15:43:50Z</dcterms:created>
  <dcterms:modified xsi:type="dcterms:W3CDTF">2022-11-23T19:22:06Z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