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60" r:id="rId5"/>
    <p:sldId id="396" r:id="rId6"/>
    <p:sldId id="285" r:id="rId7"/>
    <p:sldId id="289" r:id="rId8"/>
    <p:sldId id="397" r:id="rId9"/>
    <p:sldId id="290" r:id="rId10"/>
    <p:sldId id="287" r:id="rId11"/>
    <p:sldId id="291" r:id="rId12"/>
    <p:sldId id="286" r:id="rId13"/>
    <p:sldId id="398" r:id="rId14"/>
    <p:sldId id="29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McLafferty" initials="JM" lastIdx="1" clrIdx="0">
    <p:extLst>
      <p:ext uri="{19B8F6BF-5375-455C-9EA6-DF929625EA0E}">
        <p15:presenceInfo xmlns:p15="http://schemas.microsoft.com/office/powerpoint/2012/main" userId="S::jmclafferty@prainc.com::cb9e5bda-f76a-4668-acb3-4b2649b8499a" providerId="AD"/>
      </p:ext>
    </p:extLst>
  </p:cmAuthor>
  <p:cmAuthor id="2" name="Sam Rogers" initials="SR" lastIdx="2" clrIdx="1">
    <p:extLst>
      <p:ext uri="{19B8F6BF-5375-455C-9EA6-DF929625EA0E}">
        <p15:presenceInfo xmlns:p15="http://schemas.microsoft.com/office/powerpoint/2012/main" userId="S::srogers@prainc.com::b1652486-8be4-47ac-b62e-2d947a53f2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255"/>
    <a:srgbClr val="5F0D14"/>
    <a:srgbClr val="306E36"/>
    <a:srgbClr val="FFFFFF"/>
    <a:srgbClr val="4239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CE0750-D609-4E22-ACCE-3C3D537B843B}" v="5" dt="2022-11-04T12:56:06.6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56" autoAdjust="0"/>
    <p:restoredTop sz="86352" autoAdjust="0"/>
  </p:normalViewPr>
  <p:slideViewPr>
    <p:cSldViewPr snapToGrid="0">
      <p:cViewPr varScale="1">
        <p:scale>
          <a:sx n="72" d="100"/>
          <a:sy n="72" d="100"/>
        </p:scale>
        <p:origin x="96" y="150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ey Davis" userId="b9253272-6ee1-4ed8-a83c-6c05a74f534a" providerId="ADAL" clId="{C6CE0750-D609-4E22-ACCE-3C3D537B843B}"/>
    <pc:docChg chg="undo custSel modSld">
      <pc:chgData name="Holley Davis" userId="b9253272-6ee1-4ed8-a83c-6c05a74f534a" providerId="ADAL" clId="{C6CE0750-D609-4E22-ACCE-3C3D537B843B}" dt="2022-11-04T12:55:40.304" v="1682" actId="33553"/>
      <pc:docMkLst>
        <pc:docMk/>
      </pc:docMkLst>
      <pc:sldChg chg="modSp mod">
        <pc:chgData name="Holley Davis" userId="b9253272-6ee1-4ed8-a83c-6c05a74f534a" providerId="ADAL" clId="{C6CE0750-D609-4E22-ACCE-3C3D537B843B}" dt="2022-11-04T12:55:40.304" v="1682" actId="33553"/>
        <pc:sldMkLst>
          <pc:docMk/>
          <pc:sldMk cId="1316476481" sldId="260"/>
        </pc:sldMkLst>
        <pc:spChg chg="mod">
          <ac:chgData name="Holley Davis" userId="b9253272-6ee1-4ed8-a83c-6c05a74f534a" providerId="ADAL" clId="{C6CE0750-D609-4E22-ACCE-3C3D537B843B}" dt="2022-11-04T12:55:40.304" v="1682" actId="33553"/>
          <ac:spMkLst>
            <pc:docMk/>
            <pc:sldMk cId="1316476481" sldId="260"/>
            <ac:spMk id="29" creationId="{BAF0A6AF-3B14-4C8E-A620-C43A1CD3DB9F}"/>
          </ac:spMkLst>
        </pc:spChg>
        <pc:grpChg chg="mod">
          <ac:chgData name="Holley Davis" userId="b9253272-6ee1-4ed8-a83c-6c05a74f534a" providerId="ADAL" clId="{C6CE0750-D609-4E22-ACCE-3C3D537B843B}" dt="2022-11-04T12:51:32.250" v="4" actId="962"/>
          <ac:grpSpMkLst>
            <pc:docMk/>
            <pc:sldMk cId="1316476481" sldId="260"/>
            <ac:grpSpMk id="38" creationId="{294EA0C3-0319-4CFF-BD76-B8E7AA06BB83}"/>
          </ac:grpSpMkLst>
        </pc:grpChg>
        <pc:picChg chg="mod">
          <ac:chgData name="Holley Davis" userId="b9253272-6ee1-4ed8-a83c-6c05a74f534a" providerId="ADAL" clId="{C6CE0750-D609-4E22-ACCE-3C3D537B843B}" dt="2022-11-04T12:51:41.575" v="6" actId="962"/>
          <ac:picMkLst>
            <pc:docMk/>
            <pc:sldMk cId="1316476481" sldId="260"/>
            <ac:picMk id="9" creationId="{2EE1B076-A82F-4128-A2AF-DE1D8FE3D3D1}"/>
          </ac:picMkLst>
        </pc:picChg>
        <pc:picChg chg="mod">
          <ac:chgData name="Holley Davis" userId="b9253272-6ee1-4ed8-a83c-6c05a74f534a" providerId="ADAL" clId="{C6CE0750-D609-4E22-ACCE-3C3D537B843B}" dt="2022-11-04T12:51:19.348" v="1" actId="962"/>
          <ac:picMkLst>
            <pc:docMk/>
            <pc:sldMk cId="1316476481" sldId="260"/>
            <ac:picMk id="28" creationId="{01FD8527-BD3A-4866-A147-46530352189D}"/>
          </ac:picMkLst>
        </pc:picChg>
        <pc:picChg chg="mod">
          <ac:chgData name="Holley Davis" userId="b9253272-6ee1-4ed8-a83c-6c05a74f534a" providerId="ADAL" clId="{C6CE0750-D609-4E22-ACCE-3C3D537B843B}" dt="2022-11-04T12:51:27.613" v="3" actId="962"/>
          <ac:picMkLst>
            <pc:docMk/>
            <pc:sldMk cId="1316476481" sldId="260"/>
            <ac:picMk id="32" creationId="{CE6E0708-5C25-4D53-9BFB-6E72E3C99319}"/>
          </ac:picMkLst>
        </pc:picChg>
      </pc:sldChg>
      <pc:sldChg chg="modSp mod">
        <pc:chgData name="Holley Davis" userId="b9253272-6ee1-4ed8-a83c-6c05a74f534a" providerId="ADAL" clId="{C6CE0750-D609-4E22-ACCE-3C3D537B843B}" dt="2022-11-04T12:51:49.828" v="7" actId="962"/>
        <pc:sldMkLst>
          <pc:docMk/>
          <pc:sldMk cId="2637397797" sldId="261"/>
        </pc:sldMkLst>
        <pc:grpChg chg="mod">
          <ac:chgData name="Holley Davis" userId="b9253272-6ee1-4ed8-a83c-6c05a74f534a" providerId="ADAL" clId="{C6CE0750-D609-4E22-ACCE-3C3D537B843B}" dt="2022-11-04T12:51:49.828" v="7" actId="962"/>
          <ac:grpSpMkLst>
            <pc:docMk/>
            <pc:sldMk cId="2637397797" sldId="261"/>
            <ac:grpSpMk id="14" creationId="{FE942B61-9310-4DB1-A564-824997C5057B}"/>
          </ac:grpSpMkLst>
        </pc:grpChg>
      </pc:sldChg>
      <pc:sldChg chg="addSp delSp modSp mod">
        <pc:chgData name="Holley Davis" userId="b9253272-6ee1-4ed8-a83c-6c05a74f534a" providerId="ADAL" clId="{C6CE0750-D609-4E22-ACCE-3C3D537B843B}" dt="2022-11-04T12:52:55.542" v="592" actId="962"/>
        <pc:sldMkLst>
          <pc:docMk/>
          <pc:sldMk cId="564852825" sldId="284"/>
        </pc:sldMkLst>
        <pc:spChg chg="add del mod">
          <ac:chgData name="Holley Davis" userId="b9253272-6ee1-4ed8-a83c-6c05a74f534a" providerId="ADAL" clId="{C6CE0750-D609-4E22-ACCE-3C3D537B843B}" dt="2022-11-04T12:52:02.658" v="10" actId="164"/>
          <ac:spMkLst>
            <pc:docMk/>
            <pc:sldMk cId="564852825" sldId="284"/>
            <ac:spMk id="7" creationId="{D189D132-EB4F-40D4-8040-FD0FF6C8F554}"/>
          </ac:spMkLst>
        </pc:spChg>
        <pc:spChg chg="mod">
          <ac:chgData name="Holley Davis" userId="b9253272-6ee1-4ed8-a83c-6c05a74f534a" providerId="ADAL" clId="{C6CE0750-D609-4E22-ACCE-3C3D537B843B}" dt="2022-11-04T12:52:02.658" v="10" actId="164"/>
          <ac:spMkLst>
            <pc:docMk/>
            <pc:sldMk cId="564852825" sldId="284"/>
            <ac:spMk id="8" creationId="{11F6B6D8-9B70-40F6-A78D-B537F7D64FEA}"/>
          </ac:spMkLst>
        </pc:spChg>
        <pc:spChg chg="mod">
          <ac:chgData name="Holley Davis" userId="b9253272-6ee1-4ed8-a83c-6c05a74f534a" providerId="ADAL" clId="{C6CE0750-D609-4E22-ACCE-3C3D537B843B}" dt="2022-11-04T12:52:02.658" v="10" actId="164"/>
          <ac:spMkLst>
            <pc:docMk/>
            <pc:sldMk cId="564852825" sldId="284"/>
            <ac:spMk id="9" creationId="{1823F200-5AD4-4C2F-8152-39A487DD01D6}"/>
          </ac:spMkLst>
        </pc:spChg>
        <pc:grpChg chg="add mod">
          <ac:chgData name="Holley Davis" userId="b9253272-6ee1-4ed8-a83c-6c05a74f534a" providerId="ADAL" clId="{C6CE0750-D609-4E22-ACCE-3C3D537B843B}" dt="2022-11-04T12:52:55.542" v="592" actId="962"/>
          <ac:grpSpMkLst>
            <pc:docMk/>
            <pc:sldMk cId="564852825" sldId="284"/>
            <ac:grpSpMk id="2" creationId="{FFA228DD-E1DF-C961-880C-0934855E1A96}"/>
          </ac:grpSpMkLst>
        </pc:grpChg>
      </pc:sldChg>
      <pc:sldChg chg="modSp mod">
        <pc:chgData name="Holley Davis" userId="b9253272-6ee1-4ed8-a83c-6c05a74f534a" providerId="ADAL" clId="{C6CE0750-D609-4E22-ACCE-3C3D537B843B}" dt="2022-11-04T12:55:18.719" v="1678" actId="962"/>
        <pc:sldMkLst>
          <pc:docMk/>
          <pc:sldMk cId="25403141" sldId="286"/>
        </pc:sldMkLst>
        <pc:picChg chg="mod">
          <ac:chgData name="Holley Davis" userId="b9253272-6ee1-4ed8-a83c-6c05a74f534a" providerId="ADAL" clId="{C6CE0750-D609-4E22-ACCE-3C3D537B843B}" dt="2022-11-04T12:55:18.719" v="1678" actId="962"/>
          <ac:picMkLst>
            <pc:docMk/>
            <pc:sldMk cId="25403141" sldId="286"/>
            <ac:picMk id="7" creationId="{7B37EE05-90B3-DC39-A1AA-75437B12383A}"/>
          </ac:picMkLst>
        </pc:picChg>
      </pc:sldChg>
      <pc:sldChg chg="modSp mod">
        <pc:chgData name="Holley Davis" userId="b9253272-6ee1-4ed8-a83c-6c05a74f534a" providerId="ADAL" clId="{C6CE0750-D609-4E22-ACCE-3C3D537B843B}" dt="2022-11-04T12:53:27.326" v="884" actId="962"/>
        <pc:sldMkLst>
          <pc:docMk/>
          <pc:sldMk cId="3565351415" sldId="287"/>
        </pc:sldMkLst>
        <pc:picChg chg="mod">
          <ac:chgData name="Holley Davis" userId="b9253272-6ee1-4ed8-a83c-6c05a74f534a" providerId="ADAL" clId="{C6CE0750-D609-4E22-ACCE-3C3D537B843B}" dt="2022-11-04T12:53:27.326" v="884" actId="962"/>
          <ac:picMkLst>
            <pc:docMk/>
            <pc:sldMk cId="3565351415" sldId="287"/>
            <ac:picMk id="7" creationId="{E4037D5D-8445-0E04-669C-4F59B3752F87}"/>
          </ac:picMkLst>
        </pc:picChg>
      </pc:sldChg>
      <pc:sldChg chg="modSp mod">
        <pc:chgData name="Holley Davis" userId="b9253272-6ee1-4ed8-a83c-6c05a74f534a" providerId="ADAL" clId="{C6CE0750-D609-4E22-ACCE-3C3D537B843B}" dt="2022-11-04T12:54:31.053" v="1454" actId="962"/>
        <pc:sldMkLst>
          <pc:docMk/>
          <pc:sldMk cId="1750646347" sldId="291"/>
        </pc:sldMkLst>
        <pc:picChg chg="mod">
          <ac:chgData name="Holley Davis" userId="b9253272-6ee1-4ed8-a83c-6c05a74f534a" providerId="ADAL" clId="{C6CE0750-D609-4E22-ACCE-3C3D537B843B}" dt="2022-11-04T12:54:31.053" v="1454" actId="962"/>
          <ac:picMkLst>
            <pc:docMk/>
            <pc:sldMk cId="1750646347" sldId="291"/>
            <ac:picMk id="6" creationId="{4AF3CAE6-6594-488C-AED2-F8A9ED870E0E}"/>
          </ac:picMkLst>
        </pc:picChg>
      </pc:sldChg>
      <pc:sldChg chg="modSp mod">
        <pc:chgData name="Holley Davis" userId="b9253272-6ee1-4ed8-a83c-6c05a74f534a" providerId="ADAL" clId="{C6CE0750-D609-4E22-ACCE-3C3D537B843B}" dt="2022-11-04T12:55:35.357" v="1681" actId="962"/>
        <pc:sldMkLst>
          <pc:docMk/>
          <pc:sldMk cId="1618306235" sldId="395"/>
        </pc:sldMkLst>
        <pc:grpChg chg="mod">
          <ac:chgData name="Holley Davis" userId="b9253272-6ee1-4ed8-a83c-6c05a74f534a" providerId="ADAL" clId="{C6CE0750-D609-4E22-ACCE-3C3D537B843B}" dt="2022-11-04T12:55:35.357" v="1681" actId="962"/>
          <ac:grpSpMkLst>
            <pc:docMk/>
            <pc:sldMk cId="1618306235" sldId="395"/>
            <ac:grpSpMk id="11" creationId="{317413BA-F344-4F22-AE2B-F82C77D21768}"/>
          </ac:grpSpMkLst>
        </pc:grpChg>
        <pc:picChg chg="mod">
          <ac:chgData name="Holley Davis" userId="b9253272-6ee1-4ed8-a83c-6c05a74f534a" providerId="ADAL" clId="{C6CE0750-D609-4E22-ACCE-3C3D537B843B}" dt="2022-11-04T12:55:30.044" v="1680" actId="962"/>
          <ac:picMkLst>
            <pc:docMk/>
            <pc:sldMk cId="1618306235" sldId="395"/>
            <ac:picMk id="9" creationId="{96FA956E-C441-4ABB-AF36-9E0248E2E62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91EEAF-5C1E-42B7-875B-D942E6AC32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D56F0D-C18F-4374-92DD-74108C79CE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405E4-4925-49B7-AC27-6BCA739DE5FB}" type="datetimeFigureOut">
              <a:rPr lang="en-US" smtClean="0"/>
              <a:t>11/23/2022</a:t>
            </a:fld>
            <a:endParaRPr lang="en-US"/>
          </a:p>
        </p:txBody>
      </p:sp>
      <p:sp>
        <p:nvSpPr>
          <p:cNvPr id="4" name="Footer Placeholder 3">
            <a:extLst>
              <a:ext uri="{FF2B5EF4-FFF2-40B4-BE49-F238E27FC236}">
                <a16:creationId xmlns:a16="http://schemas.microsoft.com/office/drawing/2014/main" id="{9B23DE2F-449C-4CF3-A2F4-C5AF3E7CB4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0A31F63-E9C3-4CD2-A93A-196E6D80CD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F935E-6EF1-45F5-81D1-7EB7E36CB1B0}" type="slidenum">
              <a:rPr lang="en-US" smtClean="0"/>
              <a:t>‹#›</a:t>
            </a:fld>
            <a:endParaRPr lang="en-US"/>
          </a:p>
        </p:txBody>
      </p:sp>
    </p:spTree>
    <p:extLst>
      <p:ext uri="{BB962C8B-B14F-4D97-AF65-F5344CB8AC3E}">
        <p14:creationId xmlns:p14="http://schemas.microsoft.com/office/powerpoint/2010/main" val="1522386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215AE-B40B-4AEF-B48A-C7AB298CD600}" type="datetimeFigureOut">
              <a:rPr lang="en-US" smtClean="0"/>
              <a:t>11/23/2022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F4C0B-5B7A-498E-8229-927B3E27716A}" type="slidenum">
              <a:rPr lang="en-US" smtClean="0"/>
              <a:t>‹#›</a:t>
            </a:fld>
            <a:endParaRPr lang="en-US"/>
          </a:p>
        </p:txBody>
      </p:sp>
    </p:spTree>
    <p:extLst>
      <p:ext uri="{BB962C8B-B14F-4D97-AF65-F5344CB8AC3E}">
        <p14:creationId xmlns:p14="http://schemas.microsoft.com/office/powerpoint/2010/main" val="2852565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c5gsd4FbwH8&amp;ab_channel=AJ%2B"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X6AYmzunPlQ&amp;ab_channel=TEDxTalk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4</a:t>
            </a:fld>
            <a:endParaRPr lang="en-US"/>
          </a:p>
        </p:txBody>
      </p:sp>
    </p:spTree>
    <p:extLst>
      <p:ext uri="{BB962C8B-B14F-4D97-AF65-F5344CB8AC3E}">
        <p14:creationId xmlns:p14="http://schemas.microsoft.com/office/powerpoint/2010/main" val="158528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solidFill>
                  <a:srgbClr val="103255"/>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https://www.youtube.com/watch?v=c5gsd4FbwH8&amp;ab_channel=AJ%2B</a:t>
            </a:r>
            <a:r>
              <a:rPr lang="en-US" sz="1800" i="1" dirty="0">
                <a:solidFill>
                  <a:srgbClr val="1C2B46"/>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0E3255"/>
                </a:solidFill>
                <a:effectLst/>
                <a:latin typeface="Calibri" panose="020F0502020204030204" pitchFamily="34" charset="0"/>
                <a:ea typeface="Calibri" panose="020F0502020204030204" pitchFamily="34" charset="0"/>
                <a:cs typeface="Times New Roman" panose="02020603050405020304" pitchFamily="18" charset="0"/>
              </a:rPr>
              <a:t>(3:46)</a:t>
            </a:r>
            <a:endParaRPr lang="en-US" sz="1800" dirty="0">
              <a:solidFill>
                <a:srgbClr val="103255"/>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7</a:t>
            </a:fld>
            <a:endParaRPr lang="en-US"/>
          </a:p>
        </p:txBody>
      </p:sp>
    </p:spTree>
    <p:extLst>
      <p:ext uri="{BB962C8B-B14F-4D97-AF65-F5344CB8AC3E}">
        <p14:creationId xmlns:p14="http://schemas.microsoft.com/office/powerpoint/2010/main" val="4259448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https://s3.amazonaws.com/static.nicic.gov/Public/guider-blalock-720.mp4 (11:25) (approved for public use by Library of Congress) </a:t>
            </a:r>
          </a:p>
        </p:txBody>
      </p:sp>
      <p:sp>
        <p:nvSpPr>
          <p:cNvPr id="4" name="Slide Number Placeholder 3"/>
          <p:cNvSpPr>
            <a:spLocks noGrp="1"/>
          </p:cNvSpPr>
          <p:nvPr>
            <p:ph type="sldNum" sz="quarter" idx="5"/>
          </p:nvPr>
        </p:nvSpPr>
        <p:spPr/>
        <p:txBody>
          <a:bodyPr/>
          <a:lstStyle/>
          <a:p>
            <a:fld id="{861F4C0B-5B7A-498E-8229-927B3E27716A}" type="slidenum">
              <a:rPr lang="en-US" smtClean="0"/>
              <a:t>8</a:t>
            </a:fld>
            <a:endParaRPr lang="en-US"/>
          </a:p>
        </p:txBody>
      </p:sp>
    </p:spTree>
    <p:extLst>
      <p:ext uri="{BB962C8B-B14F-4D97-AF65-F5344CB8AC3E}">
        <p14:creationId xmlns:p14="http://schemas.microsoft.com/office/powerpoint/2010/main" val="2379249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solidFill>
                  <a:srgbClr val="103255"/>
                </a:solidFill>
                <a:effectLst/>
                <a:latin typeface="Calibri" panose="020F0502020204030204" pitchFamily="34" charset="0"/>
                <a:ea typeface="Calibri" panose="020F0502020204030204" pitchFamily="34" charset="0"/>
                <a:cs typeface="Calibri" panose="020F0502020204030204" pitchFamily="34" charset="0"/>
                <a:hlinkClick r:id="rId3"/>
              </a:rPr>
              <a:t>https://www.youtube.com/watch?v=X6AYmzunPlQ&amp;ab_channel=TEDxTalks</a:t>
            </a:r>
            <a:r>
              <a:rPr lang="en-US" sz="1800" i="1" dirty="0">
                <a:solidFill>
                  <a:srgbClr val="0E3255"/>
                </a:solidFill>
                <a:effectLst/>
                <a:latin typeface="Calibri" panose="020F0502020204030204" pitchFamily="34" charset="0"/>
                <a:ea typeface="Calibri" panose="020F0502020204030204" pitchFamily="34" charset="0"/>
              </a:rPr>
              <a:t> </a:t>
            </a:r>
            <a:r>
              <a:rPr lang="en-US" sz="1800" i="0" dirty="0">
                <a:solidFill>
                  <a:srgbClr val="0E3255"/>
                </a:solidFill>
                <a:effectLst/>
                <a:latin typeface="Calibri" panose="020F0502020204030204" pitchFamily="34" charset="0"/>
                <a:ea typeface="Calibri" panose="020F0502020204030204" pitchFamily="34" charset="0"/>
              </a:rPr>
              <a:t>(9:01)</a:t>
            </a:r>
            <a:endParaRPr lang="en-US" i="0" dirty="0"/>
          </a:p>
        </p:txBody>
      </p:sp>
      <p:sp>
        <p:nvSpPr>
          <p:cNvPr id="4" name="Slide Number Placeholder 3"/>
          <p:cNvSpPr>
            <a:spLocks noGrp="1"/>
          </p:cNvSpPr>
          <p:nvPr>
            <p:ph type="sldNum" sz="quarter" idx="5"/>
          </p:nvPr>
        </p:nvSpPr>
        <p:spPr/>
        <p:txBody>
          <a:bodyPr/>
          <a:lstStyle/>
          <a:p>
            <a:fld id="{861F4C0B-5B7A-498E-8229-927B3E27716A}" type="slidenum">
              <a:rPr lang="en-US" smtClean="0"/>
              <a:t>9</a:t>
            </a:fld>
            <a:endParaRPr lang="en-US"/>
          </a:p>
        </p:txBody>
      </p:sp>
    </p:spTree>
    <p:extLst>
      <p:ext uri="{BB962C8B-B14F-4D97-AF65-F5344CB8AC3E}">
        <p14:creationId xmlns:p14="http://schemas.microsoft.com/office/powerpoint/2010/main" val="14460392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Parallelogram 15">
            <a:extLst>
              <a:ext uri="{FF2B5EF4-FFF2-40B4-BE49-F238E27FC236}">
                <a16:creationId xmlns:a16="http://schemas.microsoft.com/office/drawing/2014/main" id="{A00DA67C-A120-4620-842E-304BE597F099}"/>
              </a:ext>
            </a:extLst>
          </p:cNvPr>
          <p:cNvSpPr/>
          <p:nvPr userDrawn="1"/>
        </p:nvSpPr>
        <p:spPr>
          <a:xfrm>
            <a:off x="0" y="0"/>
            <a:ext cx="9828969" cy="6858179"/>
          </a:xfrm>
          <a:custGeom>
            <a:avLst/>
            <a:gdLst>
              <a:gd name="connsiteX0" fmla="*/ 0 w 10563171"/>
              <a:gd name="connsiteY0" fmla="*/ 6858000 h 6858000"/>
              <a:gd name="connsiteX1" fmla="*/ 1714500 w 10563171"/>
              <a:gd name="connsiteY1" fmla="*/ 0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3044537 w 10563171"/>
              <a:gd name="connsiteY1" fmla="*/ 92364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2822864 w 10563171"/>
              <a:gd name="connsiteY1" fmla="*/ 9237 h 6858000"/>
              <a:gd name="connsiteX2" fmla="*/ 10563171 w 10563171"/>
              <a:gd name="connsiteY2" fmla="*/ 0 h 6858000"/>
              <a:gd name="connsiteX3" fmla="*/ 8848671 w 10563171"/>
              <a:gd name="connsiteY3" fmla="*/ 6858000 h 6858000"/>
              <a:gd name="connsiteX4" fmla="*/ 0 w 10563171"/>
              <a:gd name="connsiteY4" fmla="*/ 6858000 h 6858000"/>
              <a:gd name="connsiteX0" fmla="*/ 1010227 w 7740307"/>
              <a:gd name="connsiteY0" fmla="*/ 6405418 h 6858000"/>
              <a:gd name="connsiteX1" fmla="*/ 0 w 7740307"/>
              <a:gd name="connsiteY1" fmla="*/ 9237 h 6858000"/>
              <a:gd name="connsiteX2" fmla="*/ 7740307 w 7740307"/>
              <a:gd name="connsiteY2" fmla="*/ 0 h 6858000"/>
              <a:gd name="connsiteX3" fmla="*/ 6025807 w 7740307"/>
              <a:gd name="connsiteY3" fmla="*/ 6858000 h 6858000"/>
              <a:gd name="connsiteX4" fmla="*/ 1010227 w 7740307"/>
              <a:gd name="connsiteY4" fmla="*/ 6405418 h 6858000"/>
              <a:gd name="connsiteX0" fmla="*/ 0 w 7742134"/>
              <a:gd name="connsiteY0" fmla="*/ 6858179 h 6858179"/>
              <a:gd name="connsiteX1" fmla="*/ 1827 w 7742134"/>
              <a:gd name="connsiteY1" fmla="*/ 9237 h 6858179"/>
              <a:gd name="connsiteX2" fmla="*/ 7742134 w 7742134"/>
              <a:gd name="connsiteY2" fmla="*/ 0 h 6858179"/>
              <a:gd name="connsiteX3" fmla="*/ 6027634 w 7742134"/>
              <a:gd name="connsiteY3" fmla="*/ 6858000 h 6858179"/>
              <a:gd name="connsiteX4" fmla="*/ 0 w 7742134"/>
              <a:gd name="connsiteY4" fmla="*/ 6858179 h 68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2134" h="6858179">
                <a:moveTo>
                  <a:pt x="0" y="6858179"/>
                </a:moveTo>
                <a:lnTo>
                  <a:pt x="1827" y="9237"/>
                </a:lnTo>
                <a:lnTo>
                  <a:pt x="7742134" y="0"/>
                </a:lnTo>
                <a:lnTo>
                  <a:pt x="6027634" y="6858000"/>
                </a:lnTo>
                <a:lnTo>
                  <a:pt x="0" y="6858179"/>
                </a:lnTo>
                <a:close/>
              </a:path>
            </a:pathLst>
          </a:custGeom>
          <a:solidFill>
            <a:srgbClr val="103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13" name="Title 1">
            <a:extLst>
              <a:ext uri="{FF2B5EF4-FFF2-40B4-BE49-F238E27FC236}">
                <a16:creationId xmlns:a16="http://schemas.microsoft.com/office/drawing/2014/main" id="{8CF492DA-9300-49D8-925A-01AE28612791}"/>
              </a:ext>
            </a:extLst>
          </p:cNvPr>
          <p:cNvSpPr>
            <a:spLocks noGrp="1"/>
          </p:cNvSpPr>
          <p:nvPr>
            <p:ph type="ctrTitle"/>
          </p:nvPr>
        </p:nvSpPr>
        <p:spPr>
          <a:xfrm>
            <a:off x="577049" y="1111266"/>
            <a:ext cx="7525229" cy="2387600"/>
          </a:xfrm>
        </p:spPr>
        <p:txBody>
          <a:bodyPr>
            <a:normAutofit fontScale="90000"/>
          </a:bodyPr>
          <a:lstStyle/>
          <a:p>
            <a:pPr algn="l"/>
            <a:endParaRPr lang="en-US" b="1" dirty="0">
              <a:solidFill>
                <a:schemeClr val="bg1"/>
              </a:solidFill>
              <a:latin typeface="+mn-lt"/>
            </a:endParaRPr>
          </a:p>
        </p:txBody>
      </p:sp>
      <p:sp>
        <p:nvSpPr>
          <p:cNvPr id="4" name="Date Placeholder 3">
            <a:extLst>
              <a:ext uri="{FF2B5EF4-FFF2-40B4-BE49-F238E27FC236}">
                <a16:creationId xmlns:a16="http://schemas.microsoft.com/office/drawing/2014/main" id="{1498D077-8085-4606-8F23-95AEA658D2E5}"/>
              </a:ext>
            </a:extLst>
          </p:cNvPr>
          <p:cNvSpPr>
            <a:spLocks noGrp="1"/>
          </p:cNvSpPr>
          <p:nvPr>
            <p:ph type="dt" sz="half" idx="10"/>
          </p:nvPr>
        </p:nvSpPr>
        <p:spPr>
          <a:xfrm>
            <a:off x="577049" y="6356350"/>
            <a:ext cx="2743200" cy="365125"/>
          </a:xfrm>
        </p:spPr>
        <p:txBody>
          <a:bodyPr/>
          <a:lstStyle>
            <a:lvl1pPr>
              <a:defRPr>
                <a:solidFill>
                  <a:schemeClr val="bg1"/>
                </a:solidFill>
              </a:defRPr>
            </a:lvl1pPr>
          </a:lstStyle>
          <a:p>
            <a:fld id="{32ACD5CE-694D-4D6D-8124-A69BD23F4BF5}" type="datetime1">
              <a:rPr lang="en-US" smtClean="0"/>
              <a:t>11/23/2022</a:t>
            </a:fld>
            <a:endParaRPr lang="en-US" dirty="0"/>
          </a:p>
        </p:txBody>
      </p:sp>
      <p:sp>
        <p:nvSpPr>
          <p:cNvPr id="14" name="Subtitle 2">
            <a:extLst>
              <a:ext uri="{FF2B5EF4-FFF2-40B4-BE49-F238E27FC236}">
                <a16:creationId xmlns:a16="http://schemas.microsoft.com/office/drawing/2014/main" id="{4E60C02E-D333-46F5-91DC-328128BF03E2}"/>
              </a:ext>
            </a:extLst>
          </p:cNvPr>
          <p:cNvSpPr>
            <a:spLocks noGrp="1"/>
          </p:cNvSpPr>
          <p:nvPr>
            <p:ph type="subTitle" idx="1"/>
          </p:nvPr>
        </p:nvSpPr>
        <p:spPr>
          <a:xfrm>
            <a:off x="577050" y="3590941"/>
            <a:ext cx="6631618" cy="1655762"/>
          </a:xfrm>
        </p:spPr>
        <p:txBody>
          <a:bodyPr/>
          <a:lstStyle>
            <a:lvl1pPr marL="0" indent="0" algn="l">
              <a:buNone/>
              <a:defRPr/>
            </a:lvl1pPr>
          </a:lstStyle>
          <a:p>
            <a:pPr algn="l"/>
            <a:endParaRPr lang="en-US" i="1" dirty="0">
              <a:solidFill>
                <a:schemeClr val="bg1"/>
              </a:solidFill>
            </a:endParaRPr>
          </a:p>
        </p:txBody>
      </p:sp>
      <p:pic>
        <p:nvPicPr>
          <p:cNvPr id="15" name="Picture 14">
            <a:extLst>
              <a:ext uri="{FF2B5EF4-FFF2-40B4-BE49-F238E27FC236}">
                <a16:creationId xmlns:a16="http://schemas.microsoft.com/office/drawing/2014/main" id="{46A0CB31-8110-4E41-8EB3-2BB6A20181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3617" y="1713150"/>
            <a:ext cx="2091333" cy="2089591"/>
          </a:xfrm>
          <a:prstGeom prst="rect">
            <a:avLst/>
          </a:prstGeom>
        </p:spPr>
      </p:pic>
      <p:pic>
        <p:nvPicPr>
          <p:cNvPr id="16" name="Picture 15">
            <a:extLst>
              <a:ext uri="{FF2B5EF4-FFF2-40B4-BE49-F238E27FC236}">
                <a16:creationId xmlns:a16="http://schemas.microsoft.com/office/drawing/2014/main" id="{2423C6F0-3625-402E-9DF5-E66D7AAAE2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12507" y="4689673"/>
            <a:ext cx="2424651" cy="976325"/>
          </a:xfrm>
          <a:prstGeom prst="rect">
            <a:avLst/>
          </a:prstGeom>
        </p:spPr>
      </p:pic>
    </p:spTree>
    <p:extLst>
      <p:ext uri="{BB962C8B-B14F-4D97-AF65-F5344CB8AC3E}">
        <p14:creationId xmlns:p14="http://schemas.microsoft.com/office/powerpoint/2010/main" val="2220421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4" y="1687898"/>
            <a:ext cx="11007571" cy="3734406"/>
          </a:xfrm>
        </p:spPr>
        <p:txBody>
          <a:bodyPr anchor="t">
            <a:normAutofit/>
          </a:bodyPr>
          <a:lstStyle>
            <a:lvl1pPr algn="l">
              <a:defRPr i="0">
                <a:solidFill>
                  <a:srgbClr val="103255"/>
                </a:solidFill>
              </a:defRPr>
            </a:lvl1pPr>
          </a:lstStyle>
          <a:p>
            <a:pPr marL="0" indent="0">
              <a:buNone/>
            </a:pPr>
            <a:endParaRPr lang="en-US" dirty="0"/>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a:normAutofit fontScale="90000"/>
          </a:bodyPr>
          <a:lstStyle>
            <a:lvl1pPr>
              <a:defRPr b="0"/>
            </a:lvl1pPr>
          </a:lstStyle>
          <a:p>
            <a:r>
              <a:rPr lang="en-US" b="1" dirty="0">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dirty="0">
              <a:solidFill>
                <a:srgbClr val="103255"/>
              </a:solidFill>
            </a:endParaRPr>
          </a:p>
        </p:txBody>
      </p:sp>
    </p:spTree>
    <p:extLst>
      <p:ext uri="{BB962C8B-B14F-4D97-AF65-F5344CB8AC3E}">
        <p14:creationId xmlns:p14="http://schemas.microsoft.com/office/powerpoint/2010/main" val="3756351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3378DF-3411-423E-A3BE-8BC4D9E7AD4D}"/>
              </a:ext>
            </a:extLst>
          </p:cNvPr>
          <p:cNvSpPr/>
          <p:nvPr userDrawn="1"/>
        </p:nvSpPr>
        <p:spPr>
          <a:xfrm>
            <a:off x="1509204" y="0"/>
            <a:ext cx="10682796" cy="6858000"/>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arallelogram 15">
            <a:extLst>
              <a:ext uri="{FF2B5EF4-FFF2-40B4-BE49-F238E27FC236}">
                <a16:creationId xmlns:a16="http://schemas.microsoft.com/office/drawing/2014/main" id="{467D6648-5053-4A44-A3B3-689B526CD0B6}"/>
              </a:ext>
            </a:extLst>
          </p:cNvPr>
          <p:cNvSpPr/>
          <p:nvPr userDrawn="1"/>
        </p:nvSpPr>
        <p:spPr>
          <a:xfrm>
            <a:off x="0" y="1"/>
            <a:ext cx="9828969" cy="6858000"/>
          </a:xfrm>
          <a:custGeom>
            <a:avLst/>
            <a:gdLst>
              <a:gd name="connsiteX0" fmla="*/ 0 w 10563171"/>
              <a:gd name="connsiteY0" fmla="*/ 6858000 h 6858000"/>
              <a:gd name="connsiteX1" fmla="*/ 1714500 w 10563171"/>
              <a:gd name="connsiteY1" fmla="*/ 0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3044537 w 10563171"/>
              <a:gd name="connsiteY1" fmla="*/ 92364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2822864 w 10563171"/>
              <a:gd name="connsiteY1" fmla="*/ 9237 h 6858000"/>
              <a:gd name="connsiteX2" fmla="*/ 10563171 w 10563171"/>
              <a:gd name="connsiteY2" fmla="*/ 0 h 6858000"/>
              <a:gd name="connsiteX3" fmla="*/ 8848671 w 10563171"/>
              <a:gd name="connsiteY3" fmla="*/ 6858000 h 6858000"/>
              <a:gd name="connsiteX4" fmla="*/ 0 w 10563171"/>
              <a:gd name="connsiteY4" fmla="*/ 6858000 h 6858000"/>
              <a:gd name="connsiteX0" fmla="*/ 1010227 w 7740307"/>
              <a:gd name="connsiteY0" fmla="*/ 6405418 h 6858000"/>
              <a:gd name="connsiteX1" fmla="*/ 0 w 7740307"/>
              <a:gd name="connsiteY1" fmla="*/ 9237 h 6858000"/>
              <a:gd name="connsiteX2" fmla="*/ 7740307 w 7740307"/>
              <a:gd name="connsiteY2" fmla="*/ 0 h 6858000"/>
              <a:gd name="connsiteX3" fmla="*/ 6025807 w 7740307"/>
              <a:gd name="connsiteY3" fmla="*/ 6858000 h 6858000"/>
              <a:gd name="connsiteX4" fmla="*/ 1010227 w 7740307"/>
              <a:gd name="connsiteY4" fmla="*/ 6405418 h 6858000"/>
              <a:gd name="connsiteX0" fmla="*/ 0 w 7742134"/>
              <a:gd name="connsiteY0" fmla="*/ 6858179 h 6858179"/>
              <a:gd name="connsiteX1" fmla="*/ 1827 w 7742134"/>
              <a:gd name="connsiteY1" fmla="*/ 9237 h 6858179"/>
              <a:gd name="connsiteX2" fmla="*/ 7742134 w 7742134"/>
              <a:gd name="connsiteY2" fmla="*/ 0 h 6858179"/>
              <a:gd name="connsiteX3" fmla="*/ 6027634 w 7742134"/>
              <a:gd name="connsiteY3" fmla="*/ 6858000 h 6858179"/>
              <a:gd name="connsiteX4" fmla="*/ 0 w 7742134"/>
              <a:gd name="connsiteY4" fmla="*/ 6858179 h 68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2134" h="6858179">
                <a:moveTo>
                  <a:pt x="0" y="6858179"/>
                </a:moveTo>
                <a:lnTo>
                  <a:pt x="1827" y="9237"/>
                </a:lnTo>
                <a:lnTo>
                  <a:pt x="7742134" y="0"/>
                </a:lnTo>
                <a:lnTo>
                  <a:pt x="6027634" y="6858000"/>
                </a:lnTo>
                <a:lnTo>
                  <a:pt x="0" y="68581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8" name="Content Placeholder 2">
            <a:extLst>
              <a:ext uri="{FF2B5EF4-FFF2-40B4-BE49-F238E27FC236}">
                <a16:creationId xmlns:a16="http://schemas.microsoft.com/office/drawing/2014/main" id="{003F2313-05C3-48F4-B507-4E0092A5FB67}"/>
              </a:ext>
            </a:extLst>
          </p:cNvPr>
          <p:cNvSpPr>
            <a:spLocks noGrp="1"/>
          </p:cNvSpPr>
          <p:nvPr>
            <p:ph idx="1"/>
          </p:nvPr>
        </p:nvSpPr>
        <p:spPr>
          <a:xfrm>
            <a:off x="592214" y="1687898"/>
            <a:ext cx="8196679" cy="4402184"/>
          </a:xfrm>
        </p:spPr>
        <p:txBody>
          <a:bodyPr anchor="t">
            <a:normAutofit/>
          </a:bodyPr>
          <a:lstStyle>
            <a:lvl1pPr algn="l">
              <a:defRPr i="0">
                <a:solidFill>
                  <a:srgbClr val="103255"/>
                </a:solidFill>
              </a:defRPr>
            </a:lvl1pPr>
          </a:lstStyle>
          <a:p>
            <a:pPr marL="0" indent="0">
              <a:buNone/>
            </a:pPr>
            <a:endParaRPr lang="en-US" dirty="0"/>
          </a:p>
        </p:txBody>
      </p:sp>
      <p:sp>
        <p:nvSpPr>
          <p:cNvPr id="9" name="Title 1">
            <a:extLst>
              <a:ext uri="{FF2B5EF4-FFF2-40B4-BE49-F238E27FC236}">
                <a16:creationId xmlns:a16="http://schemas.microsoft.com/office/drawing/2014/main" id="{F449B09E-EF33-4153-B0DC-0E9A53E2F9B2}"/>
              </a:ext>
            </a:extLst>
          </p:cNvPr>
          <p:cNvSpPr>
            <a:spLocks noGrp="1"/>
          </p:cNvSpPr>
          <p:nvPr>
            <p:ph type="title"/>
          </p:nvPr>
        </p:nvSpPr>
        <p:spPr>
          <a:xfrm>
            <a:off x="592214" y="365125"/>
            <a:ext cx="8196679" cy="720752"/>
          </a:xfrm>
        </p:spPr>
        <p:txBody>
          <a:bodyPr>
            <a:normAutofit fontScale="90000"/>
          </a:bodyPr>
          <a:lstStyle/>
          <a:p>
            <a:r>
              <a:rPr lang="en-US" b="1" dirty="0">
                <a:solidFill>
                  <a:schemeClr val="bg1"/>
                </a:solidFill>
                <a:latin typeface="+mn-lt"/>
              </a:rPr>
              <a:t>Project Description</a:t>
            </a:r>
          </a:p>
        </p:txBody>
      </p:sp>
      <p:pic>
        <p:nvPicPr>
          <p:cNvPr id="11" name="Picture 10">
            <a:extLst>
              <a:ext uri="{FF2B5EF4-FFF2-40B4-BE49-F238E27FC236}">
                <a16:creationId xmlns:a16="http://schemas.microsoft.com/office/drawing/2014/main" id="{6C201B16-4B21-4764-A811-29CFB83BA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53855" y="3429000"/>
            <a:ext cx="3288484" cy="3288484"/>
          </a:xfrm>
          <a:prstGeom prst="rect">
            <a:avLst/>
          </a:prstGeom>
        </p:spPr>
      </p:pic>
    </p:spTree>
    <p:extLst>
      <p:ext uri="{BB962C8B-B14F-4D97-AF65-F5344CB8AC3E}">
        <p14:creationId xmlns:p14="http://schemas.microsoft.com/office/powerpoint/2010/main" val="250236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50E95C-2A14-4AFA-B745-9671C03E84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7969" y="2193264"/>
            <a:ext cx="1829327" cy="1827802"/>
          </a:xfrm>
          <a:prstGeom prst="rect">
            <a:avLst/>
          </a:prstGeom>
        </p:spPr>
      </p:pic>
      <p:cxnSp>
        <p:nvCxnSpPr>
          <p:cNvPr id="10" name="Straight Connector 9">
            <a:extLst>
              <a:ext uri="{FF2B5EF4-FFF2-40B4-BE49-F238E27FC236}">
                <a16:creationId xmlns:a16="http://schemas.microsoft.com/office/drawing/2014/main" id="{38EC7385-25A1-4620-93B7-8D7197AFE35F}"/>
              </a:ext>
            </a:extLst>
          </p:cNvPr>
          <p:cNvCxnSpPr>
            <a:cxnSpLocks/>
          </p:cNvCxnSpPr>
          <p:nvPr userDrawn="1"/>
        </p:nvCxnSpPr>
        <p:spPr>
          <a:xfrm>
            <a:off x="1330326" y="0"/>
            <a:ext cx="16355" cy="183767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C5151DD4-9261-48BD-A2B8-9BB84CCEC4AF}"/>
              </a:ext>
            </a:extLst>
          </p:cNvPr>
          <p:cNvSpPr>
            <a:spLocks noGrp="1"/>
          </p:cNvSpPr>
          <p:nvPr>
            <p:ph type="dt" sz="half" idx="10"/>
          </p:nvPr>
        </p:nvSpPr>
        <p:spPr>
          <a:xfrm>
            <a:off x="2817283" y="1017571"/>
            <a:ext cx="2743200" cy="365125"/>
          </a:xfrm>
        </p:spPr>
        <p:txBody>
          <a:bodyPr/>
          <a:lstStyle>
            <a:lvl1pPr>
              <a:defRPr>
                <a:solidFill>
                  <a:srgbClr val="103255"/>
                </a:solidFill>
              </a:defRPr>
            </a:lvl1pPr>
          </a:lstStyle>
          <a:p>
            <a:fld id="{BFC479A5-9518-47B4-87E9-BEBAC88FA744}" type="datetime1">
              <a:rPr lang="en-US" smtClean="0"/>
              <a:t>11/23/2022</a:t>
            </a:fld>
            <a:endParaRPr lang="en-US" dirty="0"/>
          </a:p>
        </p:txBody>
      </p:sp>
      <p:sp>
        <p:nvSpPr>
          <p:cNvPr id="14" name="Title 1">
            <a:extLst>
              <a:ext uri="{FF2B5EF4-FFF2-40B4-BE49-F238E27FC236}">
                <a16:creationId xmlns:a16="http://schemas.microsoft.com/office/drawing/2014/main" id="{537F2EB4-D9C9-4703-A24C-3B75E4CB3D6E}"/>
              </a:ext>
            </a:extLst>
          </p:cNvPr>
          <p:cNvSpPr>
            <a:spLocks noGrp="1"/>
          </p:cNvSpPr>
          <p:nvPr>
            <p:ph type="ctrTitle"/>
          </p:nvPr>
        </p:nvSpPr>
        <p:spPr>
          <a:xfrm>
            <a:off x="2817283" y="1704992"/>
            <a:ext cx="7525229" cy="2387600"/>
          </a:xfrm>
        </p:spPr>
        <p:txBody>
          <a:bodyPr>
            <a:normAutofit fontScale="90000"/>
          </a:bodyPr>
          <a:lstStyle>
            <a:lvl1pPr>
              <a:defRPr b="0" i="0" u="none">
                <a:solidFill>
                  <a:srgbClr val="103255"/>
                </a:solidFill>
                <a:latin typeface="+mn-lt"/>
              </a:defRPr>
            </a:lvl1pPr>
          </a:lstStyle>
          <a:p>
            <a:pPr algn="l"/>
            <a:endParaRPr lang="en-US" b="1" dirty="0">
              <a:solidFill>
                <a:schemeClr val="bg1"/>
              </a:solidFill>
              <a:latin typeface="+mn-lt"/>
            </a:endParaRPr>
          </a:p>
        </p:txBody>
      </p:sp>
      <p:sp>
        <p:nvSpPr>
          <p:cNvPr id="15" name="Subtitle 2">
            <a:extLst>
              <a:ext uri="{FF2B5EF4-FFF2-40B4-BE49-F238E27FC236}">
                <a16:creationId xmlns:a16="http://schemas.microsoft.com/office/drawing/2014/main" id="{D1DA3B7A-4129-4A88-AB61-B64F65138406}"/>
              </a:ext>
            </a:extLst>
          </p:cNvPr>
          <p:cNvSpPr>
            <a:spLocks noGrp="1"/>
          </p:cNvSpPr>
          <p:nvPr>
            <p:ph type="subTitle" idx="1"/>
          </p:nvPr>
        </p:nvSpPr>
        <p:spPr>
          <a:xfrm>
            <a:off x="2817284" y="4184667"/>
            <a:ext cx="6631618" cy="1655762"/>
          </a:xfrm>
        </p:spPr>
        <p:txBody>
          <a:bodyPr/>
          <a:lstStyle>
            <a:lvl1pPr marL="0" indent="0" algn="l">
              <a:buNone/>
              <a:defRPr>
                <a:solidFill>
                  <a:srgbClr val="103255"/>
                </a:solidFill>
                <a:latin typeface="+mn-lt"/>
              </a:defRPr>
            </a:lvl1pPr>
          </a:lstStyle>
          <a:p>
            <a:pPr algn="l"/>
            <a:endParaRPr lang="en-US" i="1" dirty="0">
              <a:solidFill>
                <a:schemeClr val="bg1"/>
              </a:solidFill>
            </a:endParaRPr>
          </a:p>
        </p:txBody>
      </p:sp>
      <p:cxnSp>
        <p:nvCxnSpPr>
          <p:cNvPr id="18" name="Straight Connector 17">
            <a:extLst>
              <a:ext uri="{FF2B5EF4-FFF2-40B4-BE49-F238E27FC236}">
                <a16:creationId xmlns:a16="http://schemas.microsoft.com/office/drawing/2014/main" id="{2B0BB287-B09B-49D5-A110-E95815EF2F6C}"/>
              </a:ext>
            </a:extLst>
          </p:cNvPr>
          <p:cNvCxnSpPr>
            <a:cxnSpLocks/>
          </p:cNvCxnSpPr>
          <p:nvPr userDrawn="1"/>
        </p:nvCxnSpPr>
        <p:spPr>
          <a:xfrm>
            <a:off x="1354938" y="4376652"/>
            <a:ext cx="0" cy="248134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671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871FD5-BB35-4299-9F1A-04548DCF2EC2}"/>
              </a:ext>
            </a:extLst>
          </p:cNvPr>
          <p:cNvSpPr>
            <a:spLocks noGrp="1"/>
          </p:cNvSpPr>
          <p:nvPr>
            <p:ph sz="half" idx="1"/>
          </p:nvPr>
        </p:nvSpPr>
        <p:spPr>
          <a:xfrm>
            <a:off x="592215" y="1687899"/>
            <a:ext cx="10761584" cy="3363496"/>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dirty="0">
              <a:solidFill>
                <a:srgbClr val="103255"/>
              </a:solidFill>
            </a:endParaRPr>
          </a:p>
        </p:txBody>
      </p:sp>
      <p:sp>
        <p:nvSpPr>
          <p:cNvPr id="13" name="Rectangle 12">
            <a:extLst>
              <a:ext uri="{FF2B5EF4-FFF2-40B4-BE49-F238E27FC236}">
                <a16:creationId xmlns:a16="http://schemas.microsoft.com/office/drawing/2014/main" id="{D3C90DAE-C139-4F57-9E1B-5F70B938E61A}"/>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itle 1">
            <a:extLst>
              <a:ext uri="{FF2B5EF4-FFF2-40B4-BE49-F238E27FC236}">
                <a16:creationId xmlns:a16="http://schemas.microsoft.com/office/drawing/2014/main" id="{BFBF52BD-25E3-49D1-A75F-486C4365B509}"/>
              </a:ext>
            </a:extLst>
          </p:cNvPr>
          <p:cNvSpPr>
            <a:spLocks noGrp="1"/>
          </p:cNvSpPr>
          <p:nvPr>
            <p:ph type="title"/>
          </p:nvPr>
        </p:nvSpPr>
        <p:spPr>
          <a:xfrm>
            <a:off x="592214" y="365125"/>
            <a:ext cx="8196679" cy="720752"/>
          </a:xfrm>
        </p:spPr>
        <p:txBody>
          <a:bodyPr>
            <a:normAutofit fontScale="90000"/>
          </a:bodyPr>
          <a:lstStyle>
            <a:lvl1pPr>
              <a:defRPr>
                <a:solidFill>
                  <a:schemeClr val="bg1"/>
                </a:solidFill>
                <a:latin typeface="+mn-lt"/>
              </a:defRPr>
            </a:lvl1pPr>
          </a:lstStyle>
          <a:p>
            <a:endParaRPr lang="en-US" b="1" dirty="0">
              <a:solidFill>
                <a:schemeClr val="bg1"/>
              </a:solidFill>
              <a:latin typeface="+mn-lt"/>
            </a:endParaRPr>
          </a:p>
        </p:txBody>
      </p:sp>
      <p:pic>
        <p:nvPicPr>
          <p:cNvPr id="15" name="Picture 14">
            <a:extLst>
              <a:ext uri="{FF2B5EF4-FFF2-40B4-BE49-F238E27FC236}">
                <a16:creationId xmlns:a16="http://schemas.microsoft.com/office/drawing/2014/main" id="{0A7C227D-F7BD-4BB6-A089-281C16C712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17" name="Straight Connector 16">
            <a:extLst>
              <a:ext uri="{FF2B5EF4-FFF2-40B4-BE49-F238E27FC236}">
                <a16:creationId xmlns:a16="http://schemas.microsoft.com/office/drawing/2014/main" id="{EB033E6C-4A55-418D-8F6D-C4F58270B29A}"/>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A31137-2BCE-48AF-8B70-EB10A69431C0}"/>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826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dirty="0">
              <a:solidFill>
                <a:srgbClr val="103255"/>
              </a:solidFill>
            </a:endParaRPr>
          </a:p>
        </p:txBody>
      </p:sp>
      <p:sp>
        <p:nvSpPr>
          <p:cNvPr id="13" name="Rectangle 12">
            <a:extLst>
              <a:ext uri="{FF2B5EF4-FFF2-40B4-BE49-F238E27FC236}">
                <a16:creationId xmlns:a16="http://schemas.microsoft.com/office/drawing/2014/main" id="{D3C90DAE-C139-4F57-9E1B-5F70B938E61A}"/>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itle 1">
            <a:extLst>
              <a:ext uri="{FF2B5EF4-FFF2-40B4-BE49-F238E27FC236}">
                <a16:creationId xmlns:a16="http://schemas.microsoft.com/office/drawing/2014/main" id="{BFBF52BD-25E3-49D1-A75F-486C4365B509}"/>
              </a:ext>
            </a:extLst>
          </p:cNvPr>
          <p:cNvSpPr>
            <a:spLocks noGrp="1"/>
          </p:cNvSpPr>
          <p:nvPr>
            <p:ph type="title" hasCustomPrompt="1"/>
          </p:nvPr>
        </p:nvSpPr>
        <p:spPr>
          <a:xfrm>
            <a:off x="592214" y="365125"/>
            <a:ext cx="8196679" cy="720752"/>
          </a:xfrm>
        </p:spPr>
        <p:txBody>
          <a:bodyPr>
            <a:normAutofit fontScale="90000"/>
          </a:bodyPr>
          <a:lstStyle>
            <a:lvl1pPr>
              <a:defRPr>
                <a:solidFill>
                  <a:schemeClr val="bg1"/>
                </a:solidFill>
              </a:defRPr>
            </a:lvl1pPr>
          </a:lstStyle>
          <a:p>
            <a:r>
              <a:rPr lang="en-US" b="1" dirty="0">
                <a:solidFill>
                  <a:schemeClr val="bg1"/>
                </a:solidFill>
                <a:latin typeface="+mn-lt"/>
              </a:rPr>
              <a:t>Project Partners</a:t>
            </a:r>
          </a:p>
        </p:txBody>
      </p:sp>
      <p:pic>
        <p:nvPicPr>
          <p:cNvPr id="15" name="Picture 14">
            <a:extLst>
              <a:ext uri="{FF2B5EF4-FFF2-40B4-BE49-F238E27FC236}">
                <a16:creationId xmlns:a16="http://schemas.microsoft.com/office/drawing/2014/main" id="{1B127932-98ED-4BE5-AD54-F546EB5CE8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4055" y="2734239"/>
            <a:ext cx="2058958" cy="741225"/>
          </a:xfrm>
          <a:prstGeom prst="rect">
            <a:avLst/>
          </a:prstGeom>
        </p:spPr>
      </p:pic>
      <p:pic>
        <p:nvPicPr>
          <p:cNvPr id="17" name="Picture 16">
            <a:extLst>
              <a:ext uri="{FF2B5EF4-FFF2-40B4-BE49-F238E27FC236}">
                <a16:creationId xmlns:a16="http://schemas.microsoft.com/office/drawing/2014/main" id="{1BC9DF47-3C61-4C42-94EF-58903AC3EF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65659" y="2187018"/>
            <a:ext cx="1921489" cy="1381994"/>
          </a:xfrm>
          <a:prstGeom prst="rect">
            <a:avLst/>
          </a:prstGeom>
        </p:spPr>
      </p:pic>
      <p:pic>
        <p:nvPicPr>
          <p:cNvPr id="18" name="Picture 17">
            <a:extLst>
              <a:ext uri="{FF2B5EF4-FFF2-40B4-BE49-F238E27FC236}">
                <a16:creationId xmlns:a16="http://schemas.microsoft.com/office/drawing/2014/main" id="{A05E1CBF-65BF-454F-AE77-B48A602C19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4328" y="2281593"/>
            <a:ext cx="2486472" cy="1405397"/>
          </a:xfrm>
          <a:prstGeom prst="rect">
            <a:avLst/>
          </a:prstGeom>
        </p:spPr>
      </p:pic>
      <p:pic>
        <p:nvPicPr>
          <p:cNvPr id="19" name="Picture 18">
            <a:extLst>
              <a:ext uri="{FF2B5EF4-FFF2-40B4-BE49-F238E27FC236}">
                <a16:creationId xmlns:a16="http://schemas.microsoft.com/office/drawing/2014/main" id="{7D28F4AB-0938-431C-A3F8-9CF869404E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96268" y="2734240"/>
            <a:ext cx="2256136" cy="850080"/>
          </a:xfrm>
          <a:prstGeom prst="rect">
            <a:avLst/>
          </a:prstGeom>
        </p:spPr>
      </p:pic>
      <p:pic>
        <p:nvPicPr>
          <p:cNvPr id="20" name="Picture 19">
            <a:extLst>
              <a:ext uri="{FF2B5EF4-FFF2-40B4-BE49-F238E27FC236}">
                <a16:creationId xmlns:a16="http://schemas.microsoft.com/office/drawing/2014/main" id="{3C725090-D570-49AC-B99C-D775A7227E4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21" name="Straight Connector 20">
            <a:extLst>
              <a:ext uri="{FF2B5EF4-FFF2-40B4-BE49-F238E27FC236}">
                <a16:creationId xmlns:a16="http://schemas.microsoft.com/office/drawing/2014/main" id="{0D913713-D127-4BCA-8826-E22930B81581}"/>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D9C9A53-F22E-410C-A31A-07AF06642A80}"/>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5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C1FA-A17A-4409-9EDB-B78E08F62478}"/>
              </a:ext>
            </a:extLst>
          </p:cNvPr>
          <p:cNvSpPr>
            <a:spLocks noGrp="1"/>
          </p:cNvSpPr>
          <p:nvPr>
            <p:ph type="title"/>
          </p:nvPr>
        </p:nvSpPr>
        <p:spPr/>
        <p:txBody>
          <a:bodyPr/>
          <a:lstStyle>
            <a:lvl1pPr>
              <a:defRPr b="1">
                <a:solidFill>
                  <a:srgbClr val="103255"/>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E3871FD5-BB35-4299-9F1A-04548DCF2EC2}"/>
              </a:ext>
            </a:extLst>
          </p:cNvPr>
          <p:cNvSpPr>
            <a:spLocks noGrp="1"/>
          </p:cNvSpPr>
          <p:nvPr>
            <p:ph sz="half" idx="1"/>
          </p:nvPr>
        </p:nvSpPr>
        <p:spPr>
          <a:xfrm>
            <a:off x="838199" y="1825625"/>
            <a:ext cx="6419851" cy="3280202"/>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8C8364B1-89F4-4C63-B724-A5785866C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11" name="Straight Connector 10">
            <a:extLst>
              <a:ext uri="{FF2B5EF4-FFF2-40B4-BE49-F238E27FC236}">
                <a16:creationId xmlns:a16="http://schemas.microsoft.com/office/drawing/2014/main" id="{49EC522B-E88D-4714-86D9-DB4181D2E67E}"/>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dirty="0">
              <a:solidFill>
                <a:srgbClr val="103255"/>
              </a:solidFill>
            </a:endParaRPr>
          </a:p>
        </p:txBody>
      </p:sp>
      <p:sp>
        <p:nvSpPr>
          <p:cNvPr id="13" name="Content Placeholder 2">
            <a:extLst>
              <a:ext uri="{FF2B5EF4-FFF2-40B4-BE49-F238E27FC236}">
                <a16:creationId xmlns:a16="http://schemas.microsoft.com/office/drawing/2014/main" id="{4F38605E-E920-446C-8707-A5DDAFAD71A1}"/>
              </a:ext>
            </a:extLst>
          </p:cNvPr>
          <p:cNvSpPr>
            <a:spLocks noGrp="1"/>
          </p:cNvSpPr>
          <p:nvPr>
            <p:ph sz="half" idx="10"/>
          </p:nvPr>
        </p:nvSpPr>
        <p:spPr>
          <a:xfrm>
            <a:off x="7486348" y="1825625"/>
            <a:ext cx="3867452" cy="3280202"/>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33669720-660D-46B3-838D-8B66CD2FAE9C}"/>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039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5" y="1687898"/>
            <a:ext cx="5256136" cy="3734406"/>
          </a:xfrm>
        </p:spPr>
        <p:txBody>
          <a:bodyPr anchor="t">
            <a:normAutofit/>
          </a:bodyPr>
          <a:lstStyle>
            <a:lvl1pPr algn="l">
              <a:defRPr i="0">
                <a:solidFill>
                  <a:srgbClr val="103255"/>
                </a:solidFill>
              </a:defRPr>
            </a:lvl1pPr>
          </a:lstStyle>
          <a:p>
            <a:pPr marL="0" indent="0">
              <a:buNone/>
            </a:pPr>
            <a:endParaRPr lang="en-US" dirty="0"/>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a:normAutofit fontScale="90000"/>
          </a:bodyPr>
          <a:lstStyle>
            <a:lvl1pPr>
              <a:defRPr b="0"/>
            </a:lvl1pPr>
          </a:lstStyle>
          <a:p>
            <a:r>
              <a:rPr lang="en-US" b="1">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dirty="0">
              <a:solidFill>
                <a:srgbClr val="103255"/>
              </a:solidFill>
            </a:endParaRPr>
          </a:p>
        </p:txBody>
      </p:sp>
      <p:sp>
        <p:nvSpPr>
          <p:cNvPr id="2" name="Content Placeholder 2">
            <a:extLst>
              <a:ext uri="{FF2B5EF4-FFF2-40B4-BE49-F238E27FC236}">
                <a16:creationId xmlns:a16="http://schemas.microsoft.com/office/drawing/2014/main" id="{99E9029A-6B2A-A218-B4D7-E42FAC379413}"/>
              </a:ext>
            </a:extLst>
          </p:cNvPr>
          <p:cNvSpPr>
            <a:spLocks noGrp="1"/>
          </p:cNvSpPr>
          <p:nvPr>
            <p:ph idx="10"/>
          </p:nvPr>
        </p:nvSpPr>
        <p:spPr>
          <a:xfrm>
            <a:off x="6343651" y="1687898"/>
            <a:ext cx="5256136" cy="3734406"/>
          </a:xfrm>
        </p:spPr>
        <p:txBody>
          <a:bodyPr anchor="t">
            <a:normAutofit/>
          </a:bodyPr>
          <a:lstStyle>
            <a:lvl1pPr algn="l">
              <a:defRPr i="0">
                <a:solidFill>
                  <a:srgbClr val="103255"/>
                </a:solidFill>
              </a:defRPr>
            </a:lvl1pPr>
          </a:lstStyle>
          <a:p>
            <a:pPr marL="0" indent="0">
              <a:buNone/>
            </a:pPr>
            <a:endParaRPr lang="en-US" dirty="0"/>
          </a:p>
        </p:txBody>
      </p:sp>
    </p:spTree>
    <p:extLst>
      <p:ext uri="{BB962C8B-B14F-4D97-AF65-F5344CB8AC3E}">
        <p14:creationId xmlns:p14="http://schemas.microsoft.com/office/powerpoint/2010/main" val="70482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8EC7385-25A1-4620-93B7-8D7197AFE35F}"/>
              </a:ext>
            </a:extLst>
          </p:cNvPr>
          <p:cNvCxnSpPr>
            <a:cxnSpLocks/>
          </p:cNvCxnSpPr>
          <p:nvPr userDrawn="1"/>
        </p:nvCxnSpPr>
        <p:spPr>
          <a:xfrm>
            <a:off x="1330326" y="0"/>
            <a:ext cx="16355" cy="183767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0BB287-B09B-49D5-A110-E95815EF2F6C}"/>
              </a:ext>
            </a:extLst>
          </p:cNvPr>
          <p:cNvCxnSpPr>
            <a:cxnSpLocks/>
          </p:cNvCxnSpPr>
          <p:nvPr userDrawn="1"/>
        </p:nvCxnSpPr>
        <p:spPr>
          <a:xfrm>
            <a:off x="1354938" y="4376652"/>
            <a:ext cx="0" cy="248134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3" name="Title 3">
            <a:extLst>
              <a:ext uri="{FF2B5EF4-FFF2-40B4-BE49-F238E27FC236}">
                <a16:creationId xmlns:a16="http://schemas.microsoft.com/office/drawing/2014/main" id="{F3AE812A-98F8-9514-0AD3-02952A4832DB}"/>
              </a:ext>
            </a:extLst>
          </p:cNvPr>
          <p:cNvSpPr>
            <a:spLocks noGrp="1"/>
          </p:cNvSpPr>
          <p:nvPr>
            <p:ph type="ctrTitle"/>
          </p:nvPr>
        </p:nvSpPr>
        <p:spPr>
          <a:xfrm>
            <a:off x="3868387" y="337840"/>
            <a:ext cx="4639319" cy="1132576"/>
          </a:xfrm>
          <a:ln>
            <a:noFill/>
          </a:ln>
        </p:spPr>
        <p:txBody>
          <a:bodyPr>
            <a:normAutofit/>
          </a:bodyPr>
          <a:lstStyle/>
          <a:p>
            <a:pPr algn="ctr"/>
            <a:endParaRPr lang="en-US" sz="4800" b="1" dirty="0"/>
          </a:p>
        </p:txBody>
      </p:sp>
      <p:sp>
        <p:nvSpPr>
          <p:cNvPr id="4" name="Title 3">
            <a:extLst>
              <a:ext uri="{FF2B5EF4-FFF2-40B4-BE49-F238E27FC236}">
                <a16:creationId xmlns:a16="http://schemas.microsoft.com/office/drawing/2014/main" id="{A5AF7153-22D0-91B4-E1E6-21C4A902CECF}"/>
              </a:ext>
            </a:extLst>
          </p:cNvPr>
          <p:cNvSpPr txBox="1">
            <a:spLocks/>
          </p:cNvSpPr>
          <p:nvPr userDrawn="1"/>
        </p:nvSpPr>
        <p:spPr>
          <a:xfrm>
            <a:off x="3586594" y="2544829"/>
            <a:ext cx="4989961" cy="1768344"/>
          </a:xfrm>
          <a:prstGeom prst="rect">
            <a:avLst/>
          </a:prstGeom>
          <a:solidFill>
            <a:srgbClr val="103255">
              <a:alpha val="78824"/>
            </a:srgbClr>
          </a:solidFill>
          <a:ln>
            <a:solidFill>
              <a:srgbClr val="103255"/>
            </a:solidFill>
          </a:ln>
          <a:effectLst>
            <a:glow rad="101600">
              <a:srgbClr val="306E36">
                <a:alpha val="40000"/>
              </a:srgbClr>
            </a:glo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rgbClr val="103255"/>
                </a:solidFill>
                <a:latin typeface="+mn-lt"/>
                <a:ea typeface="+mj-ea"/>
                <a:cs typeface="+mj-cs"/>
              </a:defRPr>
            </a:lvl1pPr>
          </a:lstStyle>
          <a:p>
            <a:pPr algn="ctr"/>
            <a:endParaRPr lang="en-US" sz="5400" b="1" dirty="0"/>
          </a:p>
        </p:txBody>
      </p:sp>
      <p:grpSp>
        <p:nvGrpSpPr>
          <p:cNvPr id="5" name="Group 4">
            <a:extLst>
              <a:ext uri="{FF2B5EF4-FFF2-40B4-BE49-F238E27FC236}">
                <a16:creationId xmlns:a16="http://schemas.microsoft.com/office/drawing/2014/main" id="{6D9752E6-C0F3-7E38-CF18-7263BC7213FB}"/>
              </a:ext>
              <a:ext uri="{C183D7F6-B498-43B3-948B-1728B52AA6E4}">
                <adec:decorative xmlns:adec="http://schemas.microsoft.com/office/drawing/2017/decorative" val="1"/>
              </a:ext>
            </a:extLst>
          </p:cNvPr>
          <p:cNvGrpSpPr/>
          <p:nvPr userDrawn="1"/>
        </p:nvGrpSpPr>
        <p:grpSpPr>
          <a:xfrm rot="16200000">
            <a:off x="6026092" y="-1214221"/>
            <a:ext cx="193596" cy="5175675"/>
            <a:chOff x="4289290" y="850837"/>
            <a:chExt cx="141307" cy="5229455"/>
          </a:xfrm>
        </p:grpSpPr>
        <p:cxnSp>
          <p:nvCxnSpPr>
            <p:cNvPr id="6" name="Straight Connector 5">
              <a:extLst>
                <a:ext uri="{FF2B5EF4-FFF2-40B4-BE49-F238E27FC236}">
                  <a16:creationId xmlns:a16="http://schemas.microsoft.com/office/drawing/2014/main" id="{DA263B12-42B6-C63B-F66A-9A881F6F26D7}"/>
                </a:ext>
              </a:extLst>
            </p:cNvPr>
            <p:cNvCxnSpPr/>
            <p:nvPr/>
          </p:nvCxnSpPr>
          <p:spPr>
            <a:xfrm rot="5400000">
              <a:off x="1785294" y="3421587"/>
              <a:ext cx="5141499" cy="0"/>
            </a:xfrm>
            <a:prstGeom prst="line">
              <a:avLst/>
            </a:prstGeom>
            <a:solidFill>
              <a:srgbClr val="103255"/>
            </a:solidFill>
            <a:ln w="28575">
              <a:solidFill>
                <a:srgbClr val="103255"/>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1AC6FF9-FBC9-6B74-EEC4-CF7B9E4DB5DE}"/>
                </a:ext>
              </a:extLst>
            </p:cNvPr>
            <p:cNvSpPr/>
            <p:nvPr/>
          </p:nvSpPr>
          <p:spPr>
            <a:xfrm rot="5400000">
              <a:off x="4292160" y="5941855"/>
              <a:ext cx="135567" cy="141307"/>
            </a:xfrm>
            <a:prstGeom prst="rect">
              <a:avLst/>
            </a:prstGeom>
            <a:solidFill>
              <a:srgbClr val="103255"/>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ontent Placeholder 15">
            <a:extLst>
              <a:ext uri="{FF2B5EF4-FFF2-40B4-BE49-F238E27FC236}">
                <a16:creationId xmlns:a16="http://schemas.microsoft.com/office/drawing/2014/main" id="{BAE98BA8-8F60-C2D8-6F82-E8D9A26F395D}"/>
              </a:ext>
            </a:extLst>
          </p:cNvPr>
          <p:cNvSpPr>
            <a:spLocks noGrp="1"/>
          </p:cNvSpPr>
          <p:nvPr>
            <p:ph sz="quarter" idx="10"/>
          </p:nvPr>
        </p:nvSpPr>
        <p:spPr>
          <a:xfrm>
            <a:off x="3586163" y="2544763"/>
            <a:ext cx="4991100" cy="1768475"/>
          </a:xfrm>
        </p:spPr>
        <p:txBody>
          <a:bodyPr anchor="ctr">
            <a:noAutofit/>
          </a:bodyPr>
          <a:lstStyle>
            <a:lvl1pPr marL="0" indent="0" algn="ctr">
              <a:buNone/>
              <a:defRPr sz="4800">
                <a:solidFill>
                  <a:schemeClr val="bg1"/>
                </a:solidFill>
              </a:defRPr>
            </a:lvl1pPr>
            <a:lvl2pPr marL="457200" indent="0" algn="ctr">
              <a:buNone/>
              <a:defRPr sz="4400">
                <a:solidFill>
                  <a:schemeClr val="bg1"/>
                </a:solidFill>
              </a:defRPr>
            </a:lvl2pPr>
            <a:lvl3pPr marL="914400" indent="0" algn="ctr">
              <a:buNone/>
              <a:defRPr sz="40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endParaRPr lang="en-US" dirty="0"/>
          </a:p>
        </p:txBody>
      </p:sp>
      <p:sp>
        <p:nvSpPr>
          <p:cNvPr id="19" name="Content Placeholder 18">
            <a:extLst>
              <a:ext uri="{FF2B5EF4-FFF2-40B4-BE49-F238E27FC236}">
                <a16:creationId xmlns:a16="http://schemas.microsoft.com/office/drawing/2014/main" id="{2A8E97DB-3A46-CFE6-ABDE-3758C40A7804}"/>
              </a:ext>
            </a:extLst>
          </p:cNvPr>
          <p:cNvSpPr>
            <a:spLocks noGrp="1"/>
          </p:cNvSpPr>
          <p:nvPr>
            <p:ph sz="quarter" idx="11"/>
          </p:nvPr>
        </p:nvSpPr>
        <p:spPr>
          <a:xfrm>
            <a:off x="1458668" y="5284864"/>
            <a:ext cx="10393362" cy="1625600"/>
          </a:xfrm>
          <a:noFill/>
        </p:spPr>
        <p:txBody>
          <a:bodyPr wrap="square" rtlCol="0">
            <a:spAutoFit/>
          </a:bodyPr>
          <a:lstStyle>
            <a:lvl1pPr marL="0" indent="0">
              <a:buNone/>
              <a:defRPr lang="en-US" sz="1600" smtClean="0">
                <a:solidFill>
                  <a:srgbClr val="103255"/>
                </a:solidFill>
              </a:defRPr>
            </a:lvl1pPr>
            <a:lvl2pPr marL="228600" indent="0">
              <a:buNone/>
              <a:defRPr lang="en-US" sz="1800" smtClean="0"/>
            </a:lvl2pPr>
            <a:lvl3pPr marL="685800" indent="0">
              <a:buNone/>
              <a:defRPr lang="en-US" sz="1800" smtClean="0"/>
            </a:lvl3pPr>
            <a:lvl4pPr marL="1143000" indent="0">
              <a:buNone/>
              <a:defRPr lang="en-US" smtClean="0"/>
            </a:lvl4pPr>
            <a:lvl5pPr marL="1600200" indent="0">
              <a:buNone/>
              <a:defRPr lang="en-US"/>
            </a:lvl5pPr>
          </a:lstStyle>
          <a:p>
            <a:pPr marL="0" lvl="0"/>
            <a:r>
              <a:rPr lang="en-US"/>
              <a:t>Click to edit Master text styles</a:t>
            </a:r>
          </a:p>
          <a:p>
            <a:pPr marL="457200" lvl="1"/>
            <a:r>
              <a:rPr lang="en-US"/>
              <a:t>Second level</a:t>
            </a:r>
          </a:p>
          <a:p>
            <a:pPr marL="914400" lvl="2"/>
            <a:r>
              <a:rPr lang="en-US"/>
              <a:t>Third level</a:t>
            </a:r>
          </a:p>
          <a:p>
            <a:pPr marL="1371600" lvl="3"/>
            <a:r>
              <a:rPr lang="en-US"/>
              <a:t>Fourth level</a:t>
            </a:r>
          </a:p>
          <a:p>
            <a:pPr marL="1828800" lvl="4"/>
            <a:r>
              <a:rPr lang="en-US"/>
              <a:t>Fifth level</a:t>
            </a:r>
          </a:p>
        </p:txBody>
      </p:sp>
    </p:spTree>
    <p:extLst>
      <p:ext uri="{BB962C8B-B14F-4D97-AF65-F5344CB8AC3E}">
        <p14:creationId xmlns:p14="http://schemas.microsoft.com/office/powerpoint/2010/main" val="1644051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F83E47-AF88-45CF-AF63-23C850A8DD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9AA33F-F6BB-48FC-8B51-3C278997A3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64A196-FC7C-4C23-A33B-2C003320CC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F90BA-3D5F-45A6-B1D7-58D7B83F480E}" type="datetime1">
              <a:rPr lang="en-US" smtClean="0"/>
              <a:t>11/23/2022</a:t>
            </a:fld>
            <a:endParaRPr lang="en-US"/>
          </a:p>
        </p:txBody>
      </p:sp>
      <p:sp>
        <p:nvSpPr>
          <p:cNvPr id="5" name="Footer Placeholder 4">
            <a:extLst>
              <a:ext uri="{FF2B5EF4-FFF2-40B4-BE49-F238E27FC236}">
                <a16:creationId xmlns:a16="http://schemas.microsoft.com/office/drawing/2014/main" id="{6DC3AEEE-C46D-4824-89EC-24B53EB26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593840-0858-4837-8084-A90C17F49C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55531-C1B9-4BAE-B7C4-BD4221229757}" type="slidenum">
              <a:rPr lang="en-US" smtClean="0"/>
              <a:t>‹#›</a:t>
            </a:fld>
            <a:endParaRPr lang="en-US"/>
          </a:p>
        </p:txBody>
      </p:sp>
    </p:spTree>
    <p:extLst>
      <p:ext uri="{BB962C8B-B14F-4D97-AF65-F5344CB8AC3E}">
        <p14:creationId xmlns:p14="http://schemas.microsoft.com/office/powerpoint/2010/main" val="1404145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1" r:id="rId4"/>
    <p:sldLayoutId id="2147483652" r:id="rId5"/>
    <p:sldLayoutId id="2147483655" r:id="rId6"/>
    <p:sldLayoutId id="2147483653"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va.gov/homeless/reentry.as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www.youtube.com/watch?v=c5gsd4FbwH8&amp;ab_channel=AJ%2B" TargetMode="Externa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s3.amazonaws.com/static.nicic.gov/Public/guider-blalock-720.mp4" TargetMode="Externa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ww.youtube.com/watch?v=X6AYmzunPlQ&amp;ab_channel=TEDxTalks" TargetMode="Externa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01FD8527-BD3A-4866-A147-46530352189D}"/>
              </a:ext>
              <a:ext uri="{C183D7F6-B498-43B3-948B-1728B52AA6E4}">
                <adec:decorative xmlns:adec="http://schemas.microsoft.com/office/drawing/2017/decorative" val="1"/>
              </a:ext>
            </a:extLst>
          </p:cNvPr>
          <p:cNvPicPr>
            <a:picLocks noChangeAspect="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Title 28">
            <a:extLst>
              <a:ext uri="{FF2B5EF4-FFF2-40B4-BE49-F238E27FC236}">
                <a16:creationId xmlns:a16="http://schemas.microsoft.com/office/drawing/2014/main" id="{BAF0A6AF-3B14-4C8E-A620-C43A1CD3DB9F}"/>
              </a:ext>
            </a:extLst>
          </p:cNvPr>
          <p:cNvSpPr txBox="1">
            <a:spLocks noGrp="1"/>
          </p:cNvSpPr>
          <p:nvPr>
            <p:ph type="title" idx="4294967295"/>
          </p:nvPr>
        </p:nvSpPr>
        <p:spPr>
          <a:xfrm>
            <a:off x="279278" y="1584549"/>
            <a:ext cx="10963375"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FFFFFF"/>
                </a:solidFill>
                <a:effectLst/>
                <a:uLnTx/>
                <a:uFillTx/>
                <a:latin typeface="+mn-lt"/>
                <a:ea typeface="+mn-ea"/>
                <a:cs typeface="+mn-cs"/>
              </a:rPr>
              <a:t>Veterans</a:t>
            </a:r>
          </a:p>
        </p:txBody>
      </p:sp>
      <p:pic>
        <p:nvPicPr>
          <p:cNvPr id="9" name="Picture 8" descr="The Bureau of Justice Assistance, U.S. Department of Justice logo">
            <a:extLst>
              <a:ext uri="{FF2B5EF4-FFF2-40B4-BE49-F238E27FC236}">
                <a16:creationId xmlns:a16="http://schemas.microsoft.com/office/drawing/2014/main" id="{2EE1B076-A82F-4128-A2AF-DE1D8FE3D3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75" y="5201489"/>
            <a:ext cx="3074377" cy="1606354"/>
          </a:xfrm>
          <a:prstGeom prst="rect">
            <a:avLst/>
          </a:prstGeom>
        </p:spPr>
      </p:pic>
      <p:pic>
        <p:nvPicPr>
          <p:cNvPr id="32" name="Picture 31" descr="The Academic Training to Inform Police Responses logo">
            <a:extLst>
              <a:ext uri="{FF2B5EF4-FFF2-40B4-BE49-F238E27FC236}">
                <a16:creationId xmlns:a16="http://schemas.microsoft.com/office/drawing/2014/main" id="{CE6E0708-5C25-4D53-9BFB-6E72E3C993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9270" y="3569516"/>
            <a:ext cx="3288484" cy="3288484"/>
          </a:xfrm>
          <a:prstGeom prst="rect">
            <a:avLst/>
          </a:prstGeom>
        </p:spPr>
      </p:pic>
      <p:grpSp>
        <p:nvGrpSpPr>
          <p:cNvPr id="38" name="Group 37">
            <a:extLst>
              <a:ext uri="{FF2B5EF4-FFF2-40B4-BE49-F238E27FC236}">
                <a16:creationId xmlns:a16="http://schemas.microsoft.com/office/drawing/2014/main" id="{294EA0C3-0319-4CFF-BD76-B8E7AA06BB83}"/>
              </a:ext>
              <a:ext uri="{C183D7F6-B498-43B3-948B-1728B52AA6E4}">
                <adec:decorative xmlns:adec="http://schemas.microsoft.com/office/drawing/2017/decorative" val="1"/>
              </a:ext>
            </a:extLst>
          </p:cNvPr>
          <p:cNvGrpSpPr/>
          <p:nvPr/>
        </p:nvGrpSpPr>
        <p:grpSpPr>
          <a:xfrm>
            <a:off x="0" y="2819356"/>
            <a:ext cx="9341963" cy="131244"/>
            <a:chOff x="0" y="2754254"/>
            <a:chExt cx="9341963" cy="131244"/>
          </a:xfrm>
        </p:grpSpPr>
        <p:cxnSp>
          <p:nvCxnSpPr>
            <p:cNvPr id="36" name="Straight Connector 35">
              <a:extLst>
                <a:ext uri="{FF2B5EF4-FFF2-40B4-BE49-F238E27FC236}">
                  <a16:creationId xmlns:a16="http://schemas.microsoft.com/office/drawing/2014/main" id="{8FC357B9-C2DE-47FE-982D-3067AD4A245A}"/>
                </a:ext>
              </a:extLst>
            </p:cNvPr>
            <p:cNvCxnSpPr/>
            <p:nvPr/>
          </p:nvCxnSpPr>
          <p:spPr>
            <a:xfrm>
              <a:off x="0" y="2810083"/>
              <a:ext cx="9315103"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756726F-FBFF-4E4A-AC27-9F4766A31045}"/>
                </a:ext>
              </a:extLst>
            </p:cNvPr>
            <p:cNvSpPr/>
            <p:nvPr/>
          </p:nvSpPr>
          <p:spPr>
            <a:xfrm>
              <a:off x="9228842" y="2754254"/>
              <a:ext cx="113121" cy="131244"/>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16476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9A8CCB-FBFC-4207-B350-F83FCCEF9839}"/>
              </a:ext>
            </a:extLst>
          </p:cNvPr>
          <p:cNvSpPr>
            <a:spLocks noGrp="1"/>
          </p:cNvSpPr>
          <p:nvPr>
            <p:ph type="title"/>
          </p:nvPr>
        </p:nvSpPr>
        <p:spPr/>
        <p:txBody>
          <a:bodyPr>
            <a:noAutofit/>
          </a:bodyPr>
          <a:lstStyle/>
          <a:p>
            <a:r>
              <a:rPr lang="en-US" sz="4800" b="1" dirty="0">
                <a:solidFill>
                  <a:srgbClr val="FFFFFF"/>
                </a:solidFill>
                <a:latin typeface="+mn-lt"/>
              </a:rPr>
              <a:t>Tips for Responding</a:t>
            </a:r>
            <a:endParaRPr lang="en-US" sz="4800" dirty="0"/>
          </a:p>
        </p:txBody>
      </p:sp>
      <p:sp>
        <p:nvSpPr>
          <p:cNvPr id="7" name="Content Placeholder 6">
            <a:extLst>
              <a:ext uri="{FF2B5EF4-FFF2-40B4-BE49-F238E27FC236}">
                <a16:creationId xmlns:a16="http://schemas.microsoft.com/office/drawing/2014/main" id="{154D7BD9-344D-E3A0-DE66-9DFFCD87D276}"/>
              </a:ext>
            </a:extLst>
          </p:cNvPr>
          <p:cNvSpPr>
            <a:spLocks noGrp="1"/>
          </p:cNvSpPr>
          <p:nvPr>
            <p:ph idx="1"/>
          </p:nvPr>
        </p:nvSpPr>
        <p:spPr>
          <a:xfrm>
            <a:off x="592214" y="1561797"/>
            <a:ext cx="10137853" cy="3734406"/>
          </a:xfrm>
        </p:spPr>
        <p:txBody>
          <a:bodyPr>
            <a:noAutofit/>
          </a:bodyPr>
          <a:lstStyle/>
          <a:p>
            <a:pPr marL="285750" indent="-285750">
              <a:spcAft>
                <a:spcPts val="600"/>
              </a:spcAft>
              <a:buFont typeface="Arial" panose="020B0604020202020204" pitchFamily="34" charset="0"/>
              <a:buChar char="•"/>
            </a:pPr>
            <a:r>
              <a:rPr lang="en-US" dirty="0">
                <a:solidFill>
                  <a:srgbClr val="103255"/>
                </a:solidFill>
              </a:rPr>
              <a:t>Ask if the person ever served in the military. If yes, thank them. </a:t>
            </a:r>
          </a:p>
          <a:p>
            <a:pPr marL="285750" indent="-285750">
              <a:spcAft>
                <a:spcPts val="600"/>
              </a:spcAft>
              <a:buFont typeface="Arial" panose="020B0604020202020204" pitchFamily="34" charset="0"/>
              <a:buChar char="•"/>
            </a:pPr>
            <a:r>
              <a:rPr lang="en-US" dirty="0">
                <a:solidFill>
                  <a:srgbClr val="103255"/>
                </a:solidFill>
              </a:rPr>
              <a:t>Check for weapons</a:t>
            </a:r>
          </a:p>
          <a:p>
            <a:pPr marL="285750" indent="-285750">
              <a:spcAft>
                <a:spcPts val="600"/>
              </a:spcAft>
              <a:buFont typeface="Arial" panose="020B0604020202020204" pitchFamily="34" charset="0"/>
              <a:buChar char="•"/>
            </a:pPr>
            <a:r>
              <a:rPr lang="en-US" dirty="0">
                <a:solidFill>
                  <a:srgbClr val="103255"/>
                </a:solidFill>
              </a:rPr>
              <a:t>Help the person feel safe</a:t>
            </a:r>
          </a:p>
          <a:p>
            <a:pPr marL="285750" indent="-285750">
              <a:spcAft>
                <a:spcPts val="600"/>
              </a:spcAft>
              <a:buFont typeface="Arial" panose="020B0604020202020204" pitchFamily="34" charset="0"/>
              <a:buChar char="•"/>
            </a:pPr>
            <a:r>
              <a:rPr lang="en-US" dirty="0">
                <a:solidFill>
                  <a:srgbClr val="103255"/>
                </a:solidFill>
              </a:rPr>
              <a:t>Slow things down</a:t>
            </a:r>
          </a:p>
          <a:p>
            <a:pPr marL="285750" indent="-285750">
              <a:spcAft>
                <a:spcPts val="600"/>
              </a:spcAft>
              <a:buFont typeface="Arial" panose="020B0604020202020204" pitchFamily="34" charset="0"/>
              <a:buChar char="•"/>
            </a:pPr>
            <a:r>
              <a:rPr lang="en-US" dirty="0">
                <a:solidFill>
                  <a:srgbClr val="103255"/>
                </a:solidFill>
              </a:rPr>
              <a:t>Gather information</a:t>
            </a:r>
          </a:p>
          <a:p>
            <a:pPr marL="285750" indent="-285750">
              <a:spcAft>
                <a:spcPts val="600"/>
              </a:spcAft>
              <a:buFont typeface="Arial" panose="020B0604020202020204" pitchFamily="34" charset="0"/>
              <a:buChar char="•"/>
            </a:pPr>
            <a:r>
              <a:rPr lang="en-US" dirty="0">
                <a:solidFill>
                  <a:srgbClr val="103255"/>
                </a:solidFill>
              </a:rPr>
              <a:t>Know local resources and their different payment options</a:t>
            </a:r>
          </a:p>
          <a:p>
            <a:pPr marL="285750" indent="-285750">
              <a:spcAft>
                <a:spcPts val="600"/>
              </a:spcAft>
              <a:buFont typeface="Arial" panose="020B0604020202020204" pitchFamily="34" charset="0"/>
              <a:buChar char="•"/>
            </a:pPr>
            <a:r>
              <a:rPr lang="en-US" dirty="0">
                <a:solidFill>
                  <a:srgbClr val="103255"/>
                </a:solidFill>
              </a:rPr>
              <a:t>It’s okay to </a:t>
            </a:r>
            <a:r>
              <a:rPr lang="en-US" b="1" dirty="0">
                <a:solidFill>
                  <a:srgbClr val="103255"/>
                </a:solidFill>
              </a:rPr>
              <a:t>acknowledge you did not serve in the military </a:t>
            </a:r>
            <a:r>
              <a:rPr lang="en-US" dirty="0">
                <a:solidFill>
                  <a:srgbClr val="103255"/>
                </a:solidFill>
              </a:rPr>
              <a:t>if they ask; </a:t>
            </a:r>
            <a:r>
              <a:rPr lang="en-US" b="1" dirty="0">
                <a:solidFill>
                  <a:srgbClr val="103255"/>
                </a:solidFill>
              </a:rPr>
              <a:t>Offer for them to speak to an officer who is a veteran </a:t>
            </a:r>
            <a:r>
              <a:rPr lang="en-US" dirty="0">
                <a:solidFill>
                  <a:srgbClr val="103255"/>
                </a:solidFill>
              </a:rPr>
              <a:t>to feel more comfortable</a:t>
            </a:r>
          </a:p>
        </p:txBody>
      </p:sp>
      <p:sp>
        <p:nvSpPr>
          <p:cNvPr id="8" name="Content Placeholder 7">
            <a:extLst>
              <a:ext uri="{FF2B5EF4-FFF2-40B4-BE49-F238E27FC236}">
                <a16:creationId xmlns:a16="http://schemas.microsoft.com/office/drawing/2014/main" id="{0991DAF5-85C1-72D3-1239-710D663F78FF}"/>
              </a:ext>
            </a:extLst>
          </p:cNvPr>
          <p:cNvSpPr>
            <a:spLocks noGrp="1"/>
          </p:cNvSpPr>
          <p:nvPr>
            <p:ph idx="10"/>
          </p:nvPr>
        </p:nvSpPr>
        <p:spPr>
          <a:xfrm rot="5400000">
            <a:off x="8705851" y="3260956"/>
            <a:ext cx="5256136" cy="12077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3462">
                  <a:solidFill>
                    <a:prstClr val="white"/>
                  </a:solidFill>
                  <a:prstDash val="solid"/>
                </a:ln>
                <a:solidFill>
                  <a:srgbClr val="306E36"/>
                </a:solidFill>
                <a:effectLst>
                  <a:outerShdw dist="38100" dir="2700000" algn="bl" rotWithShape="0">
                    <a:srgbClr val="103255"/>
                  </a:outerShdw>
                </a:effectLst>
                <a:uLnTx/>
                <a:uFillTx/>
                <a:latin typeface="Calibri" panose="020F0502020204030204"/>
                <a:ea typeface="+mn-ea"/>
                <a:cs typeface="+mn-cs"/>
              </a:rPr>
              <a:t>QUICK TIPS</a:t>
            </a:r>
          </a:p>
        </p:txBody>
      </p:sp>
    </p:spTree>
    <p:extLst>
      <p:ext uri="{BB962C8B-B14F-4D97-AF65-F5344CB8AC3E}">
        <p14:creationId xmlns:p14="http://schemas.microsoft.com/office/powerpoint/2010/main" val="3975019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770133-8B50-706C-F9CE-78BC6668C8A5}"/>
              </a:ext>
            </a:extLst>
          </p:cNvPr>
          <p:cNvSpPr>
            <a:spLocks noGrp="1"/>
          </p:cNvSpPr>
          <p:nvPr>
            <p:ph type="ctrTitle"/>
          </p:nvPr>
        </p:nvSpPr>
        <p:spPr/>
        <p:txBody>
          <a:bodyPr/>
          <a:lstStyle/>
          <a:p>
            <a:r>
              <a:rPr kumimoji="0" lang="en-US" sz="4800" b="1" i="0" u="none" strike="noStrike" kern="1200" cap="none" spc="0" normalizeH="0" baseline="0" noProof="0" dirty="0">
                <a:ln>
                  <a:noFill/>
                </a:ln>
                <a:solidFill>
                  <a:srgbClr val="103255"/>
                </a:solidFill>
                <a:effectLst/>
                <a:uLnTx/>
                <a:uFillTx/>
                <a:latin typeface="Calibri" panose="020F0502020204030204"/>
                <a:ea typeface="+mj-ea"/>
                <a:cs typeface="+mj-cs"/>
              </a:rPr>
              <a:t>Module Wrap-Up </a:t>
            </a:r>
            <a:endParaRPr lang="en-US" dirty="0"/>
          </a:p>
        </p:txBody>
      </p:sp>
      <p:pic>
        <p:nvPicPr>
          <p:cNvPr id="6" name="Picture 5" descr="The Academic Training To Inform Police Responses logo.">
            <a:extLst>
              <a:ext uri="{FF2B5EF4-FFF2-40B4-BE49-F238E27FC236}">
                <a16:creationId xmlns:a16="http://schemas.microsoft.com/office/drawing/2014/main" id="{C5448E32-81EE-730E-C1A4-7B228BCC6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969" y="2193264"/>
            <a:ext cx="1829327" cy="1827802"/>
          </a:xfrm>
          <a:prstGeom prst="rect">
            <a:avLst/>
          </a:prstGeom>
        </p:spPr>
      </p:pic>
      <p:sp>
        <p:nvSpPr>
          <p:cNvPr id="14" name="Content Placeholder 13">
            <a:extLst>
              <a:ext uri="{FF2B5EF4-FFF2-40B4-BE49-F238E27FC236}">
                <a16:creationId xmlns:a16="http://schemas.microsoft.com/office/drawing/2014/main" id="{922439C4-987F-5169-6F7D-8415441F6983}"/>
              </a:ext>
            </a:extLst>
          </p:cNvPr>
          <p:cNvSpPr>
            <a:spLocks noGrp="1"/>
          </p:cNvSpPr>
          <p:nvPr>
            <p:ph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Calibri" panose="020F0502020204030204"/>
                <a:ea typeface="+mn-ea"/>
                <a:cs typeface="+mn-cs"/>
              </a:rPr>
              <a:t>Questions</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3D icon person with a question mark over their head">
            <a:extLst>
              <a:ext uri="{FF2B5EF4-FFF2-40B4-BE49-F238E27FC236}">
                <a16:creationId xmlns:a16="http://schemas.microsoft.com/office/drawing/2014/main" id="{AB55D1E5-6D2D-1E81-D63D-BB8185CE12B2}"/>
              </a:ext>
            </a:extLst>
          </p:cNvPr>
          <p:cNvPicPr>
            <a:picLocks noChangeAspect="1"/>
          </p:cNvPicPr>
          <p:nvPr/>
        </p:nvPicPr>
        <p:blipFill rotWithShape="1">
          <a:blip r:embed="rId3">
            <a:extLst>
              <a:ext uri="{28A0092B-C50C-407E-A947-70E740481C1C}">
                <a14:useLocalDpi xmlns:a14="http://schemas.microsoft.com/office/drawing/2010/main" val="0"/>
              </a:ext>
            </a:extLst>
          </a:blip>
          <a:srcRect l="31632" r="27674"/>
          <a:stretch/>
        </p:blipFill>
        <p:spPr>
          <a:xfrm>
            <a:off x="9118600" y="604364"/>
            <a:ext cx="1829327" cy="4495385"/>
          </a:xfrm>
          <a:prstGeom prst="rect">
            <a:avLst/>
          </a:prstGeom>
        </p:spPr>
      </p:pic>
      <p:sp>
        <p:nvSpPr>
          <p:cNvPr id="15" name="Content Placeholder 14">
            <a:extLst>
              <a:ext uri="{FF2B5EF4-FFF2-40B4-BE49-F238E27FC236}">
                <a16:creationId xmlns:a16="http://schemas.microsoft.com/office/drawing/2014/main" id="{F416CDDA-09F6-39C1-D957-30D4EA7FB0B3}"/>
              </a:ext>
            </a:extLst>
          </p:cNvPr>
          <p:cNvSpPr>
            <a:spLocks noGrp="1"/>
          </p:cNvSpPr>
          <p:nvPr>
            <p:ph sz="quarter" idx="11"/>
          </p:nvPr>
        </p:nvSpPr>
        <p:spPr>
          <a:xfrm>
            <a:off x="1458668" y="5284864"/>
            <a:ext cx="10393362" cy="132343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03255"/>
                </a:solidFill>
                <a:effectLst/>
                <a:uLnTx/>
                <a:uFillTx/>
                <a:latin typeface="Calibri" panose="020F0502020204030204"/>
                <a:ea typeface="+mn-ea"/>
                <a:cs typeface="+mn-cs"/>
              </a:rPr>
              <a:t>This curriculum was created through support by Grant No. 2020-NT-BX-K001 awarded by the Bureau of Justice Assistance. The Bureau of Justice Assistance is a component of the Department of Justice’s Office of Justice Programs, which also includes the Bureau of Justice Statistics, the National Institute of Justice, the Office of Juvenile Justice and Delinquency Prevention, the Office for Victims of Crime, and the SMART Office. Points of view or opinions in this document are those of the authors and do not necessarily reflect the official positions or policies of the U.S. Department of Justice.</a:t>
            </a:r>
          </a:p>
        </p:txBody>
      </p:sp>
    </p:spTree>
    <p:extLst>
      <p:ext uri="{BB962C8B-B14F-4D97-AF65-F5344CB8AC3E}">
        <p14:creationId xmlns:p14="http://schemas.microsoft.com/office/powerpoint/2010/main" val="917640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CA6AD8-A889-06E0-2030-A133C7CD11B5}"/>
              </a:ext>
            </a:extLst>
          </p:cNvPr>
          <p:cNvSpPr>
            <a:spLocks noGrp="1"/>
          </p:cNvSpPr>
          <p:nvPr>
            <p:ph type="title"/>
          </p:nvPr>
        </p:nvSpPr>
        <p:spPr/>
        <p:txBody>
          <a:bodyPr>
            <a:noAutofit/>
          </a:bodyPr>
          <a:lstStyle/>
          <a:p>
            <a:r>
              <a:rPr kumimoji="0" lang="en-US" sz="4800" b="1" i="0" u="none" strike="noStrike" kern="1200" cap="none" spc="0" normalizeH="0" baseline="0" noProof="0" dirty="0">
                <a:ln>
                  <a:noFill/>
                </a:ln>
                <a:solidFill>
                  <a:srgbClr val="FFFFFF"/>
                </a:solidFill>
                <a:effectLst/>
                <a:uLnTx/>
                <a:uFillTx/>
                <a:latin typeface="Calibri" panose="020F0502020204030204"/>
                <a:ea typeface="+mj-ea"/>
                <a:cs typeface="+mj-cs"/>
              </a:rPr>
              <a:t>Module Overview</a:t>
            </a:r>
            <a:endParaRPr lang="en-US" sz="4800" dirty="0"/>
          </a:p>
        </p:txBody>
      </p:sp>
      <p:sp>
        <p:nvSpPr>
          <p:cNvPr id="6" name="Content Placeholder 5">
            <a:extLst>
              <a:ext uri="{FF2B5EF4-FFF2-40B4-BE49-F238E27FC236}">
                <a16:creationId xmlns:a16="http://schemas.microsoft.com/office/drawing/2014/main" id="{49FB9BE2-C1EC-074D-77F9-7843558D09FD}"/>
              </a:ext>
            </a:extLst>
          </p:cNvPr>
          <p:cNvSpPr>
            <a:spLocks noGrp="1"/>
          </p:cNvSpPr>
          <p:nvPr>
            <p:ph idx="1"/>
          </p:nvPr>
        </p:nvSpPr>
        <p:spPr>
          <a:xfrm>
            <a:off x="4292600" y="1687898"/>
            <a:ext cx="7307185" cy="3734406"/>
          </a:xfrm>
        </p:spPr>
        <p:txBody>
          <a:bodyPr anchor="ctr"/>
          <a:lstStyle/>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srgbClr val="103255"/>
                </a:solidFill>
                <a:effectLst/>
                <a:uLnTx/>
                <a:uFillTx/>
                <a:latin typeface="Calibri" panose="020F0502020204030204"/>
                <a:ea typeface="+mn-ea"/>
                <a:cs typeface="+mn-cs"/>
              </a:rPr>
              <a:t>Veteran populations</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srgbClr val="103255"/>
                </a:solidFill>
                <a:effectLst/>
                <a:uLnTx/>
                <a:uFillTx/>
                <a:latin typeface="Calibri" panose="020F0502020204030204"/>
                <a:ea typeface="+mn-ea"/>
                <a:cs typeface="+mn-cs"/>
              </a:rPr>
              <a:t>Issues impacting veterans</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srgbClr val="103255"/>
                </a:solidFill>
                <a:effectLst/>
                <a:uLnTx/>
                <a:uFillTx/>
                <a:latin typeface="Calibri" panose="020F0502020204030204"/>
                <a:ea typeface="+mn-ea"/>
                <a:cs typeface="+mn-cs"/>
              </a:rPr>
              <a:t>Resources for veterans</a:t>
            </a:r>
          </a:p>
        </p:txBody>
      </p:sp>
      <p:grpSp>
        <p:nvGrpSpPr>
          <p:cNvPr id="7" name="Group 6">
            <a:extLst>
              <a:ext uri="{FF2B5EF4-FFF2-40B4-BE49-F238E27FC236}">
                <a16:creationId xmlns:a16="http://schemas.microsoft.com/office/drawing/2014/main" id="{3447E139-314F-F597-BC76-4CB21D024E4F}"/>
              </a:ext>
              <a:ext uri="{C183D7F6-B498-43B3-948B-1728B52AA6E4}">
                <adec:decorative xmlns:adec="http://schemas.microsoft.com/office/drawing/2017/decorative" val="1"/>
              </a:ext>
            </a:extLst>
          </p:cNvPr>
          <p:cNvGrpSpPr/>
          <p:nvPr/>
        </p:nvGrpSpPr>
        <p:grpSpPr>
          <a:xfrm>
            <a:off x="3786873" y="1143001"/>
            <a:ext cx="141307" cy="5229455"/>
            <a:chOff x="4289290" y="850837"/>
            <a:chExt cx="141307" cy="5229455"/>
          </a:xfrm>
        </p:grpSpPr>
        <p:cxnSp>
          <p:nvCxnSpPr>
            <p:cNvPr id="10" name="Straight Connector 9">
              <a:extLst>
                <a:ext uri="{FF2B5EF4-FFF2-40B4-BE49-F238E27FC236}">
                  <a16:creationId xmlns:a16="http://schemas.microsoft.com/office/drawing/2014/main" id="{3E830EC0-5A13-701C-8D63-5B39BF1C86AD}"/>
                </a:ext>
              </a:extLst>
            </p:cNvPr>
            <p:cNvCxnSpPr/>
            <p:nvPr/>
          </p:nvCxnSpPr>
          <p:spPr>
            <a:xfrm rot="5400000">
              <a:off x="1785294" y="3421587"/>
              <a:ext cx="5141499" cy="0"/>
            </a:xfrm>
            <a:prstGeom prst="line">
              <a:avLst/>
            </a:prstGeom>
            <a:solidFill>
              <a:srgbClr val="103255"/>
            </a:solidFill>
            <a:ln w="28575">
              <a:solidFill>
                <a:srgbClr val="103255"/>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FF1F71E-28F1-2003-E86F-D3078E3892C5}"/>
                </a:ext>
              </a:extLst>
            </p:cNvPr>
            <p:cNvSpPr/>
            <p:nvPr/>
          </p:nvSpPr>
          <p:spPr>
            <a:xfrm rot="5400000">
              <a:off x="4292160" y="5941855"/>
              <a:ext cx="135567" cy="141307"/>
            </a:xfrm>
            <a:prstGeom prst="rect">
              <a:avLst/>
            </a:prstGeom>
            <a:solidFill>
              <a:srgbClr val="103255"/>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23A3EC52-2F39-82D6-6B52-B3B12E79EAB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590674"/>
            <a:ext cx="4124325" cy="4124325"/>
          </a:xfrm>
          <a:prstGeom prst="rect">
            <a:avLst/>
          </a:prstGeom>
        </p:spPr>
      </p:pic>
    </p:spTree>
    <p:extLst>
      <p:ext uri="{BB962C8B-B14F-4D97-AF65-F5344CB8AC3E}">
        <p14:creationId xmlns:p14="http://schemas.microsoft.com/office/powerpoint/2010/main" val="636001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65EB51-79A8-4C05-9A9C-C241E79CC585}"/>
              </a:ext>
            </a:extLst>
          </p:cNvPr>
          <p:cNvSpPr>
            <a:spLocks noGrp="1"/>
          </p:cNvSpPr>
          <p:nvPr>
            <p:ph type="title"/>
          </p:nvPr>
        </p:nvSpPr>
        <p:spPr>
          <a:xfrm>
            <a:off x="592215" y="410845"/>
            <a:ext cx="10126062" cy="611419"/>
          </a:xfrm>
        </p:spPr>
        <p:txBody>
          <a:bodyPr>
            <a:noAutofit/>
          </a:bodyPr>
          <a:lstStyle/>
          <a:p>
            <a:r>
              <a:rPr lang="en-US" sz="4800" b="1" dirty="0">
                <a:solidFill>
                  <a:srgbClr val="FFFFFF"/>
                </a:solidFill>
                <a:latin typeface="+mn-lt"/>
                <a:cs typeface="Segoe UI" panose="020B0502040204020203" pitchFamily="34" charset="0"/>
              </a:rPr>
              <a:t>Local Statistics on Veterans and </a:t>
            </a:r>
            <a:br>
              <a:rPr lang="en-US" sz="4800" b="1" dirty="0">
                <a:solidFill>
                  <a:srgbClr val="FFFFFF"/>
                </a:solidFill>
                <a:latin typeface="+mn-lt"/>
                <a:cs typeface="Segoe UI" panose="020B0502040204020203" pitchFamily="34" charset="0"/>
              </a:rPr>
            </a:br>
            <a:r>
              <a:rPr lang="en-US" sz="4800" b="1" dirty="0">
                <a:solidFill>
                  <a:srgbClr val="FFFFFF"/>
                </a:solidFill>
                <a:latin typeface="+mn-lt"/>
                <a:cs typeface="Segoe UI" panose="020B0502040204020203" pitchFamily="34" charset="0"/>
              </a:rPr>
              <a:t>Service Members</a:t>
            </a:r>
          </a:p>
        </p:txBody>
      </p:sp>
      <p:sp>
        <p:nvSpPr>
          <p:cNvPr id="2" name="Content Placeholder 1">
            <a:extLst>
              <a:ext uri="{FF2B5EF4-FFF2-40B4-BE49-F238E27FC236}">
                <a16:creationId xmlns:a16="http://schemas.microsoft.com/office/drawing/2014/main" id="{FE99A1C4-B658-48F3-9BC4-6A4AEFB47B18}"/>
              </a:ext>
            </a:extLst>
          </p:cNvPr>
          <p:cNvSpPr>
            <a:spLocks noGrp="1"/>
          </p:cNvSpPr>
          <p:nvPr>
            <p:ph idx="1"/>
          </p:nvPr>
        </p:nvSpPr>
        <p:spPr>
          <a:xfrm>
            <a:off x="363666" y="1668780"/>
            <a:ext cx="11464667" cy="4972685"/>
          </a:xfrm>
        </p:spPr>
        <p:txBody>
          <a:bodyPr>
            <a:normAutofit lnSpcReduction="10000"/>
          </a:bodyPr>
          <a:lstStyle/>
          <a:p>
            <a:pPr>
              <a:lnSpc>
                <a:spcPct val="110000"/>
              </a:lnSpc>
              <a:spcBef>
                <a:spcPts val="0"/>
              </a:spcBef>
              <a:spcAft>
                <a:spcPts val="600"/>
              </a:spcAft>
            </a:pPr>
            <a:r>
              <a:rPr lang="en-US" dirty="0">
                <a:solidFill>
                  <a:srgbClr val="5F0D14"/>
                </a:solidFill>
              </a:rPr>
              <a:t>Insert local statistics on how many veterans and service members reside in your community</a:t>
            </a:r>
          </a:p>
          <a:p>
            <a:pPr>
              <a:lnSpc>
                <a:spcPct val="110000"/>
              </a:lnSpc>
              <a:spcBef>
                <a:spcPts val="0"/>
              </a:spcBef>
              <a:spcAft>
                <a:spcPts val="600"/>
              </a:spcAft>
            </a:pPr>
            <a:r>
              <a:rPr lang="en-US" dirty="0">
                <a:solidFill>
                  <a:srgbClr val="5F0D14"/>
                </a:solidFill>
              </a:rPr>
              <a:t>Compare your #s to national averages or other communities like yours</a:t>
            </a:r>
          </a:p>
          <a:p>
            <a:pPr>
              <a:lnSpc>
                <a:spcPct val="110000"/>
              </a:lnSpc>
              <a:spcBef>
                <a:spcPts val="0"/>
              </a:spcBef>
              <a:spcAft>
                <a:spcPts val="600"/>
              </a:spcAft>
            </a:pPr>
            <a:r>
              <a:rPr lang="en-US" dirty="0">
                <a:solidFill>
                  <a:srgbClr val="5F0D14"/>
                </a:solidFill>
              </a:rPr>
              <a:t>Discuss common calls for service/frequent encounters with veterans in your community </a:t>
            </a:r>
          </a:p>
          <a:p>
            <a:pPr>
              <a:lnSpc>
                <a:spcPct val="110000"/>
              </a:lnSpc>
              <a:spcBef>
                <a:spcPts val="0"/>
              </a:spcBef>
              <a:spcAft>
                <a:spcPts val="600"/>
              </a:spcAft>
            </a:pPr>
            <a:r>
              <a:rPr lang="en-US" dirty="0">
                <a:solidFill>
                  <a:srgbClr val="5F0D14"/>
                </a:solidFill>
              </a:rPr>
              <a:t>Include number of reservists residing in your state or your community</a:t>
            </a:r>
          </a:p>
          <a:p>
            <a:pPr>
              <a:lnSpc>
                <a:spcPct val="110000"/>
              </a:lnSpc>
              <a:spcBef>
                <a:spcPts val="0"/>
              </a:spcBef>
              <a:spcAft>
                <a:spcPts val="600"/>
              </a:spcAft>
            </a:pPr>
            <a:r>
              <a:rPr lang="en-US" dirty="0">
                <a:solidFill>
                  <a:srgbClr val="5F0D14"/>
                </a:solidFill>
              </a:rPr>
              <a:t>Include other relevant statistics, such as:</a:t>
            </a:r>
          </a:p>
          <a:p>
            <a:pPr marL="744538" lvl="1" indent="-287338">
              <a:lnSpc>
                <a:spcPct val="110000"/>
              </a:lnSpc>
              <a:spcBef>
                <a:spcPts val="0"/>
              </a:spcBef>
              <a:spcAft>
                <a:spcPts val="600"/>
              </a:spcAft>
              <a:buSzPct val="80000"/>
              <a:buFont typeface="Courier New" panose="02070309020205020404" pitchFamily="49" charset="0"/>
              <a:buChar char="o"/>
            </a:pPr>
            <a:r>
              <a:rPr lang="en-US" dirty="0">
                <a:solidFill>
                  <a:srgbClr val="5F0D14"/>
                </a:solidFill>
              </a:rPr>
              <a:t># of veterans involved with veteran’s court, if you have one</a:t>
            </a:r>
          </a:p>
          <a:p>
            <a:pPr marL="744538" lvl="1" indent="-287338">
              <a:lnSpc>
                <a:spcPct val="110000"/>
              </a:lnSpc>
              <a:spcBef>
                <a:spcPts val="0"/>
              </a:spcBef>
              <a:spcAft>
                <a:spcPts val="600"/>
              </a:spcAft>
              <a:buSzPct val="80000"/>
              <a:buFont typeface="Courier New" panose="02070309020205020404" pitchFamily="49" charset="0"/>
              <a:buChar char="o"/>
            </a:pPr>
            <a:r>
              <a:rPr lang="en-US" dirty="0">
                <a:solidFill>
                  <a:srgbClr val="5F0D14"/>
                </a:solidFill>
              </a:rPr>
              <a:t># of veterans in the jail</a:t>
            </a:r>
          </a:p>
          <a:p>
            <a:pPr marL="744538" lvl="1" indent="-287338">
              <a:lnSpc>
                <a:spcPct val="110000"/>
              </a:lnSpc>
              <a:spcBef>
                <a:spcPts val="0"/>
              </a:spcBef>
              <a:spcAft>
                <a:spcPts val="600"/>
              </a:spcAft>
              <a:buSzPct val="80000"/>
              <a:buFont typeface="Courier New" panose="02070309020205020404" pitchFamily="49" charset="0"/>
              <a:buChar char="o"/>
            </a:pPr>
            <a:r>
              <a:rPr lang="en-US" dirty="0">
                <a:solidFill>
                  <a:srgbClr val="5F0D14"/>
                </a:solidFill>
              </a:rPr>
              <a:t># of veterans who are experiencing homelessness</a:t>
            </a:r>
          </a:p>
        </p:txBody>
      </p:sp>
    </p:spTree>
    <p:extLst>
      <p:ext uri="{BB962C8B-B14F-4D97-AF65-F5344CB8AC3E}">
        <p14:creationId xmlns:p14="http://schemas.microsoft.com/office/powerpoint/2010/main" val="885282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9DBAA1-EBD6-432A-BCB5-8BCFE69C23F1}"/>
              </a:ext>
            </a:extLst>
          </p:cNvPr>
          <p:cNvSpPr>
            <a:spLocks noGrp="1"/>
          </p:cNvSpPr>
          <p:nvPr>
            <p:ph type="title"/>
          </p:nvPr>
        </p:nvSpPr>
        <p:spPr/>
        <p:txBody>
          <a:bodyPr>
            <a:noAutofit/>
          </a:bodyPr>
          <a:lstStyle/>
          <a:p>
            <a:r>
              <a:rPr lang="en-US" sz="4800" b="1" dirty="0">
                <a:solidFill>
                  <a:schemeClr val="bg1"/>
                </a:solidFill>
                <a:latin typeface="+mn-lt"/>
              </a:rPr>
              <a:t>Issues Impacting Combat Veterans </a:t>
            </a:r>
          </a:p>
        </p:txBody>
      </p:sp>
      <p:sp>
        <p:nvSpPr>
          <p:cNvPr id="2" name="Content Placeholder 1">
            <a:extLst>
              <a:ext uri="{FF2B5EF4-FFF2-40B4-BE49-F238E27FC236}">
                <a16:creationId xmlns:a16="http://schemas.microsoft.com/office/drawing/2014/main" id="{FE2FCA40-5EB0-4BEE-B012-BD1702E6E446}"/>
              </a:ext>
            </a:extLst>
          </p:cNvPr>
          <p:cNvSpPr>
            <a:spLocks noGrp="1"/>
          </p:cNvSpPr>
          <p:nvPr>
            <p:ph idx="1"/>
          </p:nvPr>
        </p:nvSpPr>
        <p:spPr>
          <a:xfrm>
            <a:off x="592214" y="1674252"/>
            <a:ext cx="11349173" cy="4818623"/>
          </a:xfrm>
        </p:spPr>
        <p:txBody>
          <a:bodyPr numCol="1">
            <a:normAutofit fontScale="92500" lnSpcReduction="10000"/>
          </a:bodyPr>
          <a:lstStyle/>
          <a:p>
            <a:pPr>
              <a:lnSpc>
                <a:spcPct val="120000"/>
              </a:lnSpc>
              <a:spcBef>
                <a:spcPts val="0"/>
              </a:spcBef>
              <a:spcAft>
                <a:spcPts val="600"/>
              </a:spcAft>
            </a:pPr>
            <a:r>
              <a:rPr lang="en-US" sz="3200" dirty="0"/>
              <a:t>Alcohol and substance use</a:t>
            </a:r>
          </a:p>
          <a:p>
            <a:pPr>
              <a:lnSpc>
                <a:spcPct val="120000"/>
              </a:lnSpc>
              <a:spcBef>
                <a:spcPts val="0"/>
              </a:spcBef>
              <a:spcAft>
                <a:spcPts val="600"/>
              </a:spcAft>
            </a:pPr>
            <a:r>
              <a:rPr lang="en-US" sz="3200" dirty="0"/>
              <a:t>PTSD</a:t>
            </a:r>
          </a:p>
          <a:p>
            <a:pPr>
              <a:lnSpc>
                <a:spcPct val="120000"/>
              </a:lnSpc>
              <a:spcBef>
                <a:spcPts val="0"/>
              </a:spcBef>
              <a:spcAft>
                <a:spcPts val="600"/>
              </a:spcAft>
            </a:pPr>
            <a:r>
              <a:rPr lang="en-US" sz="3200" dirty="0"/>
              <a:t>Traumatic brain injury</a:t>
            </a:r>
          </a:p>
          <a:p>
            <a:pPr>
              <a:lnSpc>
                <a:spcPct val="120000"/>
              </a:lnSpc>
              <a:spcBef>
                <a:spcPts val="0"/>
              </a:spcBef>
              <a:spcAft>
                <a:spcPts val="600"/>
              </a:spcAft>
            </a:pPr>
            <a:r>
              <a:rPr lang="en-US" sz="3200" dirty="0"/>
              <a:t>Difficulty adjusting to civilian life</a:t>
            </a:r>
          </a:p>
          <a:p>
            <a:pPr>
              <a:lnSpc>
                <a:spcPct val="120000"/>
              </a:lnSpc>
              <a:spcBef>
                <a:spcPts val="0"/>
              </a:spcBef>
              <a:spcAft>
                <a:spcPts val="600"/>
              </a:spcAft>
            </a:pPr>
            <a:r>
              <a:rPr lang="en-US" sz="3200" dirty="0"/>
              <a:t>Isolation</a:t>
            </a:r>
          </a:p>
          <a:p>
            <a:pPr>
              <a:lnSpc>
                <a:spcPct val="120000"/>
              </a:lnSpc>
              <a:spcBef>
                <a:spcPts val="0"/>
              </a:spcBef>
              <a:spcAft>
                <a:spcPts val="600"/>
              </a:spcAft>
            </a:pPr>
            <a:r>
              <a:rPr lang="en-US" sz="3200" dirty="0"/>
              <a:t>Economic disadvantages (e.g., under-employment, homelessness)</a:t>
            </a:r>
          </a:p>
          <a:p>
            <a:pPr>
              <a:lnSpc>
                <a:spcPct val="120000"/>
              </a:lnSpc>
              <a:spcBef>
                <a:spcPts val="0"/>
              </a:spcBef>
              <a:spcAft>
                <a:spcPts val="600"/>
              </a:spcAft>
            </a:pPr>
            <a:r>
              <a:rPr lang="en-US" sz="3200" dirty="0"/>
              <a:t>Family/relationship strife</a:t>
            </a:r>
          </a:p>
          <a:p>
            <a:pPr>
              <a:lnSpc>
                <a:spcPct val="120000"/>
              </a:lnSpc>
              <a:spcBef>
                <a:spcPts val="0"/>
              </a:spcBef>
              <a:spcAft>
                <a:spcPts val="600"/>
              </a:spcAft>
            </a:pPr>
            <a:r>
              <a:rPr lang="en-US" sz="3200" dirty="0"/>
              <a:t>Criminal Justice involvement</a:t>
            </a:r>
          </a:p>
        </p:txBody>
      </p:sp>
    </p:spTree>
    <p:extLst>
      <p:ext uri="{BB962C8B-B14F-4D97-AF65-F5344CB8AC3E}">
        <p14:creationId xmlns:p14="http://schemas.microsoft.com/office/powerpoint/2010/main" val="1830587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03A841-FCEF-415B-A943-6847B5AFC657}"/>
              </a:ext>
            </a:extLst>
          </p:cNvPr>
          <p:cNvSpPr>
            <a:spLocks noGrp="1"/>
          </p:cNvSpPr>
          <p:nvPr>
            <p:ph type="title"/>
          </p:nvPr>
        </p:nvSpPr>
        <p:spPr/>
        <p:txBody>
          <a:bodyPr vert="horz" lIns="91440" tIns="45720" rIns="91440" bIns="45720" rtlCol="0" anchor="ctr">
            <a:noAutofit/>
          </a:bodyPr>
          <a:lstStyle/>
          <a:p>
            <a:r>
              <a:rPr lang="en-US" sz="4800" b="1" dirty="0">
                <a:solidFill>
                  <a:schemeClr val="bg1"/>
                </a:solidFill>
                <a:latin typeface="+mn-lt"/>
                <a:cs typeface="Segoe UI" panose="020B0502040204020203" pitchFamily="34" charset="0"/>
              </a:rPr>
              <a:t>Veterans and Justice Involvement</a:t>
            </a:r>
          </a:p>
        </p:txBody>
      </p:sp>
      <p:pic>
        <p:nvPicPr>
          <p:cNvPr id="1026" name="Picture 2" descr="gray and brown camouflage nutshell helmet on table">
            <a:extLst>
              <a:ext uri="{FF2B5EF4-FFF2-40B4-BE49-F238E27FC236}">
                <a16:creationId xmlns:a16="http://schemas.microsoft.com/office/drawing/2014/main" id="{0A2B749B-3477-4D69-B1BF-04FF972963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8" y="2008210"/>
            <a:ext cx="4968892" cy="390873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FFA228DD-E1DF-C961-880C-0934855E1A96}"/>
              </a:ext>
              <a:ext uri="{C183D7F6-B498-43B3-948B-1728B52AA6E4}">
                <adec:decorative xmlns:adec="http://schemas.microsoft.com/office/drawing/2017/decorative" val="1"/>
              </a:ext>
            </a:extLst>
          </p:cNvPr>
          <p:cNvGrpSpPr/>
          <p:nvPr/>
        </p:nvGrpSpPr>
        <p:grpSpPr>
          <a:xfrm>
            <a:off x="3094085" y="1623060"/>
            <a:ext cx="8465254" cy="4491990"/>
            <a:chOff x="3094085" y="1623060"/>
            <a:chExt cx="8465254" cy="4491990"/>
          </a:xfrm>
        </p:grpSpPr>
        <p:sp>
          <p:nvSpPr>
            <p:cNvPr id="7" name="Rectangle 6">
              <a:extLst>
                <a:ext uri="{FF2B5EF4-FFF2-40B4-BE49-F238E27FC236}">
                  <a16:creationId xmlns:a16="http://schemas.microsoft.com/office/drawing/2014/main" id="{D189D132-EB4F-40D4-8040-FD0FF6C8F554}"/>
                </a:ext>
              </a:extLst>
            </p:cNvPr>
            <p:cNvSpPr/>
            <p:nvPr/>
          </p:nvSpPr>
          <p:spPr>
            <a:xfrm>
              <a:off x="3834130" y="1623060"/>
              <a:ext cx="7000574" cy="4491990"/>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1F6B6D8-9B70-40F6-A78D-B537F7D64FEA}"/>
                </a:ext>
              </a:extLst>
            </p:cNvPr>
            <p:cNvSpPr/>
            <p:nvPr/>
          </p:nvSpPr>
          <p:spPr>
            <a:xfrm flipH="1">
              <a:off x="10145626" y="1623060"/>
              <a:ext cx="1413713" cy="4491990"/>
            </a:xfrm>
            <a:prstGeom prst="chevron">
              <a:avLst>
                <a:gd name="adj" fmla="val 50000"/>
              </a:avLst>
            </a:prstGeom>
            <a:solidFill>
              <a:srgbClr val="5F0D1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1823F200-5AD4-4C2F-8152-39A487DD01D6}"/>
                </a:ext>
              </a:extLst>
            </p:cNvPr>
            <p:cNvSpPr/>
            <p:nvPr/>
          </p:nvSpPr>
          <p:spPr>
            <a:xfrm flipH="1">
              <a:off x="3094085" y="1623060"/>
              <a:ext cx="1480090" cy="4491990"/>
            </a:xfrm>
            <a:prstGeom prst="chevron">
              <a:avLst>
                <a:gd name="adj" fmla="val 50000"/>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 name="Content Placeholder 4">
            <a:extLst>
              <a:ext uri="{FF2B5EF4-FFF2-40B4-BE49-F238E27FC236}">
                <a16:creationId xmlns:a16="http://schemas.microsoft.com/office/drawing/2014/main" id="{49D54CCE-18E4-CFB2-15F5-396387ABFCFE}"/>
              </a:ext>
            </a:extLst>
          </p:cNvPr>
          <p:cNvSpPr>
            <a:spLocks noGrp="1"/>
          </p:cNvSpPr>
          <p:nvPr>
            <p:ph idx="1"/>
          </p:nvPr>
        </p:nvSpPr>
        <p:spPr>
          <a:xfrm>
            <a:off x="3736800" y="2001852"/>
            <a:ext cx="6637286" cy="3734406"/>
          </a:xfrm>
        </p:spPr>
        <p:txBody>
          <a:bodyPr anchor="ctr"/>
          <a:lstStyle/>
          <a:p>
            <a:pPr>
              <a:lnSpc>
                <a:spcPct val="100000"/>
              </a:lnSpc>
              <a:spcAft>
                <a:spcPts val="1200"/>
              </a:spcAft>
            </a:pPr>
            <a:r>
              <a:rPr lang="en-US" dirty="0">
                <a:solidFill>
                  <a:schemeClr val="bg1"/>
                </a:solidFill>
              </a:rPr>
              <a:t>Veterans are no more likely to be arrested than other adults</a:t>
            </a:r>
          </a:p>
          <a:p>
            <a:pPr>
              <a:lnSpc>
                <a:spcPct val="100000"/>
              </a:lnSpc>
              <a:spcAft>
                <a:spcPts val="1200"/>
              </a:spcAft>
            </a:pPr>
            <a:r>
              <a:rPr lang="en-US" dirty="0">
                <a:solidFill>
                  <a:schemeClr val="bg1"/>
                </a:solidFill>
              </a:rPr>
              <a:t>Approximately 7% of the jail/prison population are veterans</a:t>
            </a:r>
          </a:p>
          <a:p>
            <a:pPr>
              <a:lnSpc>
                <a:spcPct val="100000"/>
              </a:lnSpc>
              <a:spcAft>
                <a:spcPts val="600"/>
              </a:spcAft>
            </a:pPr>
            <a:r>
              <a:rPr lang="en-US" dirty="0">
                <a:solidFill>
                  <a:schemeClr val="bg1"/>
                </a:solidFill>
              </a:rPr>
              <a:t>Over half of veterans in the criminal justice system have mental health conditions or substance use disorders</a:t>
            </a:r>
          </a:p>
        </p:txBody>
      </p:sp>
    </p:spTree>
    <p:extLst>
      <p:ext uri="{BB962C8B-B14F-4D97-AF65-F5344CB8AC3E}">
        <p14:creationId xmlns:p14="http://schemas.microsoft.com/office/powerpoint/2010/main" val="3373179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8351FB-0757-41A2-A188-FBCFABCEB9EF}"/>
              </a:ext>
            </a:extLst>
          </p:cNvPr>
          <p:cNvSpPr>
            <a:spLocks noGrp="1"/>
          </p:cNvSpPr>
          <p:nvPr>
            <p:ph type="title"/>
          </p:nvPr>
        </p:nvSpPr>
        <p:spPr/>
        <p:txBody>
          <a:bodyPr>
            <a:noAutofit/>
          </a:bodyPr>
          <a:lstStyle/>
          <a:p>
            <a:r>
              <a:rPr lang="en-US" sz="4800" b="1" dirty="0">
                <a:solidFill>
                  <a:schemeClr val="bg1"/>
                </a:solidFill>
                <a:latin typeface="+mn-lt"/>
              </a:rPr>
              <a:t>Local Resources for Veterans</a:t>
            </a:r>
          </a:p>
        </p:txBody>
      </p:sp>
      <p:sp>
        <p:nvSpPr>
          <p:cNvPr id="2" name="Content Placeholder 1">
            <a:extLst>
              <a:ext uri="{FF2B5EF4-FFF2-40B4-BE49-F238E27FC236}">
                <a16:creationId xmlns:a16="http://schemas.microsoft.com/office/drawing/2014/main" id="{3889D89A-B8C7-4C15-8024-16A09C958530}"/>
              </a:ext>
            </a:extLst>
          </p:cNvPr>
          <p:cNvSpPr>
            <a:spLocks noGrp="1"/>
          </p:cNvSpPr>
          <p:nvPr>
            <p:ph idx="1"/>
          </p:nvPr>
        </p:nvSpPr>
        <p:spPr>
          <a:xfrm>
            <a:off x="592214" y="1577340"/>
            <a:ext cx="11007571" cy="4738619"/>
          </a:xfrm>
        </p:spPr>
        <p:txBody>
          <a:bodyPr>
            <a:normAutofit/>
          </a:bodyPr>
          <a:lstStyle/>
          <a:p>
            <a:r>
              <a:rPr lang="en-US" b="1" dirty="0"/>
              <a:t>For all veterans: </a:t>
            </a:r>
          </a:p>
          <a:p>
            <a:pPr marL="800100" lvl="1" indent="-342900">
              <a:buFont typeface="Courier New" panose="02070309020205020404" pitchFamily="49" charset="0"/>
              <a:buChar char="o"/>
            </a:pPr>
            <a:r>
              <a:rPr lang="en-US" sz="2600" dirty="0">
                <a:solidFill>
                  <a:srgbClr val="103255"/>
                </a:solidFill>
              </a:rPr>
              <a:t>VA Healthcare system</a:t>
            </a:r>
          </a:p>
          <a:p>
            <a:pPr marL="800100" lvl="1" indent="-342900">
              <a:buFont typeface="Courier New" panose="02070309020205020404" pitchFamily="49" charset="0"/>
              <a:buChar char="o"/>
            </a:pPr>
            <a:r>
              <a:rPr lang="en-US" sz="2600" dirty="0">
                <a:solidFill>
                  <a:srgbClr val="103255"/>
                </a:solidFill>
              </a:rPr>
              <a:t>Vet Centers</a:t>
            </a:r>
          </a:p>
          <a:p>
            <a:pPr marL="800100" lvl="1" indent="-342900">
              <a:buFont typeface="Courier New" panose="02070309020205020404" pitchFamily="49" charset="0"/>
              <a:buChar char="o"/>
            </a:pPr>
            <a:r>
              <a:rPr lang="en-US" sz="2600" dirty="0">
                <a:solidFill>
                  <a:srgbClr val="5F0D14"/>
                </a:solidFill>
              </a:rPr>
              <a:t>List other local, non-profit organizations that provide veterans’ behavioral health, housing, and financial support services</a:t>
            </a:r>
          </a:p>
          <a:p>
            <a:r>
              <a:rPr lang="en-US" b="1" dirty="0"/>
              <a:t>For veterans involved in the justice system: </a:t>
            </a:r>
          </a:p>
          <a:p>
            <a:pPr marL="800100" lvl="1" indent="-342900">
              <a:buFont typeface="Courier New" panose="02070309020205020404" pitchFamily="49" charset="0"/>
              <a:buChar char="o"/>
            </a:pPr>
            <a:r>
              <a:rPr lang="en-US" sz="2600" dirty="0">
                <a:solidFill>
                  <a:srgbClr val="103255"/>
                </a:solidFill>
              </a:rPr>
              <a:t>Veteran Justice Outreach (VA service)</a:t>
            </a:r>
          </a:p>
          <a:p>
            <a:pPr marL="800100" lvl="1" indent="-342900">
              <a:buFont typeface="Courier New" panose="02070309020205020404" pitchFamily="49" charset="0"/>
              <a:buChar char="o"/>
            </a:pPr>
            <a:r>
              <a:rPr lang="en-US" sz="2600" dirty="0">
                <a:solidFill>
                  <a:srgbClr val="103255"/>
                </a:solidFill>
              </a:rPr>
              <a:t>Veteran Treatment Courts</a:t>
            </a:r>
          </a:p>
          <a:p>
            <a:pPr marL="800100" lvl="1" indent="-342900">
              <a:buFont typeface="Courier New" panose="02070309020205020404" pitchFamily="49" charset="0"/>
              <a:buChar char="o"/>
            </a:pPr>
            <a:r>
              <a:rPr lang="en-US" sz="2600" dirty="0">
                <a:solidFill>
                  <a:srgbClr val="103255"/>
                </a:solidFill>
              </a:rPr>
              <a:t>Veterans Pods (in correctional facilities)</a:t>
            </a:r>
          </a:p>
          <a:p>
            <a:pPr marL="800100" lvl="1" indent="-342900">
              <a:buFont typeface="Courier New" panose="02070309020205020404" pitchFamily="49" charset="0"/>
              <a:buChar char="o"/>
            </a:pPr>
            <a:r>
              <a:rPr lang="en-US" sz="2600" dirty="0">
                <a:solidFill>
                  <a:srgbClr val="103255"/>
                </a:solidFill>
              </a:rPr>
              <a:t>The Health Care for Reentry Veterans (HCRV) Program (VA service) </a:t>
            </a:r>
          </a:p>
          <a:p>
            <a:pPr marL="800100" lvl="1" indent="-342900">
              <a:buFont typeface="Courier New" panose="02070309020205020404" pitchFamily="49" charset="0"/>
              <a:buChar char="o"/>
            </a:pPr>
            <a:r>
              <a:rPr lang="en-US" sz="2600" dirty="0">
                <a:solidFill>
                  <a:srgbClr val="103255"/>
                </a:solidFill>
                <a:hlinkClick r:id="rId2"/>
              </a:rPr>
              <a:t>https://www.va.gov/homeless/reentry.asp</a:t>
            </a:r>
            <a:r>
              <a:rPr lang="en-US" sz="2600" dirty="0">
                <a:solidFill>
                  <a:srgbClr val="103255"/>
                </a:solidFill>
              </a:rPr>
              <a:t> </a:t>
            </a:r>
          </a:p>
          <a:p>
            <a:pPr marL="457200" lvl="1" indent="0">
              <a:buNone/>
            </a:pPr>
            <a:endParaRPr lang="en-US" dirty="0">
              <a:solidFill>
                <a:srgbClr val="103255"/>
              </a:solidFill>
            </a:endParaRPr>
          </a:p>
        </p:txBody>
      </p:sp>
    </p:spTree>
    <p:extLst>
      <p:ext uri="{BB962C8B-B14F-4D97-AF65-F5344CB8AC3E}">
        <p14:creationId xmlns:p14="http://schemas.microsoft.com/office/powerpoint/2010/main" val="1631841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03A841-FCEF-415B-A943-6847B5AFC657}"/>
              </a:ext>
            </a:extLst>
          </p:cNvPr>
          <p:cNvSpPr>
            <a:spLocks noGrp="1"/>
          </p:cNvSpPr>
          <p:nvPr>
            <p:ph type="title"/>
          </p:nvPr>
        </p:nvSpPr>
        <p:spPr>
          <a:xfrm>
            <a:off x="256035" y="365125"/>
            <a:ext cx="9701510" cy="611419"/>
          </a:xfrm>
        </p:spPr>
        <p:txBody>
          <a:bodyPr>
            <a:noAutofit/>
          </a:bodyPr>
          <a:lstStyle/>
          <a:p>
            <a:r>
              <a:rPr lang="en-US" sz="4800" b="1" dirty="0">
                <a:solidFill>
                  <a:schemeClr val="bg1"/>
                </a:solidFill>
                <a:latin typeface="+mn-lt"/>
                <a:cs typeface="Segoe UI" panose="020B0502040204020203" pitchFamily="34" charset="0"/>
              </a:rPr>
              <a:t>Optional Video: </a:t>
            </a:r>
            <a:br>
              <a:rPr lang="en-US" sz="4800" b="1" dirty="0">
                <a:solidFill>
                  <a:schemeClr val="bg1"/>
                </a:solidFill>
                <a:latin typeface="+mn-lt"/>
                <a:cs typeface="Segoe UI" panose="020B0502040204020203" pitchFamily="34" charset="0"/>
              </a:rPr>
            </a:br>
            <a:r>
              <a:rPr lang="en-US" sz="4800" b="1" dirty="0">
                <a:solidFill>
                  <a:schemeClr val="bg1"/>
                </a:solidFill>
                <a:latin typeface="+mn-lt"/>
                <a:cs typeface="Segoe UI" panose="020B0502040204020203" pitchFamily="34" charset="0"/>
              </a:rPr>
              <a:t>Veterans Come Home to Civilian Life</a:t>
            </a:r>
          </a:p>
        </p:txBody>
      </p:sp>
      <p:sp>
        <p:nvSpPr>
          <p:cNvPr id="5" name="Thought Bubble: Cloud 4">
            <a:extLst>
              <a:ext uri="{FF2B5EF4-FFF2-40B4-BE49-F238E27FC236}">
                <a16:creationId xmlns:a16="http://schemas.microsoft.com/office/drawing/2014/main" id="{D3B1B634-733F-00E3-AAC0-3207200C67FC}"/>
              </a:ext>
            </a:extLst>
          </p:cNvPr>
          <p:cNvSpPr/>
          <p:nvPr/>
        </p:nvSpPr>
        <p:spPr>
          <a:xfrm>
            <a:off x="159780" y="6226175"/>
            <a:ext cx="864870" cy="53340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lgn="ctr">
              <a:lnSpc>
                <a:spcPct val="107000"/>
              </a:lnSpc>
              <a:spcBef>
                <a:spcPts val="0"/>
              </a:spcBef>
              <a:spcAft>
                <a:spcPts val="800"/>
              </a:spcAft>
            </a:pPr>
            <a:r>
              <a:rPr lang="en-US" sz="1400" b="1">
                <a:solidFill>
                  <a:srgbClr val="0E3255"/>
                </a:solidFill>
                <a:effectLst/>
                <a:ea typeface="Calibri" panose="020F0502020204030204" pitchFamily="34" charset="0"/>
                <a:cs typeface="Times New Roman" panose="02020603050405020304" pitchFamily="18" charset="0"/>
              </a:rPr>
              <a:t>Q&amp;A</a:t>
            </a:r>
            <a:endParaRPr lang="en-US" sz="1200">
              <a:effectLst/>
              <a:ea typeface="Calibri" panose="020F0502020204030204" pitchFamily="34" charset="0"/>
              <a:cs typeface="Times New Roman" panose="02020603050405020304" pitchFamily="18" charset="0"/>
            </a:endParaRPr>
          </a:p>
        </p:txBody>
      </p:sp>
      <p:pic>
        <p:nvPicPr>
          <p:cNvPr id="2" name="Graphic 32" descr="Presentation with media">
            <a:extLst>
              <a:ext uri="{FF2B5EF4-FFF2-40B4-BE49-F238E27FC236}">
                <a16:creationId xmlns:a16="http://schemas.microsoft.com/office/drawing/2014/main" id="{B07BE5BD-B65B-986E-CCD6-EAB9520668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588" y="5363264"/>
            <a:ext cx="765253" cy="765253"/>
          </a:xfrm>
          <a:prstGeom prst="rect">
            <a:avLst/>
          </a:prstGeom>
        </p:spPr>
      </p:pic>
      <p:pic>
        <p:nvPicPr>
          <p:cNvPr id="7" name="Picture 6" descr="Screencap of the Veterans Come Home to Civilian life video. The screen portrays the text: Veterans Coming Home in front of a blurred out man">
            <a:hlinkClick r:id="rId5"/>
            <a:extLst>
              <a:ext uri="{FF2B5EF4-FFF2-40B4-BE49-F238E27FC236}">
                <a16:creationId xmlns:a16="http://schemas.microsoft.com/office/drawing/2014/main" id="{E4037D5D-8445-0E04-669C-4F59B3752F87}"/>
              </a:ext>
            </a:extLst>
          </p:cNvPr>
          <p:cNvPicPr>
            <a:picLocks noChangeAspect="1"/>
          </p:cNvPicPr>
          <p:nvPr/>
        </p:nvPicPr>
        <p:blipFill>
          <a:blip r:embed="rId6"/>
          <a:stretch>
            <a:fillRect/>
          </a:stretch>
        </p:blipFill>
        <p:spPr>
          <a:xfrm>
            <a:off x="1483447" y="1695549"/>
            <a:ext cx="9225106" cy="4311845"/>
          </a:xfrm>
          <a:prstGeom prst="rect">
            <a:avLst/>
          </a:prstGeom>
        </p:spPr>
      </p:pic>
    </p:spTree>
    <p:extLst>
      <p:ext uri="{BB962C8B-B14F-4D97-AF65-F5344CB8AC3E}">
        <p14:creationId xmlns:p14="http://schemas.microsoft.com/office/powerpoint/2010/main" val="3565351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FF5D54-AA11-BC10-9DED-EA879E815445}"/>
              </a:ext>
            </a:extLst>
          </p:cNvPr>
          <p:cNvSpPr>
            <a:spLocks noGrp="1"/>
          </p:cNvSpPr>
          <p:nvPr>
            <p:ph type="title"/>
          </p:nvPr>
        </p:nvSpPr>
        <p:spPr>
          <a:xfrm>
            <a:off x="159780" y="365125"/>
            <a:ext cx="11440005" cy="611419"/>
          </a:xfrm>
        </p:spPr>
        <p:txBody>
          <a:bodyPr>
            <a:noAutofit/>
          </a:bodyPr>
          <a:lstStyle/>
          <a:p>
            <a:r>
              <a:rPr lang="en-US" sz="4800" b="1" dirty="0">
                <a:solidFill>
                  <a:schemeClr val="bg1"/>
                </a:solidFill>
                <a:latin typeface="+mn-lt"/>
              </a:rPr>
              <a:t>Optional Video: </a:t>
            </a:r>
            <a:br>
              <a:rPr lang="en-US" sz="4800" b="1" dirty="0">
                <a:solidFill>
                  <a:schemeClr val="bg1"/>
                </a:solidFill>
                <a:latin typeface="+mn-lt"/>
              </a:rPr>
            </a:br>
            <a:r>
              <a:rPr lang="en-US" sz="4800" b="1" dirty="0">
                <a:solidFill>
                  <a:schemeClr val="bg1"/>
                </a:solidFill>
                <a:latin typeface="+mn-lt"/>
              </a:rPr>
              <a:t>Law Enforcement Response to Veterans</a:t>
            </a:r>
          </a:p>
        </p:txBody>
      </p:sp>
      <p:pic>
        <p:nvPicPr>
          <p:cNvPr id="2" name="Graphic 32" descr="Presentation with media">
            <a:extLst>
              <a:ext uri="{FF2B5EF4-FFF2-40B4-BE49-F238E27FC236}">
                <a16:creationId xmlns:a16="http://schemas.microsoft.com/office/drawing/2014/main" id="{AC611324-1081-5CCA-FAB0-E7D734BFF3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588" y="5363264"/>
            <a:ext cx="765253" cy="765253"/>
          </a:xfrm>
          <a:prstGeom prst="rect">
            <a:avLst/>
          </a:prstGeom>
        </p:spPr>
      </p:pic>
      <p:sp>
        <p:nvSpPr>
          <p:cNvPr id="4" name="Thought Bubble: Cloud 3">
            <a:extLst>
              <a:ext uri="{FF2B5EF4-FFF2-40B4-BE49-F238E27FC236}">
                <a16:creationId xmlns:a16="http://schemas.microsoft.com/office/drawing/2014/main" id="{1A902D0F-EB40-96CD-063A-C485F66CE6B5}"/>
              </a:ext>
            </a:extLst>
          </p:cNvPr>
          <p:cNvSpPr/>
          <p:nvPr/>
        </p:nvSpPr>
        <p:spPr>
          <a:xfrm>
            <a:off x="159780" y="6226175"/>
            <a:ext cx="864870" cy="53340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lgn="ctr">
              <a:lnSpc>
                <a:spcPct val="107000"/>
              </a:lnSpc>
              <a:spcBef>
                <a:spcPts val="0"/>
              </a:spcBef>
              <a:spcAft>
                <a:spcPts val="800"/>
              </a:spcAft>
            </a:pPr>
            <a:r>
              <a:rPr lang="en-US" sz="1400" b="1" dirty="0">
                <a:solidFill>
                  <a:srgbClr val="0E3255"/>
                </a:solidFill>
                <a:effectLst/>
                <a:ea typeface="Calibri" panose="020F0502020204030204" pitchFamily="34" charset="0"/>
                <a:cs typeface="Times New Roman" panose="02020603050405020304" pitchFamily="18" charset="0"/>
              </a:rPr>
              <a:t>Q&amp;A</a:t>
            </a:r>
            <a:endParaRPr lang="en-US" sz="1200" dirty="0">
              <a:effectLst/>
              <a:ea typeface="Calibri" panose="020F0502020204030204" pitchFamily="34" charset="0"/>
              <a:cs typeface="Times New Roman" panose="02020603050405020304" pitchFamily="18" charset="0"/>
            </a:endParaRPr>
          </a:p>
        </p:txBody>
      </p:sp>
      <p:pic>
        <p:nvPicPr>
          <p:cNvPr id="6" name="Picture 5" descr="Screencap of the Law Enforcement Response to Veterans video. Two men (one a police officer, the other a Veteran) are speaking in front of a podium. An American flag is in the background. Text: Library of Congress logo, Officer Jonathan Guider, Apex North Carolina">
            <a:hlinkClick r:id="rId5"/>
            <a:extLst>
              <a:ext uri="{FF2B5EF4-FFF2-40B4-BE49-F238E27FC236}">
                <a16:creationId xmlns:a16="http://schemas.microsoft.com/office/drawing/2014/main" id="{4AF3CAE6-6594-488C-AED2-F8A9ED870E0E}"/>
              </a:ext>
            </a:extLst>
          </p:cNvPr>
          <p:cNvPicPr>
            <a:picLocks noChangeAspect="1"/>
          </p:cNvPicPr>
          <p:nvPr/>
        </p:nvPicPr>
        <p:blipFill rotWithShape="1">
          <a:blip r:embed="rId6"/>
          <a:srcRect l="7808" t="8110" r="8068" b="9213"/>
          <a:stretch/>
        </p:blipFill>
        <p:spPr>
          <a:xfrm>
            <a:off x="1413195" y="1357460"/>
            <a:ext cx="9289370" cy="5135415"/>
          </a:xfrm>
          <a:prstGeom prst="rect">
            <a:avLst/>
          </a:prstGeom>
        </p:spPr>
      </p:pic>
    </p:spTree>
    <p:extLst>
      <p:ext uri="{BB962C8B-B14F-4D97-AF65-F5344CB8AC3E}">
        <p14:creationId xmlns:p14="http://schemas.microsoft.com/office/powerpoint/2010/main" val="1750646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03A841-FCEF-415B-A943-6847B5AFC657}"/>
              </a:ext>
            </a:extLst>
          </p:cNvPr>
          <p:cNvSpPr>
            <a:spLocks noGrp="1"/>
          </p:cNvSpPr>
          <p:nvPr>
            <p:ph type="title"/>
          </p:nvPr>
        </p:nvSpPr>
        <p:spPr>
          <a:xfrm>
            <a:off x="208974" y="365125"/>
            <a:ext cx="10107208" cy="611419"/>
          </a:xfrm>
        </p:spPr>
        <p:txBody>
          <a:bodyPr>
            <a:noAutofit/>
          </a:bodyPr>
          <a:lstStyle/>
          <a:p>
            <a:r>
              <a:rPr lang="en-US" sz="4800" b="1" dirty="0">
                <a:solidFill>
                  <a:schemeClr val="bg1"/>
                </a:solidFill>
                <a:latin typeface="+mn-lt"/>
                <a:cs typeface="Segoe UI" panose="020B0502040204020203" pitchFamily="34" charset="0"/>
              </a:rPr>
              <a:t>Optional Video: </a:t>
            </a:r>
            <a:br>
              <a:rPr lang="en-US" sz="4800" b="1" dirty="0">
                <a:solidFill>
                  <a:schemeClr val="bg1"/>
                </a:solidFill>
                <a:latin typeface="+mn-lt"/>
                <a:cs typeface="Segoe UI" panose="020B0502040204020203" pitchFamily="34" charset="0"/>
              </a:rPr>
            </a:br>
            <a:r>
              <a:rPr lang="en-US" sz="4800" b="1" dirty="0">
                <a:solidFill>
                  <a:schemeClr val="bg1"/>
                </a:solidFill>
                <a:latin typeface="+mn-lt"/>
                <a:cs typeface="Segoe UI" panose="020B0502040204020203" pitchFamily="34" charset="0"/>
              </a:rPr>
              <a:t>Andrew Chambers’ TED Talk </a:t>
            </a:r>
          </a:p>
        </p:txBody>
      </p:sp>
      <p:sp>
        <p:nvSpPr>
          <p:cNvPr id="4" name="Thought Bubble: Cloud 3">
            <a:extLst>
              <a:ext uri="{FF2B5EF4-FFF2-40B4-BE49-F238E27FC236}">
                <a16:creationId xmlns:a16="http://schemas.microsoft.com/office/drawing/2014/main" id="{AB8DE9F3-A484-82CD-7AD2-9AB83CEB7C45}"/>
              </a:ext>
            </a:extLst>
          </p:cNvPr>
          <p:cNvSpPr/>
          <p:nvPr/>
        </p:nvSpPr>
        <p:spPr>
          <a:xfrm>
            <a:off x="159780" y="6226175"/>
            <a:ext cx="864870" cy="53340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lgn="ctr">
              <a:lnSpc>
                <a:spcPct val="107000"/>
              </a:lnSpc>
              <a:spcBef>
                <a:spcPts val="0"/>
              </a:spcBef>
              <a:spcAft>
                <a:spcPts val="800"/>
              </a:spcAft>
            </a:pPr>
            <a:r>
              <a:rPr lang="en-US" sz="1400" b="1">
                <a:solidFill>
                  <a:srgbClr val="0E3255"/>
                </a:solidFill>
                <a:effectLst/>
                <a:ea typeface="Calibri" panose="020F0502020204030204" pitchFamily="34" charset="0"/>
                <a:cs typeface="Times New Roman" panose="02020603050405020304" pitchFamily="18" charset="0"/>
              </a:rPr>
              <a:t>Q&amp;A</a:t>
            </a:r>
            <a:endParaRPr lang="en-US" sz="1200">
              <a:effectLst/>
              <a:ea typeface="Calibri" panose="020F0502020204030204" pitchFamily="34" charset="0"/>
              <a:cs typeface="Times New Roman" panose="02020603050405020304" pitchFamily="18" charset="0"/>
            </a:endParaRPr>
          </a:p>
        </p:txBody>
      </p:sp>
      <p:pic>
        <p:nvPicPr>
          <p:cNvPr id="2" name="Graphic 32" descr="Presentation with media">
            <a:extLst>
              <a:ext uri="{FF2B5EF4-FFF2-40B4-BE49-F238E27FC236}">
                <a16:creationId xmlns:a16="http://schemas.microsoft.com/office/drawing/2014/main" id="{63C245FB-14ED-22F2-8944-4DAA38F567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588" y="5363264"/>
            <a:ext cx="765253" cy="765253"/>
          </a:xfrm>
          <a:prstGeom prst="rect">
            <a:avLst/>
          </a:prstGeom>
        </p:spPr>
      </p:pic>
      <p:pic>
        <p:nvPicPr>
          <p:cNvPr id="7" name="Picture 6" descr="Screencap of Andrew Chambers's TED Talk. Pictured is Andrew Chambers standing on a TEDX stage.">
            <a:hlinkClick r:id="rId5"/>
            <a:extLst>
              <a:ext uri="{FF2B5EF4-FFF2-40B4-BE49-F238E27FC236}">
                <a16:creationId xmlns:a16="http://schemas.microsoft.com/office/drawing/2014/main" id="{7B37EE05-90B3-DC39-A1AA-75437B12383A}"/>
              </a:ext>
            </a:extLst>
          </p:cNvPr>
          <p:cNvPicPr>
            <a:picLocks noChangeAspect="1"/>
          </p:cNvPicPr>
          <p:nvPr/>
        </p:nvPicPr>
        <p:blipFill>
          <a:blip r:embed="rId6"/>
          <a:stretch>
            <a:fillRect/>
          </a:stretch>
        </p:blipFill>
        <p:spPr>
          <a:xfrm>
            <a:off x="1724025" y="1491799"/>
            <a:ext cx="8450958" cy="4636718"/>
          </a:xfrm>
          <a:prstGeom prst="rect">
            <a:avLst/>
          </a:prstGeom>
        </p:spPr>
      </p:pic>
    </p:spTree>
    <p:extLst>
      <p:ext uri="{BB962C8B-B14F-4D97-AF65-F5344CB8AC3E}">
        <p14:creationId xmlns:p14="http://schemas.microsoft.com/office/powerpoint/2010/main" val="25403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12F8CED1E8DC41A2F5DF6FD2BD7E75" ma:contentTypeVersion="13" ma:contentTypeDescription="Create a new document." ma:contentTypeScope="" ma:versionID="b812f48f389fb9c2e376c1a16844e569">
  <xsd:schema xmlns:xsd="http://www.w3.org/2001/XMLSchema" xmlns:xs="http://www.w3.org/2001/XMLSchema" xmlns:p="http://schemas.microsoft.com/office/2006/metadata/properties" xmlns:ns2="18c2110a-fa4b-402c-8c82-3701cde48037" xmlns:ns3="fb9f44b2-6070-4b2a-b7c2-28dd78d6e307" targetNamespace="http://schemas.microsoft.com/office/2006/metadata/properties" ma:root="true" ma:fieldsID="95d94b8583f98be8eb4dfeeb33e7c311" ns2:_="" ns3:_="">
    <xsd:import namespace="18c2110a-fa4b-402c-8c82-3701cde48037"/>
    <xsd:import namespace="fb9f44b2-6070-4b2a-b7c2-28dd78d6e3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2110a-fa4b-402c-8c82-3701cde480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9f44b2-6070-4b2a-b7c2-28dd78d6e30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66E53BF-1043-4A6F-95FC-197392148539}">
  <ds:schemaRefs>
    <ds:schemaRef ds:uri="http://schemas.microsoft.com/sharepoint/v3/contenttype/forms"/>
  </ds:schemaRefs>
</ds:datastoreItem>
</file>

<file path=customXml/itemProps2.xml><?xml version="1.0" encoding="utf-8"?>
<ds:datastoreItem xmlns:ds="http://schemas.openxmlformats.org/officeDocument/2006/customXml" ds:itemID="{E2AD88E4-D363-4200-8EF0-540FBCBAB054}"/>
</file>

<file path=customXml/itemProps3.xml><?xml version="1.0" encoding="utf-8"?>
<ds:datastoreItem xmlns:ds="http://schemas.openxmlformats.org/officeDocument/2006/customXml" ds:itemID="{A6DD3AB1-DD45-4A8F-9ACE-E0C5B9B3B8ED}">
  <ds:schemaRefs>
    <ds:schemaRef ds:uri="http://purl.org/dc/elements/1.1/"/>
    <ds:schemaRef ds:uri="http://purl.org/dc/terms/"/>
    <ds:schemaRef ds:uri="http://schemas.openxmlformats.org/package/2006/metadata/core-properties"/>
    <ds:schemaRef ds:uri="http://www.w3.org/XML/1998/namespace"/>
    <ds:schemaRef ds:uri="18c2110a-fa4b-402c-8c82-3701cde48037"/>
    <ds:schemaRef ds:uri="http://schemas.microsoft.com/office/2006/documentManagement/types"/>
    <ds:schemaRef ds:uri="http://purl.org/dc/dcmitype/"/>
    <ds:schemaRef ds:uri="fb9f44b2-6070-4b2a-b7c2-28dd78d6e307"/>
    <ds:schemaRef ds:uri="http://schemas.microsoft.com/office/infopath/2007/PartnerControls"/>
    <ds:schemaRef ds:uri="http://schemas.microsoft.com/office/2006/metadata/properties"/>
    <ds:schemaRef ds:uri="735da86d-8eb8-4cc6-88d5-93088148c5ac"/>
    <ds:schemaRef ds:uri="6bff655e-9d2d-4277-8f1b-d3dca3bf465e"/>
  </ds:schemaRefs>
</ds:datastoreItem>
</file>

<file path=docProps/app.xml><?xml version="1.0" encoding="utf-8"?>
<Properties xmlns="http://schemas.openxmlformats.org/officeDocument/2006/extended-properties" xmlns:vt="http://schemas.openxmlformats.org/officeDocument/2006/docPropsVTypes">
  <TotalTime>2953</TotalTime>
  <Words>567</Words>
  <Application>Microsoft Office PowerPoint</Application>
  <PresentationFormat>Widescreen</PresentationFormat>
  <Paragraphs>63</Paragraphs>
  <Slides>11</Slides>
  <Notes>4</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Courier New</vt:lpstr>
      <vt:lpstr>Office Theme</vt:lpstr>
      <vt:lpstr>Veterans</vt:lpstr>
      <vt:lpstr>Module Overview</vt:lpstr>
      <vt:lpstr>Local Statistics on Veterans and  Service Members</vt:lpstr>
      <vt:lpstr>Issues Impacting Combat Veterans </vt:lpstr>
      <vt:lpstr>Veterans and Justice Involvement</vt:lpstr>
      <vt:lpstr>Local Resources for Veterans</vt:lpstr>
      <vt:lpstr>Optional Video:  Veterans Come Home to Civilian Life</vt:lpstr>
      <vt:lpstr>Optional Video:  Law Enforcement Response to Veterans</vt:lpstr>
      <vt:lpstr>Optional Video:  Andrew Chambers’ TED Talk </vt:lpstr>
      <vt:lpstr>Tips for Responding</vt:lpstr>
      <vt:lpstr>Module Wrap-Up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13: Veterans</dc:title>
  <dc:creator>The Academic Training to Inform Police Responses</dc:creator>
  <cp:keywords>crisis response; intervention; CRIT; training; mental health conditions; intellectual and developmental disabilities; law enforcement; criminal justice</cp:keywords>
  <cp:lastModifiedBy>Allyant Remediation Services</cp:lastModifiedBy>
  <cp:revision>70</cp:revision>
  <dcterms:created xsi:type="dcterms:W3CDTF">2021-01-14T15:43:50Z</dcterms:created>
  <dcterms:modified xsi:type="dcterms:W3CDTF">2022-11-23T19:18:00Z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0x0101001E12F8CED1E8DC41A2F5DF6FD2BD7E75</vt:lpwstr>
  </property>
</Properties>
</file>