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0" r:id="rId5"/>
    <p:sldId id="286" r:id="rId6"/>
    <p:sldId id="327" r:id="rId7"/>
    <p:sldId id="311" r:id="rId8"/>
    <p:sldId id="312" r:id="rId9"/>
    <p:sldId id="313" r:id="rId10"/>
    <p:sldId id="314" r:id="rId11"/>
    <p:sldId id="328" r:id="rId12"/>
    <p:sldId id="316" r:id="rId13"/>
    <p:sldId id="317" r:id="rId14"/>
    <p:sldId id="318" r:id="rId15"/>
    <p:sldId id="319" r:id="rId16"/>
    <p:sldId id="329" r:id="rId17"/>
    <p:sldId id="330" r:id="rId18"/>
    <p:sldId id="325" r:id="rId19"/>
    <p:sldId id="281" r:id="rId20"/>
    <p:sldId id="282" r:id="rId21"/>
    <p:sldId id="396" r:id="rId22"/>
    <p:sldId id="326"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DBD55-7F59-A6A6-09EE-58183C9DA815}" name="Mike Hatch" initials="MH" userId="S::mhatch@prainc.com::6ad80911-4c18-41cc-977a-52f19be185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Sam Rogers" initials="SR" lastIdx="6"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306E36"/>
    <a:srgbClr val="800000"/>
    <a:srgbClr val="FFFFFF"/>
    <a:srgbClr val="5F0D14"/>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4CD83-77C4-4130-8053-F4CFD6F1CE1B}" v="1927" dt="2022-11-03T16:55:21.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7" autoAdjust="0"/>
    <p:restoredTop sz="86385" autoAdjust="0"/>
  </p:normalViewPr>
  <p:slideViewPr>
    <p:cSldViewPr snapToGrid="0">
      <p:cViewPr>
        <p:scale>
          <a:sx n="100" d="100"/>
          <a:sy n="100" d="100"/>
        </p:scale>
        <p:origin x="1380" y="900"/>
      </p:cViewPr>
      <p:guideLst/>
    </p:cSldViewPr>
  </p:slideViewPr>
  <p:outlineViewPr>
    <p:cViewPr>
      <p:scale>
        <a:sx n="33" d="100"/>
        <a:sy n="33" d="100"/>
      </p:scale>
      <p:origin x="0" y="-555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BF94CD83-77C4-4130-8053-F4CFD6F1CE1B}"/>
    <pc:docChg chg="modSld">
      <pc:chgData name="Holley Davis" userId="b9253272-6ee1-4ed8-a83c-6c05a74f534a" providerId="ADAL" clId="{BF94CD83-77C4-4130-8053-F4CFD6F1CE1B}" dt="2022-11-03T16:52:36.315" v="2568" actId="962"/>
      <pc:docMkLst>
        <pc:docMk/>
      </pc:docMkLst>
      <pc:sldChg chg="modSp mod">
        <pc:chgData name="Holley Davis" userId="b9253272-6ee1-4ed8-a83c-6c05a74f534a" providerId="ADAL" clId="{BF94CD83-77C4-4130-8053-F4CFD6F1CE1B}" dt="2022-11-03T16:22:27.910" v="648" actId="33553"/>
        <pc:sldMkLst>
          <pc:docMk/>
          <pc:sldMk cId="1316476481" sldId="260"/>
        </pc:sldMkLst>
        <pc:spChg chg="mod">
          <ac:chgData name="Holley Davis" userId="b9253272-6ee1-4ed8-a83c-6c05a74f534a" providerId="ADAL" clId="{BF94CD83-77C4-4130-8053-F4CFD6F1CE1B}" dt="2022-11-03T16:22:27.910" v="648" actId="33553"/>
          <ac:spMkLst>
            <pc:docMk/>
            <pc:sldMk cId="1316476481" sldId="260"/>
            <ac:spMk id="29" creationId="{BAF0A6AF-3B14-4C8E-A620-C43A1CD3DB9F}"/>
          </ac:spMkLst>
        </pc:spChg>
        <pc:grpChg chg="mod">
          <ac:chgData name="Holley Davis" userId="b9253272-6ee1-4ed8-a83c-6c05a74f534a" providerId="ADAL" clId="{BF94CD83-77C4-4130-8053-F4CFD6F1CE1B}" dt="2022-11-03T16:18:01.526" v="4" actId="962"/>
          <ac:grpSpMkLst>
            <pc:docMk/>
            <pc:sldMk cId="1316476481" sldId="260"/>
            <ac:grpSpMk id="38" creationId="{294EA0C3-0319-4CFF-BD76-B8E7AA06BB83}"/>
          </ac:grpSpMkLst>
        </pc:grpChg>
        <pc:picChg chg="mod">
          <ac:chgData name="Holley Davis" userId="b9253272-6ee1-4ed8-a83c-6c05a74f534a" providerId="ADAL" clId="{BF94CD83-77C4-4130-8053-F4CFD6F1CE1B}" dt="2022-11-03T16:18:07.653" v="6" actId="962"/>
          <ac:picMkLst>
            <pc:docMk/>
            <pc:sldMk cId="1316476481" sldId="260"/>
            <ac:picMk id="9" creationId="{56AB425A-6F31-42A3-A379-8754FEDFE28E}"/>
          </ac:picMkLst>
        </pc:picChg>
        <pc:picChg chg="mod">
          <ac:chgData name="Holley Davis" userId="b9253272-6ee1-4ed8-a83c-6c05a74f534a" providerId="ADAL" clId="{BF94CD83-77C4-4130-8053-F4CFD6F1CE1B}" dt="2022-11-03T16:17:50.532" v="1" actId="962"/>
          <ac:picMkLst>
            <pc:docMk/>
            <pc:sldMk cId="1316476481" sldId="260"/>
            <ac:picMk id="28" creationId="{01FD8527-BD3A-4866-A147-46530352189D}"/>
          </ac:picMkLst>
        </pc:picChg>
        <pc:picChg chg="mod">
          <ac:chgData name="Holley Davis" userId="b9253272-6ee1-4ed8-a83c-6c05a74f534a" providerId="ADAL" clId="{BF94CD83-77C4-4130-8053-F4CFD6F1CE1B}" dt="2022-11-03T16:17:57.647" v="3" actId="962"/>
          <ac:picMkLst>
            <pc:docMk/>
            <pc:sldMk cId="1316476481" sldId="260"/>
            <ac:picMk id="32" creationId="{CE6E0708-5C25-4D53-9BFB-6E72E3C99319}"/>
          </ac:picMkLst>
        </pc:picChg>
      </pc:sldChg>
      <pc:sldChg chg="modSp mod">
        <pc:chgData name="Holley Davis" userId="b9253272-6ee1-4ed8-a83c-6c05a74f534a" providerId="ADAL" clId="{BF94CD83-77C4-4130-8053-F4CFD6F1CE1B}" dt="2022-11-03T16:18:12.068" v="7" actId="962"/>
        <pc:sldMkLst>
          <pc:docMk/>
          <pc:sldMk cId="2637397797" sldId="261"/>
        </pc:sldMkLst>
        <pc:grpChg chg="mod">
          <ac:chgData name="Holley Davis" userId="b9253272-6ee1-4ed8-a83c-6c05a74f534a" providerId="ADAL" clId="{BF94CD83-77C4-4130-8053-F4CFD6F1CE1B}" dt="2022-11-03T16:18:12.068" v="7" actId="962"/>
          <ac:grpSpMkLst>
            <pc:docMk/>
            <pc:sldMk cId="2637397797" sldId="261"/>
            <ac:grpSpMk id="14" creationId="{FE942B61-9310-4DB1-A564-824997C5057B}"/>
          </ac:grpSpMkLst>
        </pc:grpChg>
      </pc:sldChg>
      <pc:sldChg chg="modSp">
        <pc:chgData name="Holley Davis" userId="b9253272-6ee1-4ed8-a83c-6c05a74f534a" providerId="ADAL" clId="{BF94CD83-77C4-4130-8053-F4CFD6F1CE1B}" dt="2022-11-03T16:22:59.213" v="794" actId="962"/>
        <pc:sldMkLst>
          <pc:docMk/>
          <pc:sldMk cId="179224087" sldId="281"/>
        </pc:sldMkLst>
        <pc:picChg chg="mod">
          <ac:chgData name="Holley Davis" userId="b9253272-6ee1-4ed8-a83c-6c05a74f534a" providerId="ADAL" clId="{BF94CD83-77C4-4130-8053-F4CFD6F1CE1B}" dt="2022-11-03T16:22:59.213" v="794" actId="962"/>
          <ac:picMkLst>
            <pc:docMk/>
            <pc:sldMk cId="179224087" sldId="281"/>
            <ac:picMk id="5" creationId="{535D6D5A-83DB-483A-BBFD-FA5C0DD372A3}"/>
          </ac:picMkLst>
        </pc:picChg>
      </pc:sldChg>
      <pc:sldChg chg="addSp modSp mod">
        <pc:chgData name="Holley Davis" userId="b9253272-6ee1-4ed8-a83c-6c05a74f534a" providerId="ADAL" clId="{BF94CD83-77C4-4130-8053-F4CFD6F1CE1B}" dt="2022-11-03T16:20:10.304" v="496" actId="962"/>
        <pc:sldMkLst>
          <pc:docMk/>
          <pc:sldMk cId="1082298271" sldId="310"/>
        </pc:sldMkLst>
        <pc:spChg chg="mod">
          <ac:chgData name="Holley Davis" userId="b9253272-6ee1-4ed8-a83c-6c05a74f534a" providerId="ADAL" clId="{BF94CD83-77C4-4130-8053-F4CFD6F1CE1B}" dt="2022-11-03T16:19:00.193" v="242" actId="164"/>
          <ac:spMkLst>
            <pc:docMk/>
            <pc:sldMk cId="1082298271" sldId="310"/>
            <ac:spMk id="2" creationId="{6BA1A098-A66E-4CF1-B9A0-601FFCDD1EB0}"/>
          </ac:spMkLst>
        </pc:spChg>
        <pc:spChg chg="mod">
          <ac:chgData name="Holley Davis" userId="b9253272-6ee1-4ed8-a83c-6c05a74f534a" providerId="ADAL" clId="{BF94CD83-77C4-4130-8053-F4CFD6F1CE1B}" dt="2022-11-03T16:19:00.193" v="242" actId="164"/>
          <ac:spMkLst>
            <pc:docMk/>
            <pc:sldMk cId="1082298271" sldId="310"/>
            <ac:spMk id="8" creationId="{11F6B6D8-9B70-40F6-A78D-B537F7D64FEA}"/>
          </ac:spMkLst>
        </pc:spChg>
        <pc:grpChg chg="add mod">
          <ac:chgData name="Holley Davis" userId="b9253272-6ee1-4ed8-a83c-6c05a74f534a" providerId="ADAL" clId="{BF94CD83-77C4-4130-8053-F4CFD6F1CE1B}" dt="2022-11-03T16:20:10.304" v="496" actId="962"/>
          <ac:grpSpMkLst>
            <pc:docMk/>
            <pc:sldMk cId="1082298271" sldId="310"/>
            <ac:grpSpMk id="4" creationId="{AB59F847-4667-93D2-F171-3285EC733C59}"/>
          </ac:grpSpMkLst>
        </pc:grpChg>
        <pc:picChg chg="mod">
          <ac:chgData name="Holley Davis" userId="b9253272-6ee1-4ed8-a83c-6c05a74f534a" providerId="ADAL" clId="{BF94CD83-77C4-4130-8053-F4CFD6F1CE1B}" dt="2022-11-03T16:18:53.110" v="241" actId="962"/>
          <ac:picMkLst>
            <pc:docMk/>
            <pc:sldMk cId="1082298271" sldId="310"/>
            <ac:picMk id="6" creationId="{DC915B2B-91F1-49C7-9320-2714FD45DAA4}"/>
          </ac:picMkLst>
        </pc:picChg>
      </pc:sldChg>
      <pc:sldChg chg="addSp modSp mod">
        <pc:chgData name="Holley Davis" userId="b9253272-6ee1-4ed8-a83c-6c05a74f534a" providerId="ADAL" clId="{BF94CD83-77C4-4130-8053-F4CFD6F1CE1B}" dt="2022-11-03T16:24:24.399" v="1442" actId="962"/>
        <pc:sldMkLst>
          <pc:docMk/>
          <pc:sldMk cId="1281754046" sldId="315"/>
        </pc:sldMkLst>
        <pc:spChg chg="mod">
          <ac:chgData name="Holley Davis" userId="b9253272-6ee1-4ed8-a83c-6c05a74f534a" providerId="ADAL" clId="{BF94CD83-77C4-4130-8053-F4CFD6F1CE1B}" dt="2022-11-03T16:20:49.107" v="641" actId="164"/>
          <ac:spMkLst>
            <pc:docMk/>
            <pc:sldMk cId="1281754046" sldId="315"/>
            <ac:spMk id="2" creationId="{6BA1A098-A66E-4CF1-B9A0-601FFCDD1EB0}"/>
          </ac:spMkLst>
        </pc:spChg>
        <pc:spChg chg="mod">
          <ac:chgData name="Holley Davis" userId="b9253272-6ee1-4ed8-a83c-6c05a74f534a" providerId="ADAL" clId="{BF94CD83-77C4-4130-8053-F4CFD6F1CE1B}" dt="2022-11-03T16:20:49.107" v="641" actId="164"/>
          <ac:spMkLst>
            <pc:docMk/>
            <pc:sldMk cId="1281754046" sldId="315"/>
            <ac:spMk id="8" creationId="{11F6B6D8-9B70-40F6-A78D-B537F7D64FEA}"/>
          </ac:spMkLst>
        </pc:spChg>
        <pc:grpChg chg="add mod">
          <ac:chgData name="Holley Davis" userId="b9253272-6ee1-4ed8-a83c-6c05a74f534a" providerId="ADAL" clId="{BF94CD83-77C4-4130-8053-F4CFD6F1CE1B}" dt="2022-11-03T16:24:24.399" v="1442" actId="962"/>
          <ac:grpSpMkLst>
            <pc:docMk/>
            <pc:sldMk cId="1281754046" sldId="315"/>
            <ac:grpSpMk id="5" creationId="{E4043EAC-E877-0C55-7B3A-A8554AB5CA40}"/>
          </ac:grpSpMkLst>
        </pc:grpChg>
        <pc:picChg chg="mod">
          <ac:chgData name="Holley Davis" userId="b9253272-6ee1-4ed8-a83c-6c05a74f534a" providerId="ADAL" clId="{BF94CD83-77C4-4130-8053-F4CFD6F1CE1B}" dt="2022-11-03T16:20:31.862" v="640" actId="962"/>
          <ac:picMkLst>
            <pc:docMk/>
            <pc:sldMk cId="1281754046" sldId="315"/>
            <ac:picMk id="4" creationId="{EEA8CFD5-52DE-469D-9DAF-F95C6A04B84A}"/>
          </ac:picMkLst>
        </pc:picChg>
      </pc:sldChg>
      <pc:sldChg chg="modSp">
        <pc:chgData name="Holley Davis" userId="b9253272-6ee1-4ed8-a83c-6c05a74f534a" providerId="ADAL" clId="{BF94CD83-77C4-4130-8053-F4CFD6F1CE1B}" dt="2022-11-03T16:24:49.203" v="1598" actId="962"/>
        <pc:sldMkLst>
          <pc:docMk/>
          <pc:sldMk cId="403124135" sldId="316"/>
        </pc:sldMkLst>
        <pc:picChg chg="mod">
          <ac:chgData name="Holley Davis" userId="b9253272-6ee1-4ed8-a83c-6c05a74f534a" providerId="ADAL" clId="{BF94CD83-77C4-4130-8053-F4CFD6F1CE1B}" dt="2022-11-03T16:24:49.203" v="1598" actId="962"/>
          <ac:picMkLst>
            <pc:docMk/>
            <pc:sldMk cId="403124135" sldId="316"/>
            <ac:picMk id="6" creationId="{622387CD-1A02-6FC1-5D0B-0D15914BA1FD}"/>
          </ac:picMkLst>
        </pc:picChg>
      </pc:sldChg>
      <pc:sldChg chg="modSp">
        <pc:chgData name="Holley Davis" userId="b9253272-6ee1-4ed8-a83c-6c05a74f534a" providerId="ADAL" clId="{BF94CD83-77C4-4130-8053-F4CFD6F1CE1B}" dt="2022-11-03T16:25:28.735" v="1778" actId="962"/>
        <pc:sldMkLst>
          <pc:docMk/>
          <pc:sldMk cId="134321249" sldId="317"/>
        </pc:sldMkLst>
        <pc:picChg chg="mod">
          <ac:chgData name="Holley Davis" userId="b9253272-6ee1-4ed8-a83c-6c05a74f534a" providerId="ADAL" clId="{BF94CD83-77C4-4130-8053-F4CFD6F1CE1B}" dt="2022-11-03T16:25:28.735" v="1778" actId="962"/>
          <ac:picMkLst>
            <pc:docMk/>
            <pc:sldMk cId="134321249" sldId="317"/>
            <ac:picMk id="4" creationId="{00B63909-2C9E-42F4-ABC1-3F71D6DA613A}"/>
          </ac:picMkLst>
        </pc:picChg>
      </pc:sldChg>
      <pc:sldChg chg="modSp mod">
        <pc:chgData name="Holley Davis" userId="b9253272-6ee1-4ed8-a83c-6c05a74f534a" providerId="ADAL" clId="{BF94CD83-77C4-4130-8053-F4CFD6F1CE1B}" dt="2022-11-03T16:21:23.566" v="643" actId="962"/>
        <pc:sldMkLst>
          <pc:docMk/>
          <pc:sldMk cId="2120801934" sldId="318"/>
        </pc:sldMkLst>
        <pc:grpChg chg="mod">
          <ac:chgData name="Holley Davis" userId="b9253272-6ee1-4ed8-a83c-6c05a74f534a" providerId="ADAL" clId="{BF94CD83-77C4-4130-8053-F4CFD6F1CE1B}" dt="2022-11-03T16:21:23.566" v="643" actId="962"/>
          <ac:grpSpMkLst>
            <pc:docMk/>
            <pc:sldMk cId="2120801934" sldId="318"/>
            <ac:grpSpMk id="10" creationId="{79D07DB0-B0E1-4748-82C8-AC5E602C1AD5}"/>
          </ac:grpSpMkLst>
        </pc:grpChg>
      </pc:sldChg>
      <pc:sldChg chg="modSp">
        <pc:chgData name="Holley Davis" userId="b9253272-6ee1-4ed8-a83c-6c05a74f534a" providerId="ADAL" clId="{BF94CD83-77C4-4130-8053-F4CFD6F1CE1B}" dt="2022-11-03T16:25:45.864" v="1884" actId="962"/>
        <pc:sldMkLst>
          <pc:docMk/>
          <pc:sldMk cId="85760899" sldId="319"/>
        </pc:sldMkLst>
        <pc:picChg chg="mod">
          <ac:chgData name="Holley Davis" userId="b9253272-6ee1-4ed8-a83c-6c05a74f534a" providerId="ADAL" clId="{BF94CD83-77C4-4130-8053-F4CFD6F1CE1B}" dt="2022-11-03T16:25:45.864" v="1884" actId="962"/>
          <ac:picMkLst>
            <pc:docMk/>
            <pc:sldMk cId="85760899" sldId="319"/>
            <ac:picMk id="4" creationId="{808A6B3E-04D5-4CCE-9E54-A99D3CE6F020}"/>
          </ac:picMkLst>
        </pc:picChg>
      </pc:sldChg>
      <pc:sldChg chg="addSp modSp">
        <pc:chgData name="Holley Davis" userId="b9253272-6ee1-4ed8-a83c-6c05a74f534a" providerId="ADAL" clId="{BF94CD83-77C4-4130-8053-F4CFD6F1CE1B}" dt="2022-11-03T16:26:24.931" v="2116" actId="962"/>
        <pc:sldMkLst>
          <pc:docMk/>
          <pc:sldMk cId="110153539" sldId="320"/>
        </pc:sldMkLst>
        <pc:spChg chg="mod">
          <ac:chgData name="Holley Davis" userId="b9253272-6ee1-4ed8-a83c-6c05a74f534a" providerId="ADAL" clId="{BF94CD83-77C4-4130-8053-F4CFD6F1CE1B}" dt="2022-11-03T16:23:36.114" v="920" actId="164"/>
          <ac:spMkLst>
            <pc:docMk/>
            <pc:sldMk cId="110153539" sldId="320"/>
            <ac:spMk id="7" creationId="{D189D132-EB4F-40D4-8040-FD0FF6C8F554}"/>
          </ac:spMkLst>
        </pc:spChg>
        <pc:spChg chg="mod">
          <ac:chgData name="Holley Davis" userId="b9253272-6ee1-4ed8-a83c-6c05a74f534a" providerId="ADAL" clId="{BF94CD83-77C4-4130-8053-F4CFD6F1CE1B}" dt="2022-11-03T16:23:36.114" v="920" actId="164"/>
          <ac:spMkLst>
            <pc:docMk/>
            <pc:sldMk cId="110153539" sldId="320"/>
            <ac:spMk id="8" creationId="{11F6B6D8-9B70-40F6-A78D-B537F7D64FEA}"/>
          </ac:spMkLst>
        </pc:spChg>
        <pc:grpChg chg="add mod">
          <ac:chgData name="Holley Davis" userId="b9253272-6ee1-4ed8-a83c-6c05a74f534a" providerId="ADAL" clId="{BF94CD83-77C4-4130-8053-F4CFD6F1CE1B}" dt="2022-11-03T16:26:24.931" v="2116" actId="962"/>
          <ac:grpSpMkLst>
            <pc:docMk/>
            <pc:sldMk cId="110153539" sldId="320"/>
            <ac:grpSpMk id="2" creationId="{BCA97EEA-DAEF-7545-80B8-F70361619E3D}"/>
          </ac:grpSpMkLst>
        </pc:grpChg>
      </pc:sldChg>
      <pc:sldChg chg="addSp modSp">
        <pc:chgData name="Holley Davis" userId="b9253272-6ee1-4ed8-a83c-6c05a74f534a" providerId="ADAL" clId="{BF94CD83-77C4-4130-8053-F4CFD6F1CE1B}" dt="2022-11-03T16:52:36.315" v="2568" actId="962"/>
        <pc:sldMkLst>
          <pc:docMk/>
          <pc:sldMk cId="569672458" sldId="324"/>
        </pc:sldMkLst>
        <pc:spChg chg="mod">
          <ac:chgData name="Holley Davis" userId="b9253272-6ee1-4ed8-a83c-6c05a74f534a" providerId="ADAL" clId="{BF94CD83-77C4-4130-8053-F4CFD6F1CE1B}" dt="2022-11-03T16:23:08.895" v="795" actId="164"/>
          <ac:spMkLst>
            <pc:docMk/>
            <pc:sldMk cId="569672458" sldId="324"/>
            <ac:spMk id="2" creationId="{6BA1A098-A66E-4CF1-B9A0-601FFCDD1EB0}"/>
          </ac:spMkLst>
        </pc:spChg>
        <pc:spChg chg="mod">
          <ac:chgData name="Holley Davis" userId="b9253272-6ee1-4ed8-a83c-6c05a74f534a" providerId="ADAL" clId="{BF94CD83-77C4-4130-8053-F4CFD6F1CE1B}" dt="2022-11-03T16:23:08.895" v="795" actId="164"/>
          <ac:spMkLst>
            <pc:docMk/>
            <pc:sldMk cId="569672458" sldId="324"/>
            <ac:spMk id="8" creationId="{11F6B6D8-9B70-40F6-A78D-B537F7D64FEA}"/>
          </ac:spMkLst>
        </pc:spChg>
        <pc:grpChg chg="add mod">
          <ac:chgData name="Holley Davis" userId="b9253272-6ee1-4ed8-a83c-6c05a74f534a" providerId="ADAL" clId="{BF94CD83-77C4-4130-8053-F4CFD6F1CE1B}" dt="2022-11-03T16:52:36.315" v="2568" actId="962"/>
          <ac:grpSpMkLst>
            <pc:docMk/>
            <pc:sldMk cId="569672458" sldId="324"/>
            <ac:grpSpMk id="5" creationId="{0A469A77-3E9B-A49D-E1A3-B629FDB9F224}"/>
          </ac:grpSpMkLst>
        </pc:grpChg>
        <pc:picChg chg="mod">
          <ac:chgData name="Holley Davis" userId="b9253272-6ee1-4ed8-a83c-6c05a74f534a" providerId="ADAL" clId="{BF94CD83-77C4-4130-8053-F4CFD6F1CE1B}" dt="2022-11-03T16:23:31.049" v="919" actId="962"/>
          <ac:picMkLst>
            <pc:docMk/>
            <pc:sldMk cId="569672458" sldId="324"/>
            <ac:picMk id="4" creationId="{93B7474A-09F7-4218-8801-4378E57C73F8}"/>
          </ac:picMkLst>
        </pc:picChg>
      </pc:sldChg>
      <pc:sldChg chg="modSp mod">
        <pc:chgData name="Holley Davis" userId="b9253272-6ee1-4ed8-a83c-6c05a74f534a" providerId="ADAL" clId="{BF94CD83-77C4-4130-8053-F4CFD6F1CE1B}" dt="2022-11-03T16:21:56.868" v="647" actId="962"/>
        <pc:sldMkLst>
          <pc:docMk/>
          <pc:sldMk cId="1455731719" sldId="326"/>
        </pc:sldMkLst>
        <pc:picChg chg="mod">
          <ac:chgData name="Holley Davis" userId="b9253272-6ee1-4ed8-a83c-6c05a74f534a" providerId="ADAL" clId="{BF94CD83-77C4-4130-8053-F4CFD6F1CE1B}" dt="2022-11-03T16:21:56.868" v="647" actId="962"/>
          <ac:picMkLst>
            <pc:docMk/>
            <pc:sldMk cId="1455731719" sldId="326"/>
            <ac:picMk id="5" creationId="{ADFD8EA9-5A80-4933-A6F3-0FF8805FABDC}"/>
          </ac:picMkLst>
        </pc:picChg>
      </pc:sldChg>
      <pc:sldChg chg="modSp mod">
        <pc:chgData name="Holley Davis" userId="b9253272-6ee1-4ed8-a83c-6c05a74f534a" providerId="ADAL" clId="{BF94CD83-77C4-4130-8053-F4CFD6F1CE1B}" dt="2022-11-03T16:21:37.645" v="645" actId="962"/>
        <pc:sldMkLst>
          <pc:docMk/>
          <pc:sldMk cId="1618306235" sldId="395"/>
        </pc:sldMkLst>
        <pc:grpChg chg="mod">
          <ac:chgData name="Holley Davis" userId="b9253272-6ee1-4ed8-a83c-6c05a74f534a" providerId="ADAL" clId="{BF94CD83-77C4-4130-8053-F4CFD6F1CE1B}" dt="2022-11-03T16:21:10.025" v="642" actId="962"/>
          <ac:grpSpMkLst>
            <pc:docMk/>
            <pc:sldMk cId="1618306235" sldId="395"/>
            <ac:grpSpMk id="11" creationId="{317413BA-F344-4F22-AE2B-F82C77D21768}"/>
          </ac:grpSpMkLst>
        </pc:grpChg>
        <pc:picChg chg="mod">
          <ac:chgData name="Holley Davis" userId="b9253272-6ee1-4ed8-a83c-6c05a74f534a" providerId="ADAL" clId="{BF94CD83-77C4-4130-8053-F4CFD6F1CE1B}" dt="2022-11-03T16:21:37.645" v="645"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11/22/2022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52904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https://www.youtube.com/watch?v=Eq_Er-tqPsA </a:t>
            </a:r>
            <a:r>
              <a:rPr lang="en-US" sz="1800" dirty="0">
                <a:solidFill>
                  <a:srgbClr val="0E3255"/>
                </a:solidFill>
                <a:effectLst/>
                <a:latin typeface="Calibri" panose="020F0502020204030204" pitchFamily="34" charset="0"/>
                <a:ea typeface="Calibri" panose="020F0502020204030204" pitchFamily="34" charset="0"/>
                <a:cs typeface="Arial" panose="020B0604020202020204" pitchFamily="34" charset="0"/>
              </a:rPr>
              <a:t>(3:14)</a:t>
            </a:r>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9</a:t>
            </a:fld>
            <a:endParaRPr lang="en-US"/>
          </a:p>
        </p:txBody>
      </p:sp>
    </p:spTree>
    <p:extLst>
      <p:ext uri="{BB962C8B-B14F-4D97-AF65-F5344CB8AC3E}">
        <p14:creationId xmlns:p14="http://schemas.microsoft.com/office/powerpoint/2010/main" val="12613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10</a:t>
            </a:fld>
            <a:endParaRPr lang="en-US"/>
          </a:p>
        </p:txBody>
      </p:sp>
    </p:spTree>
    <p:extLst>
      <p:ext uri="{BB962C8B-B14F-4D97-AF65-F5344CB8AC3E}">
        <p14:creationId xmlns:p14="http://schemas.microsoft.com/office/powerpoint/2010/main" val="416284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19</a:t>
            </a:fld>
            <a:endParaRPr lang="en-US"/>
          </a:p>
        </p:txBody>
      </p:sp>
    </p:spTree>
    <p:extLst>
      <p:ext uri="{BB962C8B-B14F-4D97-AF65-F5344CB8AC3E}">
        <p14:creationId xmlns:p14="http://schemas.microsoft.com/office/powerpoint/2010/main" val="2415871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11/22/2022</a:t>
            </a:fld>
            <a:endParaRPr lang="en-US"/>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11/22/2022</a:t>
            </a:fld>
            <a:endParaRPr lang="en-US"/>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60217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256136"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99E9029A-6B2A-A218-B4D7-E42FAC379413}"/>
              </a:ext>
            </a:extLst>
          </p:cNvPr>
          <p:cNvSpPr>
            <a:spLocks noGrp="1"/>
          </p:cNvSpPr>
          <p:nvPr>
            <p:ph idx="10"/>
          </p:nvPr>
        </p:nvSpPr>
        <p:spPr>
          <a:xfrm>
            <a:off x="6343651" y="1687898"/>
            <a:ext cx="5256136" cy="373440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153302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11/22/2022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5" r:id="rId6"/>
    <p:sldLayoutId id="2147483653"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Eq_Er-tqPsA" TargetMode="Externa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27234" y="1938159"/>
            <a:ext cx="1096337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mj-lt"/>
                <a:ea typeface="+mn-ea"/>
                <a:cs typeface="+mn-cs"/>
              </a:rPr>
              <a:t>Neurocognitive Disorders</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157240"/>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56AB425A-6F31-42A3-A379-8754FEDFE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a:xfrm>
            <a:off x="317894" y="365125"/>
            <a:ext cx="11007571" cy="611419"/>
          </a:xfrm>
        </p:spPr>
        <p:txBody>
          <a:bodyPr>
            <a:noAutofit/>
          </a:bodyPr>
          <a:lstStyle/>
          <a:p>
            <a:r>
              <a:rPr lang="en-US" sz="4800" b="1" dirty="0">
                <a:solidFill>
                  <a:srgbClr val="FFFFFF"/>
                </a:solidFill>
                <a:cs typeface="Segoe UI" panose="020B0502040204020203" pitchFamily="34" charset="0"/>
              </a:rPr>
              <a:t>Older Adults with Dementia: Agitation</a:t>
            </a:r>
            <a:endParaRPr lang="en-US" sz="4800" dirty="0">
              <a:cs typeface="Segoe UI" panose="020B0502040204020203" pitchFamily="34" charset="0"/>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5" y="1687897"/>
            <a:ext cx="7180185" cy="4616649"/>
          </a:xfrm>
        </p:spPr>
        <p:txBody>
          <a:bodyPr>
            <a:noAutofit/>
          </a:bodyPr>
          <a:lstStyle/>
          <a:p>
            <a:pPr marL="342900" indent="-342900">
              <a:spcAft>
                <a:spcPts val="600"/>
              </a:spcAft>
            </a:pPr>
            <a:r>
              <a:rPr lang="en-US" sz="3600" dirty="0"/>
              <a:t>Many older adults with dementia demonstrate agitation</a:t>
            </a:r>
            <a:endParaRPr lang="en-US" sz="3600" dirty="0">
              <a:solidFill>
                <a:srgbClr val="103255"/>
              </a:solidFill>
            </a:endParaRPr>
          </a:p>
          <a:p>
            <a:pPr marL="342900" indent="-342900">
              <a:spcAft>
                <a:spcPts val="600"/>
              </a:spcAft>
            </a:pPr>
            <a:r>
              <a:rPr lang="en-US" sz="3600" dirty="0"/>
              <a:t>Signs: physical or verbal aggression, hyperactivity, disinhibition, paranoia, refusal to accept assistance, disturbed sleep</a:t>
            </a:r>
            <a:endParaRPr lang="en-US" sz="3600" dirty="0">
              <a:solidFill>
                <a:srgbClr val="103255"/>
              </a:solidFill>
            </a:endParaRPr>
          </a:p>
          <a:p>
            <a:pPr marL="342900" indent="-342900">
              <a:spcAft>
                <a:spcPts val="600"/>
              </a:spcAft>
            </a:pPr>
            <a:r>
              <a:rPr lang="en-US" sz="3600" dirty="0"/>
              <a:t>Agitation may increase risk of aggressive behavior</a:t>
            </a:r>
            <a:endParaRPr lang="en-US" sz="3600" dirty="0">
              <a:solidFill>
                <a:srgbClr val="103255"/>
              </a:solidFill>
            </a:endParaRPr>
          </a:p>
        </p:txBody>
      </p:sp>
      <p:pic>
        <p:nvPicPr>
          <p:cNvPr id="4" name="Picture 3" descr="Older man with his arms above his head. He looks pained and in distress.">
            <a:extLst>
              <a:ext uri="{FF2B5EF4-FFF2-40B4-BE49-F238E27FC236}">
                <a16:creationId xmlns:a16="http://schemas.microsoft.com/office/drawing/2014/main" id="{00B63909-2C9E-42F4-ABC1-3F71D6DA613A}"/>
              </a:ext>
            </a:extLst>
          </p:cNvPr>
          <p:cNvPicPr>
            <a:picLocks noChangeAspect="1"/>
          </p:cNvPicPr>
          <p:nvPr/>
        </p:nvPicPr>
        <p:blipFill>
          <a:blip r:embed="rId3"/>
          <a:stretch>
            <a:fillRect/>
          </a:stretch>
        </p:blipFill>
        <p:spPr>
          <a:xfrm>
            <a:off x="8087530" y="1660445"/>
            <a:ext cx="3620300" cy="4832430"/>
          </a:xfrm>
          <a:prstGeom prst="rect">
            <a:avLst/>
          </a:prstGeom>
          <a:ln w="28575">
            <a:solidFill>
              <a:srgbClr val="306E36"/>
            </a:solidFill>
          </a:ln>
        </p:spPr>
      </p:pic>
    </p:spTree>
    <p:extLst>
      <p:ext uri="{BB962C8B-B14F-4D97-AF65-F5344CB8AC3E}">
        <p14:creationId xmlns:p14="http://schemas.microsoft.com/office/powerpoint/2010/main" val="13432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a:xfrm>
            <a:off x="249314" y="365125"/>
            <a:ext cx="11007571" cy="611419"/>
          </a:xfrm>
        </p:spPr>
        <p:txBody>
          <a:bodyPr>
            <a:noAutofit/>
          </a:bodyPr>
          <a:lstStyle/>
          <a:p>
            <a:r>
              <a:rPr lang="en-US" sz="4800" b="1" dirty="0">
                <a:solidFill>
                  <a:srgbClr val="FFFFFF"/>
                </a:solidFill>
                <a:cs typeface="Segoe UI" panose="020B0502040204020203" pitchFamily="34" charset="0"/>
              </a:rPr>
              <a:t>Older Adults with Dementia: </a:t>
            </a:r>
            <a:br>
              <a:rPr lang="en-US" sz="4800" b="1" dirty="0">
                <a:solidFill>
                  <a:srgbClr val="FFFFFF"/>
                </a:solidFill>
                <a:cs typeface="Segoe UI" panose="020B0502040204020203" pitchFamily="34" charset="0"/>
              </a:rPr>
            </a:br>
            <a:r>
              <a:rPr lang="en-US" sz="4800" b="1" dirty="0">
                <a:solidFill>
                  <a:srgbClr val="FFFFFF"/>
                </a:solidFill>
                <a:cs typeface="Segoe UI" panose="020B0502040204020203" pitchFamily="34" charset="0"/>
              </a:rPr>
              <a:t>Altered Perceptions</a:t>
            </a:r>
            <a:endParaRPr lang="en-US" sz="4800" dirty="0">
              <a:cs typeface="Segoe UI" panose="020B0502040204020203" pitchFamily="34" charset="0"/>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394630" y="2234989"/>
            <a:ext cx="5362587" cy="3148584"/>
          </a:xfrm>
          <a:ln w="19050">
            <a:noFill/>
          </a:ln>
        </p:spPr>
        <p:txBody>
          <a:bodyPr>
            <a:noAutofit/>
          </a:bodyPr>
          <a:lstStyle/>
          <a:p>
            <a:pPr marL="342900" indent="-342900">
              <a:spcBef>
                <a:spcPts val="600"/>
              </a:spcBef>
              <a:spcAft>
                <a:spcPts val="3000"/>
              </a:spcAft>
            </a:pPr>
            <a:r>
              <a:rPr lang="en-US" sz="4800" dirty="0"/>
              <a:t>Hallucinations</a:t>
            </a:r>
            <a:endParaRPr lang="en-US" sz="4800" dirty="0">
              <a:solidFill>
                <a:srgbClr val="103255"/>
              </a:solidFill>
            </a:endParaRPr>
          </a:p>
          <a:p>
            <a:pPr marL="342900" indent="-342900">
              <a:spcBef>
                <a:spcPts val="600"/>
              </a:spcBef>
              <a:spcAft>
                <a:spcPts val="3000"/>
              </a:spcAft>
            </a:pPr>
            <a:r>
              <a:rPr lang="en-US" sz="4800" dirty="0"/>
              <a:t>Delusions</a:t>
            </a:r>
            <a:endParaRPr lang="en-US" sz="4800" dirty="0">
              <a:solidFill>
                <a:srgbClr val="103255"/>
              </a:solidFill>
            </a:endParaRPr>
          </a:p>
          <a:p>
            <a:pPr marL="342900" indent="-342900">
              <a:spcBef>
                <a:spcPts val="600"/>
              </a:spcBef>
              <a:spcAft>
                <a:spcPts val="3000"/>
              </a:spcAft>
            </a:pPr>
            <a:r>
              <a:rPr lang="en-US" sz="4800" dirty="0"/>
              <a:t>Misidentification</a:t>
            </a:r>
            <a:endParaRPr lang="en-US" sz="4800" dirty="0">
              <a:solidFill>
                <a:srgbClr val="103255"/>
              </a:solidFill>
            </a:endParaRPr>
          </a:p>
        </p:txBody>
      </p:sp>
      <p:grpSp>
        <p:nvGrpSpPr>
          <p:cNvPr id="10" name="Group 9">
            <a:extLst>
              <a:ext uri="{FF2B5EF4-FFF2-40B4-BE49-F238E27FC236}">
                <a16:creationId xmlns:a16="http://schemas.microsoft.com/office/drawing/2014/main" id="{79D07DB0-B0E1-4748-82C8-AC5E602C1AD5}"/>
              </a:ext>
              <a:ext uri="{C183D7F6-B498-43B3-948B-1728B52AA6E4}">
                <adec:decorative xmlns:adec="http://schemas.microsoft.com/office/drawing/2017/decorative" val="1"/>
              </a:ext>
            </a:extLst>
          </p:cNvPr>
          <p:cNvGrpSpPr/>
          <p:nvPr/>
        </p:nvGrpSpPr>
        <p:grpSpPr>
          <a:xfrm rot="5400000">
            <a:off x="3311277" y="3703579"/>
            <a:ext cx="4900028" cy="131244"/>
            <a:chOff x="4441935" y="2754254"/>
            <a:chExt cx="4900028" cy="131244"/>
          </a:xfrm>
          <a:solidFill>
            <a:srgbClr val="103255"/>
          </a:solidFill>
        </p:grpSpPr>
        <p:cxnSp>
          <p:nvCxnSpPr>
            <p:cNvPr id="11" name="Straight Connector 10">
              <a:extLst>
                <a:ext uri="{FF2B5EF4-FFF2-40B4-BE49-F238E27FC236}">
                  <a16:creationId xmlns:a16="http://schemas.microsoft.com/office/drawing/2014/main" id="{1333BB95-A270-4F0F-88B3-A07E058B68FC}"/>
                </a:ext>
              </a:extLst>
            </p:cNvPr>
            <p:cNvCxnSpPr>
              <a:cxnSpLocks/>
            </p:cNvCxnSpPr>
            <p:nvPr/>
          </p:nvCxnSpPr>
          <p:spPr>
            <a:xfrm rot="16200000">
              <a:off x="6878519" y="373500"/>
              <a:ext cx="0" cy="4873167"/>
            </a:xfrm>
            <a:prstGeom prst="line">
              <a:avLst/>
            </a:prstGeom>
            <a:grp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6E9AA87-421E-4AE0-93B2-1CDCAA1ADEEC}"/>
                </a:ext>
              </a:extLst>
            </p:cNvPr>
            <p:cNvSpPr/>
            <p:nvPr/>
          </p:nvSpPr>
          <p:spPr>
            <a:xfrm>
              <a:off x="9228842" y="2754254"/>
              <a:ext cx="113121" cy="131244"/>
            </a:xfrm>
            <a:prstGeom prst="rect">
              <a:avLst/>
            </a:prstGeom>
            <a:grp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255"/>
                </a:solidFill>
              </a:endParaRPr>
            </a:p>
          </p:txBody>
        </p:sp>
      </p:grpSp>
      <p:pic>
        <p:nvPicPr>
          <p:cNvPr id="5122" name="Picture 2" descr="Woman with Headache">
            <a:extLst>
              <a:ext uri="{FF2B5EF4-FFF2-40B4-BE49-F238E27FC236}">
                <a16:creationId xmlns:a16="http://schemas.microsoft.com/office/drawing/2014/main" id="{DA5324CD-F100-46ED-A1A7-D945B6D85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887939"/>
            <a:ext cx="5733205" cy="3735664"/>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D5F53B1F-8AC7-514D-4EA4-CD6A83139E72}"/>
              </a:ext>
            </a:extLst>
          </p:cNvPr>
          <p:cNvSpPr/>
          <p:nvPr/>
        </p:nvSpPr>
        <p:spPr>
          <a:xfrm>
            <a:off x="159780" y="6108630"/>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0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cs typeface="Segoe UI" panose="020B0502040204020203" pitchFamily="34" charset="0"/>
              </a:rPr>
              <a:t>Law Enforcement Encounters </a:t>
            </a:r>
            <a:br>
              <a:rPr lang="en-US" sz="4800" b="1" dirty="0">
                <a:solidFill>
                  <a:srgbClr val="FFFFFF"/>
                </a:solidFill>
                <a:cs typeface="Segoe UI" panose="020B0502040204020203" pitchFamily="34" charset="0"/>
              </a:rPr>
            </a:br>
            <a:r>
              <a:rPr lang="en-US" sz="4800" b="1" dirty="0">
                <a:solidFill>
                  <a:srgbClr val="FFFFFF"/>
                </a:solidFill>
                <a:cs typeface="Segoe UI" panose="020B0502040204020203" pitchFamily="34" charset="0"/>
              </a:rPr>
              <a:t>with Older Adults with Dementia</a:t>
            </a:r>
            <a:endParaRPr lang="en-US" sz="4800" dirty="0">
              <a:cs typeface="Segoe UI" panose="020B0502040204020203" pitchFamily="34" charset="0"/>
            </a:endParaRPr>
          </a:p>
        </p:txBody>
      </p:sp>
      <p:pic>
        <p:nvPicPr>
          <p:cNvPr id="4" name="Picture 3" descr="Older man walking down a road with a bag and a cane">
            <a:extLst>
              <a:ext uri="{FF2B5EF4-FFF2-40B4-BE49-F238E27FC236}">
                <a16:creationId xmlns:a16="http://schemas.microsoft.com/office/drawing/2014/main" id="{808A6B3E-04D5-4CCE-9E54-A99D3CE6F020}"/>
              </a:ext>
            </a:extLst>
          </p:cNvPr>
          <p:cNvPicPr>
            <a:picLocks noChangeAspect="1"/>
          </p:cNvPicPr>
          <p:nvPr/>
        </p:nvPicPr>
        <p:blipFill>
          <a:blip r:embed="rId2"/>
          <a:stretch>
            <a:fillRect/>
          </a:stretch>
        </p:blipFill>
        <p:spPr>
          <a:xfrm>
            <a:off x="954974" y="1708500"/>
            <a:ext cx="3140401" cy="4708791"/>
          </a:xfrm>
          <a:prstGeom prst="rect">
            <a:avLst/>
          </a:prstGeom>
          <a:ln w="28575">
            <a:solidFill>
              <a:srgbClr val="306E36"/>
            </a:solidFill>
          </a:ln>
        </p:spPr>
      </p:pic>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4869579" y="1754571"/>
            <a:ext cx="7120491" cy="4616649"/>
          </a:xfrm>
        </p:spPr>
        <p:txBody>
          <a:bodyPr>
            <a:noAutofit/>
          </a:bodyPr>
          <a:lstStyle/>
          <a:p>
            <a:pPr marL="342900" indent="-342900">
              <a:lnSpc>
                <a:spcPct val="100000"/>
              </a:lnSpc>
              <a:spcAft>
                <a:spcPts val="600"/>
              </a:spcAft>
            </a:pPr>
            <a:r>
              <a:rPr lang="en-US" sz="3600" dirty="0"/>
              <a:t>Elder abuse and financial crimes</a:t>
            </a:r>
            <a:endParaRPr lang="en-US" sz="3600" dirty="0">
              <a:solidFill>
                <a:srgbClr val="103255"/>
              </a:solidFill>
            </a:endParaRPr>
          </a:p>
          <a:p>
            <a:pPr marL="342900" indent="-342900">
              <a:lnSpc>
                <a:spcPct val="100000"/>
              </a:lnSpc>
              <a:spcAft>
                <a:spcPts val="600"/>
              </a:spcAft>
            </a:pPr>
            <a:r>
              <a:rPr lang="en-US" sz="3600" dirty="0"/>
              <a:t>Wandering</a:t>
            </a:r>
            <a:endParaRPr lang="en-US" sz="3600" dirty="0">
              <a:solidFill>
                <a:srgbClr val="103255"/>
              </a:solidFill>
            </a:endParaRPr>
          </a:p>
          <a:p>
            <a:pPr marL="342900" indent="-342900">
              <a:lnSpc>
                <a:spcPct val="100000"/>
              </a:lnSpc>
              <a:spcAft>
                <a:spcPts val="600"/>
              </a:spcAft>
            </a:pPr>
            <a:r>
              <a:rPr lang="en-US" sz="3600" dirty="0"/>
              <a:t>Indecent exposure</a:t>
            </a:r>
            <a:endParaRPr lang="en-US" sz="3600" dirty="0">
              <a:solidFill>
                <a:srgbClr val="103255"/>
              </a:solidFill>
            </a:endParaRPr>
          </a:p>
          <a:p>
            <a:pPr marL="342900" indent="-342900">
              <a:lnSpc>
                <a:spcPct val="100000"/>
              </a:lnSpc>
              <a:spcAft>
                <a:spcPts val="600"/>
              </a:spcAft>
            </a:pPr>
            <a:r>
              <a:rPr lang="en-US" sz="3600" dirty="0"/>
              <a:t>Shoplifting</a:t>
            </a:r>
            <a:endParaRPr lang="en-US" sz="3600" dirty="0">
              <a:solidFill>
                <a:srgbClr val="103255"/>
              </a:solidFill>
            </a:endParaRPr>
          </a:p>
          <a:p>
            <a:pPr marL="342900" indent="-342900">
              <a:lnSpc>
                <a:spcPct val="100000"/>
              </a:lnSpc>
              <a:spcAft>
                <a:spcPts val="600"/>
              </a:spcAft>
            </a:pPr>
            <a:r>
              <a:rPr lang="en-US" sz="3600" dirty="0"/>
              <a:t>Traffic stops</a:t>
            </a:r>
          </a:p>
          <a:p>
            <a:pPr marL="342900" indent="-342900">
              <a:lnSpc>
                <a:spcPct val="100000"/>
              </a:lnSpc>
              <a:spcAft>
                <a:spcPts val="600"/>
              </a:spcAft>
            </a:pPr>
            <a:r>
              <a:rPr lang="en-US" sz="3600" dirty="0">
                <a:solidFill>
                  <a:srgbClr val="103255"/>
                </a:solidFill>
              </a:rPr>
              <a:t>Domestic violence </a:t>
            </a:r>
          </a:p>
        </p:txBody>
      </p:sp>
    </p:spTree>
    <p:extLst>
      <p:ext uri="{BB962C8B-B14F-4D97-AF65-F5344CB8AC3E}">
        <p14:creationId xmlns:p14="http://schemas.microsoft.com/office/powerpoint/2010/main" val="8576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chemeClr val="bg1"/>
                </a:solidFill>
                <a:cs typeface="Segoe UI" panose="020B0502040204020203" pitchFamily="34" charset="0"/>
              </a:rPr>
              <a:t>Law Enforcement Encounters </a:t>
            </a:r>
            <a:br>
              <a:rPr lang="en-US" sz="4800" b="1" dirty="0">
                <a:solidFill>
                  <a:schemeClr val="bg1"/>
                </a:solidFill>
                <a:cs typeface="Segoe UI" panose="020B0502040204020203" pitchFamily="34" charset="0"/>
              </a:rPr>
            </a:br>
            <a:r>
              <a:rPr lang="en-US" sz="4800" b="1" dirty="0">
                <a:solidFill>
                  <a:schemeClr val="bg1"/>
                </a:solidFill>
                <a:cs typeface="Segoe UI" panose="020B0502040204020203" pitchFamily="34" charset="0"/>
              </a:rPr>
              <a:t>with Older Adults with Dementia </a:t>
            </a:r>
            <a:r>
              <a:rPr lang="en-US" sz="1600" b="1" dirty="0">
                <a:solidFill>
                  <a:schemeClr val="bg1"/>
                </a:solidFill>
                <a:cs typeface="Segoe UI" panose="020B0502040204020203" pitchFamily="34" charset="0"/>
              </a:rPr>
              <a:t>(continued)</a:t>
            </a:r>
            <a:endParaRPr lang="en-US" sz="4800" b="1" dirty="0">
              <a:solidFill>
                <a:schemeClr val="bg1"/>
              </a:solidFill>
              <a:cs typeface="Segoe UI" panose="020B0502040204020203" pitchFamily="34" charset="0"/>
            </a:endParaRPr>
          </a:p>
        </p:txBody>
      </p:sp>
      <p:pic>
        <p:nvPicPr>
          <p:cNvPr id="6146" name="Picture 2" descr="Woman, Old, Senior, Desperation, Grief, Female, Person">
            <a:extLst>
              <a:ext uri="{FF2B5EF4-FFF2-40B4-BE49-F238E27FC236}">
                <a16:creationId xmlns:a16="http://schemas.microsoft.com/office/drawing/2014/main" id="{DB53CE4F-6A90-465F-8177-BD32A4E94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61" r="13884"/>
          <a:stretch/>
        </p:blipFill>
        <p:spPr bwMode="auto">
          <a:xfrm>
            <a:off x="427998" y="2185880"/>
            <a:ext cx="4060809" cy="35533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CA97EEA-DAEF-7545-80B8-F70361619E3D}"/>
              </a:ext>
              <a:ext uri="{C183D7F6-B498-43B3-948B-1728B52AA6E4}">
                <adec:decorative xmlns:adec="http://schemas.microsoft.com/office/drawing/2017/decorative" val="1"/>
              </a:ext>
            </a:extLst>
          </p:cNvPr>
          <p:cNvGrpSpPr/>
          <p:nvPr/>
        </p:nvGrpSpPr>
        <p:grpSpPr>
          <a:xfrm>
            <a:off x="4268887" y="2185880"/>
            <a:ext cx="7473338" cy="3572448"/>
            <a:chOff x="4268887" y="2185880"/>
            <a:chExt cx="7473338" cy="3572448"/>
          </a:xfrm>
        </p:grpSpPr>
        <p:sp>
          <p:nvSpPr>
            <p:cNvPr id="7" name="Rectangle 6">
              <a:extLst>
                <a:ext uri="{FF2B5EF4-FFF2-40B4-BE49-F238E27FC236}">
                  <a16:creationId xmlns:a16="http://schemas.microsoft.com/office/drawing/2014/main" id="{D189D132-EB4F-40D4-8040-FD0FF6C8F554}"/>
                </a:ext>
              </a:extLst>
            </p:cNvPr>
            <p:cNvSpPr/>
            <p:nvPr/>
          </p:nvSpPr>
          <p:spPr>
            <a:xfrm flipH="1">
              <a:off x="4268887" y="2185880"/>
              <a:ext cx="6755046" cy="3553397"/>
            </a:xfrm>
            <a:prstGeom prst="rect">
              <a:avLst/>
            </a:prstGeom>
            <a:solidFill>
              <a:srgbClr val="10325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Lst>
            </p:cNvPr>
            <p:cNvSpPr/>
            <p:nvPr/>
          </p:nvSpPr>
          <p:spPr>
            <a:xfrm>
              <a:off x="10328512" y="2185880"/>
              <a:ext cx="1413713" cy="3572448"/>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Content Placeholder 4">
            <a:extLst>
              <a:ext uri="{FF2B5EF4-FFF2-40B4-BE49-F238E27FC236}">
                <a16:creationId xmlns:a16="http://schemas.microsoft.com/office/drawing/2014/main" id="{0CED1E79-827C-38CD-E35E-727C435F143F}"/>
              </a:ext>
            </a:extLst>
          </p:cNvPr>
          <p:cNvSpPr>
            <a:spLocks noGrp="1"/>
          </p:cNvSpPr>
          <p:nvPr>
            <p:ph idx="1"/>
          </p:nvPr>
        </p:nvSpPr>
        <p:spPr>
          <a:xfrm>
            <a:off x="4591050" y="2004871"/>
            <a:ext cx="6124575" cy="3734406"/>
          </a:xfrm>
        </p:spPr>
        <p:txBody>
          <a:bodyPr anchor="ctr"/>
          <a:lstStyle/>
          <a:p>
            <a:pPr>
              <a:lnSpc>
                <a:spcPct val="100000"/>
              </a:lnSpc>
              <a:spcBef>
                <a:spcPts val="0"/>
              </a:spcBef>
              <a:spcAft>
                <a:spcPts val="600"/>
              </a:spcAf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Self-neglect or neglect by others</a:t>
            </a:r>
          </a:p>
          <a:p>
            <a:pPr>
              <a:lnSpc>
                <a:spcPct val="100000"/>
              </a:lnSpc>
              <a:spcBef>
                <a:spcPts val="0"/>
              </a:spcBef>
              <a:spcAft>
                <a:spcPts val="600"/>
              </a:spcAf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Erratic behavior</a:t>
            </a:r>
          </a:p>
          <a:p>
            <a:pPr>
              <a:lnSpc>
                <a:spcPct val="100000"/>
              </a:lnSpc>
              <a:spcBef>
                <a:spcPts val="0"/>
              </a:spcBef>
              <a:spcAft>
                <a:spcPts val="600"/>
              </a:spcAf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Catastrophic reactions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37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cs typeface="Segoe UI" panose="020B0502040204020203" pitchFamily="34" charset="0"/>
              </a:rPr>
              <a:t>Delirium</a:t>
            </a:r>
          </a:p>
        </p:txBody>
      </p:sp>
      <p:pic>
        <p:nvPicPr>
          <p:cNvPr id="4" name="Picture 3" descr="Photo of a man sitting on a couch with his head in his hands">
            <a:extLst>
              <a:ext uri="{FF2B5EF4-FFF2-40B4-BE49-F238E27FC236}">
                <a16:creationId xmlns:a16="http://schemas.microsoft.com/office/drawing/2014/main" id="{93B7474A-09F7-4218-8801-4378E57C73F8}"/>
              </a:ext>
            </a:extLst>
          </p:cNvPr>
          <p:cNvPicPr>
            <a:picLocks noChangeAspect="1"/>
          </p:cNvPicPr>
          <p:nvPr/>
        </p:nvPicPr>
        <p:blipFill rotWithShape="1">
          <a:blip r:embed="rId2"/>
          <a:srcRect l="39818" r="-1" b="30971"/>
          <a:stretch/>
        </p:blipFill>
        <p:spPr>
          <a:xfrm>
            <a:off x="232611" y="1708484"/>
            <a:ext cx="5917699" cy="4523874"/>
          </a:xfrm>
          <a:prstGeom prst="rect">
            <a:avLst/>
          </a:prstGeom>
        </p:spPr>
      </p:pic>
      <p:grpSp>
        <p:nvGrpSpPr>
          <p:cNvPr id="5" name="Group 4">
            <a:extLst>
              <a:ext uri="{FF2B5EF4-FFF2-40B4-BE49-F238E27FC236}">
                <a16:creationId xmlns:a16="http://schemas.microsoft.com/office/drawing/2014/main" id="{0A469A77-3E9B-A49D-E1A3-B629FDB9F224}"/>
              </a:ext>
              <a:ext uri="{C183D7F6-B498-43B3-948B-1728B52AA6E4}">
                <adec:decorative xmlns:adec="http://schemas.microsoft.com/office/drawing/2017/decorative" val="1"/>
              </a:ext>
            </a:extLst>
          </p:cNvPr>
          <p:cNvGrpSpPr/>
          <p:nvPr/>
        </p:nvGrpSpPr>
        <p:grpSpPr>
          <a:xfrm>
            <a:off x="4289211" y="1708484"/>
            <a:ext cx="7670178" cy="4523874"/>
            <a:chOff x="4289211" y="1708484"/>
            <a:chExt cx="7670178" cy="4523874"/>
          </a:xfrm>
        </p:grpSpPr>
        <p:sp>
          <p:nvSpPr>
            <p:cNvPr id="2" name="Arrow: Pentagon 1">
              <a:extLst>
                <a:ext uri="{FF2B5EF4-FFF2-40B4-BE49-F238E27FC236}">
                  <a16:creationId xmlns:a16="http://schemas.microsoft.com/office/drawing/2014/main" id="{6BA1A098-A66E-4CF1-B9A0-601FFCDD1EB0}"/>
                </a:ext>
              </a:extLst>
            </p:cNvPr>
            <p:cNvSpPr/>
            <p:nvPr/>
          </p:nvSpPr>
          <p:spPr>
            <a:xfrm flipH="1">
              <a:off x="4289211" y="1708484"/>
              <a:ext cx="6997914" cy="4523874"/>
            </a:xfrm>
            <a:prstGeom prst="homePlate">
              <a:avLst>
                <a:gd name="adj" fmla="val 20877"/>
              </a:avLst>
            </a:prstGeom>
            <a:solidFill>
              <a:srgbClr val="10325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591795" y="1708484"/>
              <a:ext cx="1367594" cy="4523874"/>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Content Placeholder 6">
            <a:extLst>
              <a:ext uri="{FF2B5EF4-FFF2-40B4-BE49-F238E27FC236}">
                <a16:creationId xmlns:a16="http://schemas.microsoft.com/office/drawing/2014/main" id="{5525F6C8-0FD3-C5B8-6761-6717519B25AC}"/>
              </a:ext>
            </a:extLst>
          </p:cNvPr>
          <p:cNvSpPr>
            <a:spLocks noGrp="1"/>
          </p:cNvSpPr>
          <p:nvPr>
            <p:ph idx="1"/>
          </p:nvPr>
        </p:nvSpPr>
        <p:spPr>
          <a:xfrm>
            <a:off x="5049914" y="2103218"/>
            <a:ext cx="5917699" cy="3734406"/>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 serious disturbance in mental abilities characterized by confused thinking and disrupted attention. Usually accompanied by disordered speech and hallucinations.</a:t>
            </a:r>
          </a:p>
        </p:txBody>
      </p:sp>
    </p:spTree>
    <p:extLst>
      <p:ext uri="{BB962C8B-B14F-4D97-AF65-F5344CB8AC3E}">
        <p14:creationId xmlns:p14="http://schemas.microsoft.com/office/powerpoint/2010/main" val="408708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Delirium: Symptoms and Behaviors</a:t>
            </a:r>
            <a:endParaRPr lang="en-US" sz="4800" dirty="0">
              <a:latin typeface="+mn-lt"/>
              <a:cs typeface="Segoe UI" panose="020B0502040204020203" pitchFamily="34" charset="0"/>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4" y="1434745"/>
            <a:ext cx="11371127" cy="4868401"/>
          </a:xfrm>
        </p:spPr>
        <p:txBody>
          <a:bodyPr>
            <a:normAutofit/>
          </a:bodyPr>
          <a:lstStyle/>
          <a:p>
            <a:pPr>
              <a:lnSpc>
                <a:spcPct val="120000"/>
              </a:lnSpc>
              <a:spcBef>
                <a:spcPts val="600"/>
              </a:spcBef>
              <a:spcAft>
                <a:spcPts val="600"/>
              </a:spcAft>
            </a:pPr>
            <a:r>
              <a:rPr lang="en-US" sz="3200" dirty="0"/>
              <a:t>Serious change in mental abilities</a:t>
            </a:r>
          </a:p>
          <a:p>
            <a:pPr>
              <a:lnSpc>
                <a:spcPct val="120000"/>
              </a:lnSpc>
              <a:spcBef>
                <a:spcPts val="600"/>
              </a:spcBef>
              <a:spcAft>
                <a:spcPts val="600"/>
              </a:spcAft>
            </a:pPr>
            <a:r>
              <a:rPr lang="en-US" sz="3200" dirty="0">
                <a:solidFill>
                  <a:srgbClr val="103255"/>
                </a:solidFill>
              </a:rPr>
              <a:t>Reduced ability to focus and/or shift attention; difficulties orienting to one’s environment</a:t>
            </a:r>
          </a:p>
          <a:p>
            <a:pPr>
              <a:lnSpc>
                <a:spcPct val="120000"/>
              </a:lnSpc>
              <a:spcBef>
                <a:spcPts val="600"/>
              </a:spcBef>
              <a:spcAft>
                <a:spcPts val="600"/>
              </a:spcAft>
            </a:pPr>
            <a:r>
              <a:rPr lang="en-US" sz="3200" dirty="0"/>
              <a:t>Symptoms develop over a short period of time, from hours to a few days</a:t>
            </a:r>
          </a:p>
          <a:p>
            <a:pPr>
              <a:lnSpc>
                <a:spcPct val="120000"/>
              </a:lnSpc>
              <a:spcBef>
                <a:spcPts val="600"/>
              </a:spcBef>
              <a:spcAft>
                <a:spcPts val="600"/>
              </a:spcAft>
            </a:pPr>
            <a:r>
              <a:rPr lang="en-US" sz="3200" dirty="0">
                <a:solidFill>
                  <a:srgbClr val="103255"/>
                </a:solidFill>
              </a:rPr>
              <a:t>Symptoms can fluctuate in severit</a:t>
            </a:r>
            <a:r>
              <a:rPr lang="en-US" sz="3200" dirty="0"/>
              <a:t>y throughout the day</a:t>
            </a:r>
          </a:p>
          <a:p>
            <a:pPr>
              <a:lnSpc>
                <a:spcPct val="120000"/>
              </a:lnSpc>
              <a:spcBef>
                <a:spcPts val="600"/>
              </a:spcBef>
              <a:spcAft>
                <a:spcPts val="600"/>
              </a:spcAft>
            </a:pPr>
            <a:r>
              <a:rPr lang="en-US" sz="3200" dirty="0">
                <a:solidFill>
                  <a:srgbClr val="103255"/>
                </a:solidFill>
              </a:rPr>
              <a:t>Often can be traced to one or more contributing factors</a:t>
            </a:r>
          </a:p>
        </p:txBody>
      </p:sp>
    </p:spTree>
    <p:extLst>
      <p:ext uri="{BB962C8B-B14F-4D97-AF65-F5344CB8AC3E}">
        <p14:creationId xmlns:p14="http://schemas.microsoft.com/office/powerpoint/2010/main" val="45483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cs typeface="Segoe UI" panose="020B0502040204020203" pitchFamily="34" charset="0"/>
              </a:rPr>
              <a:t>Traumatic Brain Injury</a:t>
            </a:r>
            <a:endParaRPr lang="en-US" sz="4800" dirty="0">
              <a:latin typeface="+mn-lt"/>
              <a:cs typeface="Segoe UI" panose="020B0502040204020203" pitchFamily="34" charset="0"/>
            </a:endParaRPr>
          </a:p>
        </p:txBody>
      </p:sp>
      <p:pic>
        <p:nvPicPr>
          <p:cNvPr id="5" name="Picture 4">
            <a:extLst>
              <a:ext uri="{FF2B5EF4-FFF2-40B4-BE49-F238E27FC236}">
                <a16:creationId xmlns:a16="http://schemas.microsoft.com/office/drawing/2014/main" id="{535D6D5A-83DB-483A-BBFD-FA5C0DD372A3}"/>
              </a:ext>
              <a:ext uri="{C183D7F6-B498-43B3-948B-1728B52AA6E4}">
                <adec:decorative xmlns:adec="http://schemas.microsoft.com/office/drawing/2017/decorative" val="1"/>
              </a:ext>
            </a:extLst>
          </p:cNvPr>
          <p:cNvPicPr>
            <a:picLocks noChangeAspect="1"/>
          </p:cNvPicPr>
          <p:nvPr/>
        </p:nvPicPr>
        <p:blipFill rotWithShape="1">
          <a:blip r:embed="rId2">
            <a:duotone>
              <a:schemeClr val="accent1">
                <a:shade val="45000"/>
                <a:satMod val="135000"/>
              </a:schemeClr>
              <a:prstClr val="white"/>
            </a:duotone>
            <a:alphaModFix amt="20000"/>
          </a:blip>
          <a:srcRect b="12173"/>
          <a:stretch/>
        </p:blipFill>
        <p:spPr>
          <a:xfrm>
            <a:off x="0" y="1319515"/>
            <a:ext cx="12192000" cy="5538486"/>
          </a:xfrm>
          <a:prstGeom prst="rect">
            <a:avLst/>
          </a:prstGeom>
        </p:spPr>
      </p:pic>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4" y="1767908"/>
            <a:ext cx="10894936" cy="4472270"/>
          </a:xfrm>
        </p:spPr>
        <p:txBody>
          <a:bodyPr>
            <a:normAutofit/>
          </a:bodyPr>
          <a:lstStyle/>
          <a:p>
            <a:pPr>
              <a:spcAft>
                <a:spcPts val="1200"/>
              </a:spcAft>
            </a:pPr>
            <a:r>
              <a:rPr lang="en-US" sz="3600" dirty="0"/>
              <a:t>Usually results from a violent blow or jolt to the head or body</a:t>
            </a:r>
            <a:endParaRPr lang="en-US" sz="3600" dirty="0">
              <a:solidFill>
                <a:srgbClr val="103255"/>
              </a:solidFill>
            </a:endParaRPr>
          </a:p>
          <a:p>
            <a:pPr>
              <a:spcAft>
                <a:spcPts val="1200"/>
              </a:spcAft>
            </a:pPr>
            <a:r>
              <a:rPr lang="en-US" sz="3600" dirty="0"/>
              <a:t>Mild traumatic brain injury may affect your brain cells temporarily</a:t>
            </a:r>
            <a:endParaRPr lang="en-US" sz="3600" dirty="0">
              <a:solidFill>
                <a:srgbClr val="103255"/>
              </a:solidFill>
            </a:endParaRPr>
          </a:p>
          <a:p>
            <a:pPr>
              <a:spcAft>
                <a:spcPts val="1200"/>
              </a:spcAft>
            </a:pPr>
            <a:r>
              <a:rPr lang="en-US" sz="3600" dirty="0"/>
              <a:t>More serious traumatic brain injury can result in long-term complications or death</a:t>
            </a:r>
            <a:endParaRPr lang="en-US" sz="3200" dirty="0">
              <a:solidFill>
                <a:srgbClr val="103255"/>
              </a:solidFill>
            </a:endParaRPr>
          </a:p>
        </p:txBody>
      </p:sp>
      <p:sp>
        <p:nvSpPr>
          <p:cNvPr id="4" name="Thought Bubble: Cloud 3">
            <a:extLst>
              <a:ext uri="{FF2B5EF4-FFF2-40B4-BE49-F238E27FC236}">
                <a16:creationId xmlns:a16="http://schemas.microsoft.com/office/drawing/2014/main" id="{CB39AF64-6B3F-3AD2-F068-FE75FB9E2332}"/>
              </a:ext>
            </a:extLst>
          </p:cNvPr>
          <p:cNvSpPr/>
          <p:nvPr/>
        </p:nvSpPr>
        <p:spPr>
          <a:xfrm>
            <a:off x="60923" y="6303146"/>
            <a:ext cx="853478" cy="498648"/>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2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cs typeface="Segoe UI" panose="020B0502040204020203" pitchFamily="34" charset="0"/>
              </a:rPr>
              <a:t>Traumatic Brain Injury: </a:t>
            </a:r>
            <a:br>
              <a:rPr lang="en-US" sz="4800" b="1" dirty="0">
                <a:solidFill>
                  <a:srgbClr val="FFFFFF"/>
                </a:solidFill>
                <a:cs typeface="Segoe UI" panose="020B0502040204020203" pitchFamily="34" charset="0"/>
              </a:rPr>
            </a:br>
            <a:r>
              <a:rPr lang="en-US" sz="4800" b="1" dirty="0">
                <a:solidFill>
                  <a:srgbClr val="FFFFFF"/>
                </a:solidFill>
                <a:cs typeface="Segoe UI" panose="020B0502040204020203" pitchFamily="34" charset="0"/>
              </a:rPr>
              <a:t>Symptoms and Behaviors</a:t>
            </a:r>
            <a:endParaRPr lang="en-US" sz="4800" dirty="0">
              <a:cs typeface="Segoe UI" panose="020B0502040204020203" pitchFamily="34" charset="0"/>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5" y="1687897"/>
            <a:ext cx="11007570" cy="4804978"/>
          </a:xfrm>
        </p:spPr>
        <p:txBody>
          <a:bodyPr>
            <a:normAutofit/>
          </a:bodyPr>
          <a:lstStyle/>
          <a:p>
            <a:pPr>
              <a:spcAft>
                <a:spcPts val="600"/>
              </a:spcAft>
            </a:pPr>
            <a:r>
              <a:rPr lang="en-US" sz="3000" b="1" dirty="0"/>
              <a:t>Physical Symptoms – </a:t>
            </a:r>
            <a:r>
              <a:rPr lang="en-US" sz="3000" dirty="0"/>
              <a:t>dazed or confused, nausea or vomiting, fatigue or drowsiness, dizziness, or loss of balance</a:t>
            </a:r>
          </a:p>
          <a:p>
            <a:pPr>
              <a:spcAft>
                <a:spcPts val="600"/>
              </a:spcAft>
            </a:pPr>
            <a:r>
              <a:rPr lang="en-US" sz="3000" b="1" dirty="0"/>
              <a:t>Sensory Symptoms – </a:t>
            </a:r>
            <a:r>
              <a:rPr lang="en-US" sz="3000" dirty="0"/>
              <a:t>blurred vision, changes in taste and smell, sensitivity to light or sound</a:t>
            </a:r>
          </a:p>
          <a:p>
            <a:pPr>
              <a:spcAft>
                <a:spcPts val="600"/>
              </a:spcAft>
            </a:pPr>
            <a:r>
              <a:rPr lang="en-US" sz="3000" b="1" dirty="0"/>
              <a:t>Cognitive or Mental Symptoms – </a:t>
            </a:r>
            <a:r>
              <a:rPr lang="en-US" sz="3000" dirty="0"/>
              <a:t>memory problems, confusion, agitation, combative behavior, difficulty concentrating, depression, anxiety</a:t>
            </a:r>
          </a:p>
          <a:p>
            <a:pPr>
              <a:spcAft>
                <a:spcPts val="600"/>
              </a:spcAft>
            </a:pPr>
            <a:r>
              <a:rPr lang="en-US" sz="3000" b="1" dirty="0">
                <a:solidFill>
                  <a:srgbClr val="103255"/>
                </a:solidFill>
              </a:rPr>
              <a:t>Long-Term Effects – </a:t>
            </a:r>
            <a:r>
              <a:rPr lang="en-US" sz="3000" dirty="0">
                <a:solidFill>
                  <a:srgbClr val="103255"/>
                </a:solidFill>
              </a:rPr>
              <a:t>seizures, cognitive deficits, depression, aggression, Alzheimer's, psychosis, decline in cognitive function</a:t>
            </a:r>
            <a:endParaRPr lang="en-US" sz="3000" b="1" dirty="0">
              <a:solidFill>
                <a:srgbClr val="103255"/>
              </a:solidFill>
            </a:endParaRPr>
          </a:p>
        </p:txBody>
      </p:sp>
      <p:sp>
        <p:nvSpPr>
          <p:cNvPr id="4" name="Thought Bubble: Cloud 3">
            <a:extLst>
              <a:ext uri="{FF2B5EF4-FFF2-40B4-BE49-F238E27FC236}">
                <a16:creationId xmlns:a16="http://schemas.microsoft.com/office/drawing/2014/main" id="{F8420DCE-7D1A-8032-C294-BFEA0DD11E29}"/>
              </a:ext>
            </a:extLst>
          </p:cNvPr>
          <p:cNvSpPr/>
          <p:nvPr/>
        </p:nvSpPr>
        <p:spPr>
          <a:xfrm>
            <a:off x="159780" y="6108630"/>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33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mn-lt"/>
              </a:rPr>
              <a:t>Tips for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561797"/>
            <a:ext cx="10275811" cy="3734406"/>
          </a:xfrm>
        </p:spPr>
        <p:txBody>
          <a:bodyPr/>
          <a:lstStyle/>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Be patient, go slowly</a:t>
            </a:r>
          </a:p>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Ask simple questions; allow plenty of time for a response</a:t>
            </a:r>
          </a:p>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Avoid reasoning with them</a:t>
            </a:r>
          </a:p>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If the person is agitated, focus on a topic that is positive</a:t>
            </a:r>
          </a:p>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Avoid touching without permission or explanation</a:t>
            </a:r>
          </a:p>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Check for Alert type bracelets </a:t>
            </a:r>
          </a:p>
          <a:p>
            <a:pPr marL="457200" marR="0" lvl="1" indent="-3429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Contact family, if possible; contact service provider, if available</a:t>
            </a:r>
            <a:endPar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pic>
        <p:nvPicPr>
          <p:cNvPr id="2" name="Graphic 198" descr="Document">
            <a:extLst>
              <a:ext uri="{FF2B5EF4-FFF2-40B4-BE49-F238E27FC236}">
                <a16:creationId xmlns:a16="http://schemas.microsoft.com/office/drawing/2014/main" id="{D7BF18DC-7B91-21C3-21D2-F29AFA3BF0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153467"/>
            <a:ext cx="678815" cy="678815"/>
          </a:xfrm>
          <a:prstGeom prst="rect">
            <a:avLst/>
          </a:prstGeom>
        </p:spPr>
      </p:pic>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975019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C9032B-32F7-8571-F875-80E99804E9FE}"/>
              </a:ext>
            </a:extLst>
          </p:cNvPr>
          <p:cNvSpPr>
            <a:spLocks noGrp="1"/>
          </p:cNvSpPr>
          <p:nvPr>
            <p:ph type="title"/>
          </p:nvPr>
        </p:nvSpPr>
        <p:spPr/>
        <p:txBody>
          <a:bodyPr>
            <a:noAutofit/>
          </a:bodyPr>
          <a:lstStyle/>
          <a:p>
            <a:r>
              <a:rPr lang="en-US" sz="4800" b="1" dirty="0">
                <a:solidFill>
                  <a:schemeClr val="bg1"/>
                </a:solidFill>
                <a:latin typeface="+mn-lt"/>
              </a:rPr>
              <a:t>Optional Case Scenario</a:t>
            </a:r>
          </a:p>
        </p:txBody>
      </p:sp>
      <p:sp>
        <p:nvSpPr>
          <p:cNvPr id="2" name="Content Placeholder 1">
            <a:extLst>
              <a:ext uri="{FF2B5EF4-FFF2-40B4-BE49-F238E27FC236}">
                <a16:creationId xmlns:a16="http://schemas.microsoft.com/office/drawing/2014/main" id="{3317166F-10F8-F5A3-FD4F-3DE7423D0883}"/>
              </a:ext>
            </a:extLst>
          </p:cNvPr>
          <p:cNvSpPr>
            <a:spLocks noGrp="1"/>
          </p:cNvSpPr>
          <p:nvPr>
            <p:ph idx="1"/>
          </p:nvPr>
        </p:nvSpPr>
        <p:spPr>
          <a:xfrm>
            <a:off x="592213" y="1573268"/>
            <a:ext cx="11100677" cy="4685487"/>
          </a:xfrm>
          <a:noFill/>
        </p:spPr>
        <p:txBody>
          <a:bodyPr>
            <a:normAutofit lnSpcReduction="10000"/>
          </a:bodyPr>
          <a:lstStyle/>
          <a:p>
            <a:pPr marL="0" indent="0">
              <a:lnSpc>
                <a:spcPct val="100000"/>
              </a:lnSpc>
              <a:spcBef>
                <a:spcPts val="1200"/>
              </a:spcBef>
              <a:spcAft>
                <a:spcPts val="1200"/>
              </a:spcAft>
              <a:buNone/>
            </a:pPr>
            <a:r>
              <a:rPr lang="en-US" sz="3300" dirty="0"/>
              <a:t>An officer is dispatched to speak to a taxicab driver in a parking lot near the airport. Upon arrival, the driver reports he picked up a passenger downtown, heading to the airport. When they got to the airport, the guy told him it was the wrong airport and he refused to get out of the car. The cab driver tried to explain to the guy there is no other airport nearby, to no avail. The cab driver wants the guy out of his car and to pay for the fare.</a:t>
            </a:r>
          </a:p>
          <a:p>
            <a:pPr marL="0" indent="0">
              <a:lnSpc>
                <a:spcPct val="100000"/>
              </a:lnSpc>
              <a:spcBef>
                <a:spcPts val="0"/>
              </a:spcBef>
              <a:buNone/>
            </a:pPr>
            <a:r>
              <a:rPr lang="en-US" sz="3300" dirty="0"/>
              <a:t>Upon approaching the cab, the officer notices that the passenger is an elderly gentleman in his 70s.</a:t>
            </a:r>
          </a:p>
        </p:txBody>
      </p:sp>
      <p:pic>
        <p:nvPicPr>
          <p:cNvPr id="5" name="Picture 4" descr="Activity icon">
            <a:extLst>
              <a:ext uri="{FF2B5EF4-FFF2-40B4-BE49-F238E27FC236}">
                <a16:creationId xmlns:a16="http://schemas.microsoft.com/office/drawing/2014/main" id="{ADFD8EA9-5A80-4933-A6F3-0FF8805FA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42" y="6041676"/>
            <a:ext cx="572135" cy="621665"/>
          </a:xfrm>
          <a:prstGeom prst="rect">
            <a:avLst/>
          </a:prstGeom>
        </p:spPr>
      </p:pic>
    </p:spTree>
    <p:extLst>
      <p:ext uri="{BB962C8B-B14F-4D97-AF65-F5344CB8AC3E}">
        <p14:creationId xmlns:p14="http://schemas.microsoft.com/office/powerpoint/2010/main" val="145573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661568" y="1980593"/>
            <a:ext cx="7307185" cy="3734406"/>
          </a:xfrm>
        </p:spPr>
        <p:txBody>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What are neurocognitive disorders?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Dementia</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Delirium</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Traumatic Brain Injury</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Tips for responding</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cs typeface="Segoe UI" panose="020B0502040204020203" pitchFamily="34" charset="0"/>
              </a:rPr>
              <a:t>Neurocognitive Disorders </a:t>
            </a:r>
          </a:p>
        </p:txBody>
      </p:sp>
      <p:pic>
        <p:nvPicPr>
          <p:cNvPr id="6" name="Picture 5" descr="Side profile of a icon person with a their brain visible. The profile is fractured">
            <a:extLst>
              <a:ext uri="{FF2B5EF4-FFF2-40B4-BE49-F238E27FC236}">
                <a16:creationId xmlns:a16="http://schemas.microsoft.com/office/drawing/2014/main" id="{DC915B2B-91F1-49C7-9320-2714FD45DAA4}"/>
              </a:ext>
            </a:extLst>
          </p:cNvPr>
          <p:cNvPicPr>
            <a:picLocks noChangeAspect="1"/>
          </p:cNvPicPr>
          <p:nvPr/>
        </p:nvPicPr>
        <p:blipFill>
          <a:blip r:embed="rId2"/>
          <a:stretch>
            <a:fillRect/>
          </a:stretch>
        </p:blipFill>
        <p:spPr>
          <a:xfrm flipH="1">
            <a:off x="308414" y="1804140"/>
            <a:ext cx="4387052" cy="4138401"/>
          </a:xfrm>
          <a:prstGeom prst="rect">
            <a:avLst/>
          </a:prstGeom>
        </p:spPr>
      </p:pic>
      <p:grpSp>
        <p:nvGrpSpPr>
          <p:cNvPr id="4" name="Group 3">
            <a:extLst>
              <a:ext uri="{FF2B5EF4-FFF2-40B4-BE49-F238E27FC236}">
                <a16:creationId xmlns:a16="http://schemas.microsoft.com/office/drawing/2014/main" id="{AB59F847-4667-93D2-F171-3285EC733C59}"/>
              </a:ext>
              <a:ext uri="{C183D7F6-B498-43B3-948B-1728B52AA6E4}">
                <adec:decorative xmlns:adec="http://schemas.microsoft.com/office/drawing/2017/decorative" val="1"/>
              </a:ext>
            </a:extLst>
          </p:cNvPr>
          <p:cNvGrpSpPr/>
          <p:nvPr/>
        </p:nvGrpSpPr>
        <p:grpSpPr>
          <a:xfrm>
            <a:off x="4265263" y="2142720"/>
            <a:ext cx="7618323" cy="3461245"/>
            <a:chOff x="4265263" y="2142720"/>
            <a:chExt cx="7618323" cy="3461245"/>
          </a:xfrm>
        </p:grpSpPr>
        <p:sp>
          <p:nvSpPr>
            <p:cNvPr id="2" name="Arrow: Pentagon 1">
              <a:extLst>
                <a:ext uri="{FF2B5EF4-FFF2-40B4-BE49-F238E27FC236}">
                  <a16:creationId xmlns:a16="http://schemas.microsoft.com/office/drawing/2014/main" id="{6BA1A098-A66E-4CF1-B9A0-601FFCDD1EB0}"/>
                </a:ext>
              </a:extLst>
            </p:cNvPr>
            <p:cNvSpPr/>
            <p:nvPr/>
          </p:nvSpPr>
          <p:spPr>
            <a:xfrm flipH="1">
              <a:off x="4265263" y="2142720"/>
              <a:ext cx="6962985" cy="3461245"/>
            </a:xfrm>
            <a:prstGeom prst="homePlate">
              <a:avLst>
                <a:gd name="adj" fmla="val 20877"/>
              </a:avLst>
            </a:prstGeom>
            <a:solidFill>
              <a:srgbClr val="10325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591799" y="2142720"/>
              <a:ext cx="1291787" cy="3461245"/>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Content Placeholder 6">
            <a:extLst>
              <a:ext uri="{FF2B5EF4-FFF2-40B4-BE49-F238E27FC236}">
                <a16:creationId xmlns:a16="http://schemas.microsoft.com/office/drawing/2014/main" id="{6AD5002B-FD21-877A-28DF-7C9CFDF6E0EF}"/>
              </a:ext>
            </a:extLst>
          </p:cNvPr>
          <p:cNvSpPr>
            <a:spLocks noGrp="1"/>
          </p:cNvSpPr>
          <p:nvPr>
            <p:ph idx="1"/>
          </p:nvPr>
        </p:nvSpPr>
        <p:spPr>
          <a:xfrm>
            <a:off x="4998793" y="2714625"/>
            <a:ext cx="5495924" cy="262195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Open Sans"/>
                <a:ea typeface="+mn-ea"/>
                <a:cs typeface="+mn-cs"/>
              </a:rPr>
              <a:t>Neurocognitive disorders</a:t>
            </a:r>
            <a:endParaRPr kumimoji="0" lang="en-US" sz="3300" b="0" i="0" u="none" strike="noStrike" kern="1200" cap="none" spc="0" normalizeH="0" baseline="0" noProof="0" dirty="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Open Sans"/>
                <a:ea typeface="+mn-ea"/>
                <a:cs typeface="+mn-cs"/>
              </a:rPr>
              <a:t>(NCDs or “Dementia”) is a cognitive decline in one or more cognitive domains</a:t>
            </a:r>
          </a:p>
        </p:txBody>
      </p:sp>
    </p:spTree>
    <p:extLst>
      <p:ext uri="{BB962C8B-B14F-4D97-AF65-F5344CB8AC3E}">
        <p14:creationId xmlns:p14="http://schemas.microsoft.com/office/powerpoint/2010/main" val="349146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cs typeface="Segoe UI" panose="020B0502040204020203" pitchFamily="34" charset="0"/>
              </a:rPr>
              <a:t>Neurocognitive Disorders  </a:t>
            </a:r>
            <a:endParaRPr lang="en-US" sz="4800" dirty="0">
              <a:cs typeface="Segoe UI" panose="020B0502040204020203" pitchFamily="34" charset="0"/>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4" y="1656913"/>
            <a:ext cx="10409258" cy="4950262"/>
          </a:xfrm>
        </p:spPr>
        <p:txBody>
          <a:bodyPr>
            <a:normAutofit/>
          </a:bodyPr>
          <a:lstStyle/>
          <a:p>
            <a:pPr marL="342900" indent="-342900">
              <a:lnSpc>
                <a:spcPct val="110000"/>
              </a:lnSpc>
              <a:spcAft>
                <a:spcPts val="300"/>
              </a:spcAft>
            </a:pPr>
            <a:r>
              <a:rPr lang="en-US" sz="3600" dirty="0"/>
              <a:t>Affect mental functions such as memory, thinking, and the ability to reason</a:t>
            </a:r>
          </a:p>
          <a:p>
            <a:pPr marL="342900" indent="-342900">
              <a:lnSpc>
                <a:spcPct val="110000"/>
              </a:lnSpc>
              <a:spcAft>
                <a:spcPts val="300"/>
              </a:spcAft>
            </a:pPr>
            <a:r>
              <a:rPr lang="en-US" sz="3600" dirty="0">
                <a:solidFill>
                  <a:srgbClr val="103255"/>
                </a:solidFill>
              </a:rPr>
              <a:t>Loss of ability to:</a:t>
            </a:r>
          </a:p>
          <a:p>
            <a:pPr marL="857250" lvl="1" indent="-400050">
              <a:lnSpc>
                <a:spcPct val="110000"/>
              </a:lnSpc>
              <a:spcAft>
                <a:spcPts val="300"/>
              </a:spcAft>
              <a:buFont typeface="Courier New" panose="02070309020205020404" pitchFamily="49" charset="0"/>
              <a:buChar char="o"/>
            </a:pPr>
            <a:r>
              <a:rPr lang="en-US" sz="3200" dirty="0">
                <a:solidFill>
                  <a:srgbClr val="103255"/>
                </a:solidFill>
              </a:rPr>
              <a:t>Understand or express speech</a:t>
            </a:r>
          </a:p>
          <a:p>
            <a:pPr marL="857250" lvl="1" indent="-400050">
              <a:lnSpc>
                <a:spcPct val="110000"/>
              </a:lnSpc>
              <a:spcAft>
                <a:spcPts val="300"/>
              </a:spcAft>
              <a:buFont typeface="Courier New" panose="02070309020205020404" pitchFamily="49" charset="0"/>
              <a:buChar char="o"/>
            </a:pPr>
            <a:r>
              <a:rPr lang="en-US" sz="3200" dirty="0">
                <a:solidFill>
                  <a:srgbClr val="103255"/>
                </a:solidFill>
              </a:rPr>
              <a:t>Execute or carry out learned purposeful movements</a:t>
            </a:r>
          </a:p>
          <a:p>
            <a:pPr marL="857250" lvl="1" indent="-400050">
              <a:lnSpc>
                <a:spcPct val="110000"/>
              </a:lnSpc>
              <a:spcAft>
                <a:spcPts val="300"/>
              </a:spcAft>
              <a:buFont typeface="Courier New" panose="02070309020205020404" pitchFamily="49" charset="0"/>
              <a:buChar char="o"/>
            </a:pPr>
            <a:r>
              <a:rPr lang="en-US" sz="3200" dirty="0">
                <a:solidFill>
                  <a:srgbClr val="103255"/>
                </a:solidFill>
              </a:rPr>
              <a:t>Recognize or comprehend the meaning of objects</a:t>
            </a:r>
          </a:p>
          <a:p>
            <a:pPr marL="342900" indent="-342900">
              <a:lnSpc>
                <a:spcPct val="110000"/>
              </a:lnSpc>
              <a:spcAft>
                <a:spcPts val="300"/>
              </a:spcAft>
            </a:pPr>
            <a:r>
              <a:rPr lang="en-US" sz="3600" dirty="0"/>
              <a:t>May also experience changes in mood or personality</a:t>
            </a:r>
            <a:endParaRPr lang="en-US" sz="3600" dirty="0">
              <a:solidFill>
                <a:srgbClr val="103255"/>
              </a:solidFill>
            </a:endParaRPr>
          </a:p>
        </p:txBody>
      </p:sp>
    </p:spTree>
    <p:extLst>
      <p:ext uri="{BB962C8B-B14F-4D97-AF65-F5344CB8AC3E}">
        <p14:creationId xmlns:p14="http://schemas.microsoft.com/office/powerpoint/2010/main" val="360764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cs typeface="Segoe UI" panose="020B0502040204020203" pitchFamily="34" charset="0"/>
              </a:rPr>
              <a:t>Dementia</a:t>
            </a:r>
            <a:endParaRPr lang="en-US" sz="4800" dirty="0">
              <a:cs typeface="Segoe UI" panose="020B0502040204020203" pitchFamily="34" charset="0"/>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421825" y="2007736"/>
            <a:ext cx="11348347" cy="4187323"/>
          </a:xfrm>
        </p:spPr>
        <p:txBody>
          <a:bodyPr>
            <a:normAutofit/>
          </a:bodyPr>
          <a:lstStyle/>
          <a:p>
            <a:pPr marL="342900" indent="-342900">
              <a:spcAft>
                <a:spcPts val="1200"/>
              </a:spcAft>
            </a:pPr>
            <a:r>
              <a:rPr lang="en-US" sz="3600" dirty="0"/>
              <a:t>Dementia is </a:t>
            </a:r>
            <a:r>
              <a:rPr lang="en-US" sz="3600" b="1" dirty="0"/>
              <a:t>NOT</a:t>
            </a:r>
            <a:r>
              <a:rPr lang="en-US" sz="3600" dirty="0"/>
              <a:t> a specific disease</a:t>
            </a:r>
          </a:p>
          <a:p>
            <a:pPr marL="342900" indent="-342900">
              <a:spcAft>
                <a:spcPts val="1200"/>
              </a:spcAft>
            </a:pPr>
            <a:r>
              <a:rPr lang="en-US" sz="3600" dirty="0">
                <a:solidFill>
                  <a:srgbClr val="103255"/>
                </a:solidFill>
              </a:rPr>
              <a:t>It is a </a:t>
            </a:r>
            <a:r>
              <a:rPr lang="en-US" sz="3600" b="1" dirty="0">
                <a:solidFill>
                  <a:srgbClr val="103255"/>
                </a:solidFill>
              </a:rPr>
              <a:t>group of symptoms </a:t>
            </a:r>
            <a:r>
              <a:rPr lang="en-US" sz="3600" dirty="0">
                <a:solidFill>
                  <a:srgbClr val="103255"/>
                </a:solidFill>
              </a:rPr>
              <a:t>associated with a severe decline in memory or other thinking skills</a:t>
            </a:r>
          </a:p>
          <a:p>
            <a:pPr marL="342900" indent="-342900">
              <a:spcAft>
                <a:spcPts val="1200"/>
              </a:spcAft>
            </a:pPr>
            <a:r>
              <a:rPr lang="en-US" sz="3600" dirty="0"/>
              <a:t>Dementia is caused by damage to brain cells</a:t>
            </a:r>
          </a:p>
          <a:p>
            <a:pPr marL="342900" indent="-342900">
              <a:spcAft>
                <a:spcPts val="1200"/>
              </a:spcAft>
            </a:pPr>
            <a:r>
              <a:rPr lang="en-US" sz="3600" dirty="0">
                <a:solidFill>
                  <a:srgbClr val="103255"/>
                </a:solidFill>
              </a:rPr>
              <a:t>Dementia can be reversible</a:t>
            </a:r>
            <a:r>
              <a:rPr lang="en-US" sz="3600" dirty="0"/>
              <a:t> or </a:t>
            </a:r>
            <a:r>
              <a:rPr lang="en-US" sz="3600" dirty="0">
                <a:solidFill>
                  <a:srgbClr val="103255"/>
                </a:solidFill>
              </a:rPr>
              <a:t>irreversible</a:t>
            </a:r>
            <a:endParaRPr lang="en-US" sz="3200" dirty="0">
              <a:solidFill>
                <a:srgbClr val="103255"/>
              </a:solidFill>
            </a:endParaRPr>
          </a:p>
        </p:txBody>
      </p:sp>
    </p:spTree>
    <p:extLst>
      <p:ext uri="{BB962C8B-B14F-4D97-AF65-F5344CB8AC3E}">
        <p14:creationId xmlns:p14="http://schemas.microsoft.com/office/powerpoint/2010/main" val="105426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cs typeface="Segoe UI" panose="020B0502040204020203" pitchFamily="34" charset="0"/>
              </a:rPr>
              <a:t>Dementia: Symptoms and Behaviors</a:t>
            </a:r>
            <a:endParaRPr lang="en-US" sz="4800" dirty="0">
              <a:cs typeface="Segoe UI" panose="020B0502040204020203" pitchFamily="34" charset="0"/>
            </a:endParaRPr>
          </a:p>
        </p:txBody>
      </p:sp>
      <p:pic>
        <p:nvPicPr>
          <p:cNvPr id="2050" name="Picture 2">
            <a:extLst>
              <a:ext uri="{FF2B5EF4-FFF2-40B4-BE49-F238E27FC236}">
                <a16:creationId xmlns:a16="http://schemas.microsoft.com/office/drawing/2014/main" id="{005B41EE-DD8F-4CA2-819B-028A8A0FDCEF}"/>
              </a:ext>
              <a:ext uri="{C183D7F6-B498-43B3-948B-1728B52AA6E4}">
                <adec:decorative xmlns:adec="http://schemas.microsoft.com/office/drawing/2017/decorative" val="1"/>
              </a:ext>
            </a:extLst>
          </p:cNvPr>
          <p:cNvPicPr>
            <a:picLocks noChangeAspect="1" noChangeArrowheads="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b="12743"/>
          <a:stretch/>
        </p:blipFill>
        <p:spPr bwMode="auto">
          <a:xfrm>
            <a:off x="0" y="1333499"/>
            <a:ext cx="12192000" cy="552450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437076" y="1927928"/>
            <a:ext cx="11317845" cy="4804978"/>
          </a:xfrm>
        </p:spPr>
        <p:txBody>
          <a:bodyPr>
            <a:noAutofit/>
          </a:bodyPr>
          <a:lstStyle/>
          <a:p>
            <a:pPr>
              <a:spcAft>
                <a:spcPts val="1200"/>
              </a:spcAft>
            </a:pPr>
            <a:r>
              <a:rPr lang="en-US" sz="3800" dirty="0"/>
              <a:t>Needs more time and energy to complete routine tasks</a:t>
            </a:r>
          </a:p>
          <a:p>
            <a:pPr>
              <a:spcAft>
                <a:spcPts val="1200"/>
              </a:spcAft>
            </a:pPr>
            <a:r>
              <a:rPr lang="en-US" sz="3800" dirty="0"/>
              <a:t>Has d</a:t>
            </a:r>
            <a:r>
              <a:rPr lang="en-US" sz="3800" dirty="0">
                <a:solidFill>
                  <a:srgbClr val="103255"/>
                </a:solidFill>
              </a:rPr>
              <a:t>ifficulty keeping track of things</a:t>
            </a:r>
          </a:p>
          <a:p>
            <a:pPr>
              <a:spcAft>
                <a:spcPts val="1200"/>
              </a:spcAft>
            </a:pPr>
            <a:r>
              <a:rPr lang="en-US" sz="3800" dirty="0"/>
              <a:t>May get lost or turned around easily</a:t>
            </a:r>
          </a:p>
          <a:p>
            <a:pPr>
              <a:spcAft>
                <a:spcPts val="1200"/>
              </a:spcAft>
            </a:pPr>
            <a:r>
              <a:rPr lang="en-US" sz="3800" dirty="0">
                <a:solidFill>
                  <a:srgbClr val="103255"/>
                </a:solidFill>
              </a:rPr>
              <a:t>Experience subtle changes in mood and attitude</a:t>
            </a:r>
          </a:p>
          <a:p>
            <a:pPr>
              <a:spcAft>
                <a:spcPts val="1200"/>
              </a:spcAft>
            </a:pPr>
            <a:r>
              <a:rPr lang="en-US" sz="3800" dirty="0"/>
              <a:t>Has difficulties reading some facial expressions</a:t>
            </a:r>
            <a:endParaRPr lang="en-US" sz="3800" dirty="0">
              <a:solidFill>
                <a:srgbClr val="103255"/>
              </a:solidFill>
            </a:endParaRPr>
          </a:p>
        </p:txBody>
      </p:sp>
    </p:spTree>
    <p:extLst>
      <p:ext uri="{BB962C8B-B14F-4D97-AF65-F5344CB8AC3E}">
        <p14:creationId xmlns:p14="http://schemas.microsoft.com/office/powerpoint/2010/main" val="215199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228B8C2-51D6-98E5-5CA5-AC864B0C05A6}"/>
              </a:ext>
            </a:extLst>
          </p:cNvPr>
          <p:cNvSpPr>
            <a:spLocks noGrp="1"/>
          </p:cNvSpPr>
          <p:nvPr>
            <p:ph type="title"/>
          </p:nvPr>
        </p:nvSpPr>
        <p:spPr>
          <a:xfrm>
            <a:off x="592214" y="365125"/>
            <a:ext cx="11007571" cy="611419"/>
          </a:xfrm>
        </p:spPr>
        <p:txBody>
          <a:bodyPr>
            <a:noAutofit/>
          </a:bodyPr>
          <a:lstStyle/>
          <a:p>
            <a:r>
              <a:rPr lang="en-US" sz="4800" b="1" dirty="0">
                <a:solidFill>
                  <a:srgbClr val="FFFFFF"/>
                </a:solidFill>
                <a:cs typeface="Segoe UI" panose="020B0502040204020203" pitchFamily="34" charset="0"/>
              </a:rPr>
              <a:t>Dementia: Symptoms and Behaviors </a:t>
            </a:r>
            <a:r>
              <a:rPr lang="en-US" sz="1400" b="1" dirty="0">
                <a:solidFill>
                  <a:srgbClr val="FFFFFF"/>
                </a:solidFill>
                <a:cs typeface="Segoe UI" panose="020B0502040204020203" pitchFamily="34" charset="0"/>
              </a:rPr>
              <a:t>(continued)</a:t>
            </a:r>
            <a:endParaRPr lang="en-US" sz="4800" dirty="0">
              <a:cs typeface="Segoe UI" panose="020B0502040204020203" pitchFamily="34" charset="0"/>
            </a:endParaRPr>
          </a:p>
        </p:txBody>
      </p:sp>
      <p:pic>
        <p:nvPicPr>
          <p:cNvPr id="4" name="Picture 2">
            <a:extLst>
              <a:ext uri="{FF2B5EF4-FFF2-40B4-BE49-F238E27FC236}">
                <a16:creationId xmlns:a16="http://schemas.microsoft.com/office/drawing/2014/main" id="{0C4851A7-8F43-44F2-B13A-41F6929FB128}"/>
              </a:ext>
              <a:ext uri="{C183D7F6-B498-43B3-948B-1728B52AA6E4}">
                <adec:decorative xmlns:adec="http://schemas.microsoft.com/office/drawing/2017/decorative" val="1"/>
              </a:ext>
            </a:extLst>
          </p:cNvPr>
          <p:cNvPicPr>
            <a:picLocks noChangeAspect="1" noChangeArrowheads="1"/>
          </p:cNvPicPr>
          <p:nvPr/>
        </p:nvPicPr>
        <p:blipFill rotWithShape="1">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b="12743"/>
          <a:stretch/>
        </p:blipFill>
        <p:spPr bwMode="auto">
          <a:xfrm>
            <a:off x="0" y="1323975"/>
            <a:ext cx="12192000" cy="553402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5" y="1687897"/>
            <a:ext cx="11007570" cy="4616649"/>
          </a:xfrm>
        </p:spPr>
        <p:txBody>
          <a:bodyPr numCol="2">
            <a:noAutofit/>
          </a:bodyPr>
          <a:lstStyle/>
          <a:p>
            <a:pPr>
              <a:spcAft>
                <a:spcPts val="1200"/>
              </a:spcAft>
            </a:pPr>
            <a:r>
              <a:rPr lang="en-US" sz="3200" dirty="0"/>
              <a:t>Difficulty remembering new information; struggles to remember past information</a:t>
            </a:r>
          </a:p>
          <a:p>
            <a:pPr>
              <a:spcAft>
                <a:spcPts val="1200"/>
              </a:spcAft>
            </a:pPr>
            <a:r>
              <a:rPr lang="en-US" sz="3200" dirty="0">
                <a:solidFill>
                  <a:srgbClr val="103255"/>
                </a:solidFill>
              </a:rPr>
              <a:t>Difficulty with multi</a:t>
            </a:r>
            <a:r>
              <a:rPr lang="en-US" sz="3200" dirty="0"/>
              <a:t>-tasking; needs simple directions and information</a:t>
            </a:r>
          </a:p>
          <a:p>
            <a:pPr>
              <a:spcAft>
                <a:spcPts val="1200"/>
              </a:spcAft>
            </a:pPr>
            <a:r>
              <a:rPr lang="en-US" sz="3200" dirty="0"/>
              <a:t>Easily distracted; struggles to stay focused</a:t>
            </a:r>
          </a:p>
          <a:p>
            <a:pPr>
              <a:spcAft>
                <a:spcPts val="1200"/>
              </a:spcAft>
            </a:pPr>
            <a:r>
              <a:rPr lang="en-US" sz="3200" dirty="0">
                <a:solidFill>
                  <a:srgbClr val="103255"/>
                </a:solidFill>
              </a:rPr>
              <a:t>Difficulty with speech and expressions</a:t>
            </a:r>
          </a:p>
          <a:p>
            <a:pPr>
              <a:spcAft>
                <a:spcPts val="1200"/>
              </a:spcAft>
            </a:pPr>
            <a:r>
              <a:rPr lang="en-US" sz="3200" dirty="0"/>
              <a:t>Difficulty with daily living activities</a:t>
            </a:r>
          </a:p>
          <a:p>
            <a:pPr>
              <a:spcAft>
                <a:spcPts val="1200"/>
              </a:spcAft>
            </a:pPr>
            <a:r>
              <a:rPr lang="en-US" sz="3200" dirty="0">
                <a:solidFill>
                  <a:srgbClr val="103255"/>
                </a:solidFill>
              </a:rPr>
              <a:t>Demonstrates unusual behavior in social settings</a:t>
            </a:r>
          </a:p>
          <a:p>
            <a:pPr>
              <a:spcAft>
                <a:spcPts val="1200"/>
              </a:spcAft>
            </a:pPr>
            <a:r>
              <a:rPr lang="en-US" sz="3200" dirty="0"/>
              <a:t>Makes decisions without the regard for others or safety</a:t>
            </a:r>
            <a:endParaRPr lang="en-US" sz="3200" dirty="0">
              <a:solidFill>
                <a:srgbClr val="103255"/>
              </a:solidFill>
            </a:endParaRPr>
          </a:p>
        </p:txBody>
      </p:sp>
    </p:spTree>
    <p:extLst>
      <p:ext uri="{BB962C8B-B14F-4D97-AF65-F5344CB8AC3E}">
        <p14:creationId xmlns:p14="http://schemas.microsoft.com/office/powerpoint/2010/main" val="319656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cs typeface="Segoe UI" panose="020B0502040204020203" pitchFamily="34" charset="0"/>
              </a:rPr>
              <a:t>Dementia – Alzheimer’s Disease</a:t>
            </a:r>
          </a:p>
        </p:txBody>
      </p:sp>
      <p:pic>
        <p:nvPicPr>
          <p:cNvPr id="4" name="Picture 3" descr="Close up of an older man with his head on his chin. His eyes are closed.">
            <a:extLst>
              <a:ext uri="{FF2B5EF4-FFF2-40B4-BE49-F238E27FC236}">
                <a16:creationId xmlns:a16="http://schemas.microsoft.com/office/drawing/2014/main" id="{EEA8CFD5-52DE-469D-9DAF-F95C6A04B84A}"/>
              </a:ext>
            </a:extLst>
          </p:cNvPr>
          <p:cNvPicPr>
            <a:picLocks noChangeAspect="1"/>
          </p:cNvPicPr>
          <p:nvPr/>
        </p:nvPicPr>
        <p:blipFill>
          <a:blip r:embed="rId2"/>
          <a:stretch>
            <a:fillRect/>
          </a:stretch>
        </p:blipFill>
        <p:spPr>
          <a:xfrm>
            <a:off x="401516" y="1708484"/>
            <a:ext cx="3619099" cy="4523874"/>
          </a:xfrm>
          <a:prstGeom prst="rect">
            <a:avLst/>
          </a:prstGeom>
        </p:spPr>
      </p:pic>
      <p:grpSp>
        <p:nvGrpSpPr>
          <p:cNvPr id="5" name="Group 4">
            <a:extLst>
              <a:ext uri="{FF2B5EF4-FFF2-40B4-BE49-F238E27FC236}">
                <a16:creationId xmlns:a16="http://schemas.microsoft.com/office/drawing/2014/main" id="{E4043EAC-E877-0C55-7B3A-A8554AB5CA40}"/>
              </a:ext>
              <a:ext uri="{C183D7F6-B498-43B3-948B-1728B52AA6E4}">
                <adec:decorative xmlns:adec="http://schemas.microsoft.com/office/drawing/2017/decorative" val="1"/>
              </a:ext>
            </a:extLst>
          </p:cNvPr>
          <p:cNvGrpSpPr/>
          <p:nvPr/>
        </p:nvGrpSpPr>
        <p:grpSpPr>
          <a:xfrm>
            <a:off x="2928592" y="1568358"/>
            <a:ext cx="9030794" cy="4795208"/>
            <a:chOff x="2928592" y="1568358"/>
            <a:chExt cx="9030794" cy="4795208"/>
          </a:xfrm>
        </p:grpSpPr>
        <p:sp>
          <p:nvSpPr>
            <p:cNvPr id="2" name="Arrow: Pentagon 1">
              <a:extLst>
                <a:ext uri="{FF2B5EF4-FFF2-40B4-BE49-F238E27FC236}">
                  <a16:creationId xmlns:a16="http://schemas.microsoft.com/office/drawing/2014/main" id="{6BA1A098-A66E-4CF1-B9A0-601FFCDD1EB0}"/>
                </a:ext>
              </a:extLst>
            </p:cNvPr>
            <p:cNvSpPr/>
            <p:nvPr/>
          </p:nvSpPr>
          <p:spPr>
            <a:xfrm flipH="1">
              <a:off x="2928592" y="1579175"/>
              <a:ext cx="8323187" cy="4784391"/>
            </a:xfrm>
            <a:prstGeom prst="homePlate">
              <a:avLst>
                <a:gd name="adj" fmla="val 20877"/>
              </a:avLst>
            </a:prstGeom>
            <a:solidFill>
              <a:srgbClr val="10325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544173" y="1568358"/>
              <a:ext cx="1415213" cy="4784390"/>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Content Placeholder 6">
            <a:extLst>
              <a:ext uri="{FF2B5EF4-FFF2-40B4-BE49-F238E27FC236}">
                <a16:creationId xmlns:a16="http://schemas.microsoft.com/office/drawing/2014/main" id="{0D2524C8-51B9-C156-F6B9-8FEB9B3E6EF0}"/>
              </a:ext>
            </a:extLst>
          </p:cNvPr>
          <p:cNvSpPr>
            <a:spLocks noGrp="1"/>
          </p:cNvSpPr>
          <p:nvPr>
            <p:ph idx="1"/>
          </p:nvPr>
        </p:nvSpPr>
        <p:spPr>
          <a:xfrm>
            <a:off x="3823443" y="2093350"/>
            <a:ext cx="7130307" cy="3734406"/>
          </a:xfrm>
        </p:spPr>
        <p:txBody>
          <a:bodyPr>
            <a:noAutofit/>
          </a:bodyPr>
          <a:lstStyle/>
          <a:p>
            <a:pPr marL="514350" indent="-457200">
              <a:lnSpc>
                <a:spcPct val="100000"/>
              </a:lnSpc>
              <a:spcBef>
                <a:spcPts val="60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Most common cause of dementia</a:t>
            </a:r>
          </a:p>
          <a:p>
            <a:pPr marL="514350" indent="-457200">
              <a:lnSpc>
                <a:spcPct val="100000"/>
              </a:lnSpc>
              <a:spcBef>
                <a:spcPts val="60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 progressive condition</a:t>
            </a:r>
          </a:p>
          <a:p>
            <a:pPr marL="514350" indent="-457200">
              <a:lnSpc>
                <a:spcPct val="100000"/>
              </a:lnSpc>
              <a:spcBef>
                <a:spcPts val="60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Involves a clear decline in memory, thinking, language, and learning</a:t>
            </a:r>
          </a:p>
          <a:p>
            <a:pPr marL="514350" indent="-457200">
              <a:lnSpc>
                <a:spcPct val="100000"/>
              </a:lnSpc>
              <a:spcBef>
                <a:spcPts val="60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Earliest symptoms are typically changes to mood or personality, such as passivity</a:t>
            </a:r>
          </a:p>
        </p:txBody>
      </p:sp>
    </p:spTree>
    <p:extLst>
      <p:ext uri="{BB962C8B-B14F-4D97-AF65-F5344CB8AC3E}">
        <p14:creationId xmlns:p14="http://schemas.microsoft.com/office/powerpoint/2010/main" val="219793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8323186" cy="611419"/>
          </a:xfrm>
        </p:spPr>
        <p:txBody>
          <a:bodyPr>
            <a:noAutofit/>
          </a:bodyPr>
          <a:lstStyle/>
          <a:p>
            <a:r>
              <a:rPr lang="en-US" sz="4800" b="1" dirty="0">
                <a:solidFill>
                  <a:srgbClr val="FFFFFF"/>
                </a:solidFill>
                <a:cs typeface="Segoe UI" panose="020B0502040204020203" pitchFamily="34" charset="0"/>
              </a:rPr>
              <a:t>Optional Video – Alzheimer’s</a:t>
            </a:r>
            <a:endParaRPr lang="en-US" sz="4800" b="1" dirty="0">
              <a:solidFill>
                <a:schemeClr val="bg1"/>
              </a:solidFill>
              <a:cs typeface="Segoe UI" panose="020B0502040204020203" pitchFamily="34" charset="0"/>
            </a:endParaRPr>
          </a:p>
        </p:txBody>
      </p:sp>
      <p:pic>
        <p:nvPicPr>
          <p:cNvPr id="7" name="Graphic 43" descr="Presentation with media">
            <a:extLst>
              <a:ext uri="{FF2B5EF4-FFF2-40B4-BE49-F238E27FC236}">
                <a16:creationId xmlns:a16="http://schemas.microsoft.com/office/drawing/2014/main" id="{8E28E7F7-60E3-C337-C2E8-0C9062BCB1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089" y="5333103"/>
            <a:ext cx="702251" cy="702251"/>
          </a:xfrm>
          <a:prstGeom prst="rect">
            <a:avLst/>
          </a:prstGeom>
        </p:spPr>
      </p:pic>
      <p:sp>
        <p:nvSpPr>
          <p:cNvPr id="5" name="Thought Bubble: Cloud 4">
            <a:extLst>
              <a:ext uri="{FF2B5EF4-FFF2-40B4-BE49-F238E27FC236}">
                <a16:creationId xmlns:a16="http://schemas.microsoft.com/office/drawing/2014/main" id="{7DCEFD9E-B87C-D04D-479A-9FF69215AF88}"/>
              </a:ext>
            </a:extLst>
          </p:cNvPr>
          <p:cNvSpPr/>
          <p:nvPr/>
        </p:nvSpPr>
        <p:spPr>
          <a:xfrm>
            <a:off x="159780" y="6164132"/>
            <a:ext cx="840681" cy="477898"/>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pic>
        <p:nvPicPr>
          <p:cNvPr id="6" name="Picture 5" descr="Screenshot of the Alzheimer's video. A drawing of a person's brain is pictured">
            <a:hlinkClick r:id="rId5"/>
            <a:extLst>
              <a:ext uri="{FF2B5EF4-FFF2-40B4-BE49-F238E27FC236}">
                <a16:creationId xmlns:a16="http://schemas.microsoft.com/office/drawing/2014/main" id="{622387CD-1A02-6FC1-5D0B-0D15914BA1FD}"/>
              </a:ext>
            </a:extLst>
          </p:cNvPr>
          <p:cNvPicPr>
            <a:picLocks noChangeAspect="1"/>
          </p:cNvPicPr>
          <p:nvPr/>
        </p:nvPicPr>
        <p:blipFill>
          <a:blip r:embed="rId6"/>
          <a:stretch>
            <a:fillRect/>
          </a:stretch>
        </p:blipFill>
        <p:spPr>
          <a:xfrm>
            <a:off x="1817986" y="1493856"/>
            <a:ext cx="7896169" cy="4769055"/>
          </a:xfrm>
          <a:prstGeom prst="rect">
            <a:avLst/>
          </a:prstGeom>
        </p:spPr>
      </p:pic>
    </p:spTree>
    <p:extLst>
      <p:ext uri="{BB962C8B-B14F-4D97-AF65-F5344CB8AC3E}">
        <p14:creationId xmlns:p14="http://schemas.microsoft.com/office/powerpoint/2010/main" val="403124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2.xml><?xml version="1.0" encoding="utf-8"?>
<ds:datastoreItem xmlns:ds="http://schemas.openxmlformats.org/officeDocument/2006/customXml" ds:itemID="{A6DD3AB1-DD45-4A8F-9ACE-E0C5B9B3B8ED}">
  <ds:schemaRefs>
    <ds:schemaRef ds:uri="18c2110a-fa4b-402c-8c82-3701cde48037"/>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 ds:uri="fb9f44b2-6070-4b2a-b7c2-28dd78d6e307"/>
    <ds:schemaRef ds:uri="http://schemas.microsoft.com/office/2006/metadata/properties"/>
    <ds:schemaRef ds:uri="http://purl.org/dc/dcmitype/"/>
    <ds:schemaRef ds:uri="735da86d-8eb8-4cc6-88d5-93088148c5ac"/>
    <ds:schemaRef ds:uri="6bff655e-9d2d-4277-8f1b-d3dca3bf465e"/>
  </ds:schemaRefs>
</ds:datastoreItem>
</file>

<file path=customXml/itemProps3.xml><?xml version="1.0" encoding="utf-8"?>
<ds:datastoreItem xmlns:ds="http://schemas.openxmlformats.org/officeDocument/2006/customXml" ds:itemID="{17005D11-75A5-4353-8452-3221AE38D61A}"/>
</file>

<file path=docProps/app.xml><?xml version="1.0" encoding="utf-8"?>
<Properties xmlns="http://schemas.openxmlformats.org/officeDocument/2006/extended-properties" xmlns:vt="http://schemas.openxmlformats.org/officeDocument/2006/docPropsVTypes">
  <TotalTime>1768</TotalTime>
  <Words>889</Words>
  <Application>Microsoft Office PowerPoint</Application>
  <PresentationFormat>Widescreen</PresentationFormat>
  <Paragraphs>102</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Open Sans</vt:lpstr>
      <vt:lpstr>Office Theme</vt:lpstr>
      <vt:lpstr>Neurocognitive Disorders</vt:lpstr>
      <vt:lpstr>Module Overview</vt:lpstr>
      <vt:lpstr>Neurocognitive Disorders </vt:lpstr>
      <vt:lpstr>Neurocognitive Disorders  </vt:lpstr>
      <vt:lpstr>Dementia</vt:lpstr>
      <vt:lpstr>Dementia: Symptoms and Behaviors</vt:lpstr>
      <vt:lpstr>Dementia: Symptoms and Behaviors (continued)</vt:lpstr>
      <vt:lpstr>Dementia – Alzheimer’s Disease</vt:lpstr>
      <vt:lpstr>Optional Video – Alzheimer’s</vt:lpstr>
      <vt:lpstr>Older Adults with Dementia: Agitation</vt:lpstr>
      <vt:lpstr>Older Adults with Dementia:  Altered Perceptions</vt:lpstr>
      <vt:lpstr>Law Enforcement Encounters  with Older Adults with Dementia</vt:lpstr>
      <vt:lpstr>Law Enforcement Encounters  with Older Adults with Dementia (continued)</vt:lpstr>
      <vt:lpstr>Delirium</vt:lpstr>
      <vt:lpstr>Delirium: Symptoms and Behaviors</vt:lpstr>
      <vt:lpstr>Traumatic Brain Injury</vt:lpstr>
      <vt:lpstr>Traumatic Brain Injury:  Symptoms and Behaviors</vt:lpstr>
      <vt:lpstr>Tips for Responding</vt:lpstr>
      <vt:lpstr>Optional Case Scenario</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Neurocognitive Disorders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10</cp:revision>
  <dcterms:created xsi:type="dcterms:W3CDTF">2021-01-14T15:43:50Z</dcterms:created>
  <dcterms:modified xsi:type="dcterms:W3CDTF">2022-11-22T21:18:38Z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y fmtid="{D5CDD505-2E9C-101B-9397-08002B2CF9AE}" pid="3" name="Order">
    <vt:r8>1590600</vt:r8>
  </property>
  <property fmtid="{D5CDD505-2E9C-101B-9397-08002B2CF9AE}" pid="4" name="_ExtendedDescription">
    <vt:lpwstr/>
  </property>
  <property fmtid="{D5CDD505-2E9C-101B-9397-08002B2CF9AE}" pid="5" name="ComplianceAssetId">
    <vt:lpwstr/>
  </property>
</Properties>
</file>