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60" r:id="rId5"/>
    <p:sldId id="286" r:id="rId6"/>
    <p:sldId id="268" r:id="rId7"/>
    <p:sldId id="264" r:id="rId8"/>
    <p:sldId id="263" r:id="rId9"/>
    <p:sldId id="265" r:id="rId10"/>
    <p:sldId id="294" r:id="rId11"/>
    <p:sldId id="287" r:id="rId12"/>
    <p:sldId id="288" r:id="rId13"/>
    <p:sldId id="267" r:id="rId14"/>
    <p:sldId id="289" r:id="rId15"/>
    <p:sldId id="290" r:id="rId16"/>
    <p:sldId id="291" r:id="rId17"/>
    <p:sldId id="292" r:id="rId18"/>
    <p:sldId id="278"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 id="2" name="Hannah McManus" initials="HM" lastIdx="1" clrIdx="1">
    <p:extLst>
      <p:ext uri="{19B8F6BF-5375-455C-9EA6-DF929625EA0E}">
        <p15:presenceInfo xmlns:p15="http://schemas.microsoft.com/office/powerpoint/2012/main" userId="2ba131ac914926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255"/>
    <a:srgbClr val="306E36"/>
    <a:srgbClr val="5F0D14"/>
    <a:srgbClr val="FFFFFF"/>
    <a:srgbClr val="423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71AD5-815B-47A1-BBBB-3DCED6B13DC4}" v="185" dt="2022-11-03T16:59:20.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6" autoAdjust="0"/>
    <p:restoredTop sz="86385" autoAdjust="0"/>
  </p:normalViewPr>
  <p:slideViewPr>
    <p:cSldViewPr snapToGrid="0">
      <p:cViewPr>
        <p:scale>
          <a:sx n="75" d="100"/>
          <a:sy n="75" d="100"/>
        </p:scale>
        <p:origin x="1422" y="14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Davis" userId="b9253272-6ee1-4ed8-a83c-6c05a74f534a" providerId="ADAL" clId="{05C71AD5-815B-47A1-BBBB-3DCED6B13DC4}"/>
    <pc:docChg chg="modSld">
      <pc:chgData name="Holley Davis" userId="b9253272-6ee1-4ed8-a83c-6c05a74f534a" providerId="ADAL" clId="{05C71AD5-815B-47A1-BBBB-3DCED6B13DC4}" dt="2022-11-03T13:48:04.380" v="1528" actId="33553"/>
      <pc:docMkLst>
        <pc:docMk/>
      </pc:docMkLst>
      <pc:sldChg chg="modSp mod">
        <pc:chgData name="Holley Davis" userId="b9253272-6ee1-4ed8-a83c-6c05a74f534a" providerId="ADAL" clId="{05C71AD5-815B-47A1-BBBB-3DCED6B13DC4}" dt="2022-11-03T13:47:56.185" v="1527" actId="33553"/>
        <pc:sldMkLst>
          <pc:docMk/>
          <pc:sldMk cId="1316476481" sldId="260"/>
        </pc:sldMkLst>
        <pc:spChg chg="mod">
          <ac:chgData name="Holley Davis" userId="b9253272-6ee1-4ed8-a83c-6c05a74f534a" providerId="ADAL" clId="{05C71AD5-815B-47A1-BBBB-3DCED6B13DC4}" dt="2022-11-03T13:47:56.185" v="1527" actId="33553"/>
          <ac:spMkLst>
            <pc:docMk/>
            <pc:sldMk cId="1316476481" sldId="260"/>
            <ac:spMk id="29" creationId="{BAF0A6AF-3B14-4C8E-A620-C43A1CD3DB9F}"/>
          </ac:spMkLst>
        </pc:spChg>
        <pc:grpChg chg="mod">
          <ac:chgData name="Holley Davis" userId="b9253272-6ee1-4ed8-a83c-6c05a74f534a" providerId="ADAL" clId="{05C71AD5-815B-47A1-BBBB-3DCED6B13DC4}" dt="2022-11-03T13:41:40.407" v="248" actId="962"/>
          <ac:grpSpMkLst>
            <pc:docMk/>
            <pc:sldMk cId="1316476481" sldId="260"/>
            <ac:grpSpMk id="38" creationId="{294EA0C3-0319-4CFF-BD76-B8E7AA06BB83}"/>
          </ac:grpSpMkLst>
        </pc:grpChg>
        <pc:picChg chg="mod">
          <ac:chgData name="Holley Davis" userId="b9253272-6ee1-4ed8-a83c-6c05a74f534a" providerId="ADAL" clId="{05C71AD5-815B-47A1-BBBB-3DCED6B13DC4}" dt="2022-11-03T13:41:25.871" v="247" actId="962"/>
          <ac:picMkLst>
            <pc:docMk/>
            <pc:sldMk cId="1316476481" sldId="260"/>
            <ac:picMk id="3" creationId="{0B83DEC4-A0F8-425D-A125-C5AB7C4E2B8F}"/>
          </ac:picMkLst>
        </pc:picChg>
        <pc:picChg chg="mod">
          <ac:chgData name="Holley Davis" userId="b9253272-6ee1-4ed8-a83c-6c05a74f534a" providerId="ADAL" clId="{05C71AD5-815B-47A1-BBBB-3DCED6B13DC4}" dt="2022-11-03T13:40:38.711" v="1" actId="962"/>
          <ac:picMkLst>
            <pc:docMk/>
            <pc:sldMk cId="1316476481" sldId="260"/>
            <ac:picMk id="28" creationId="{01FD8527-BD3A-4866-A147-46530352189D}"/>
          </ac:picMkLst>
        </pc:picChg>
        <pc:picChg chg="mod">
          <ac:chgData name="Holley Davis" userId="b9253272-6ee1-4ed8-a83c-6c05a74f534a" providerId="ADAL" clId="{05C71AD5-815B-47A1-BBBB-3DCED6B13DC4}" dt="2022-11-03T13:40:58.968" v="111" actId="962"/>
          <ac:picMkLst>
            <pc:docMk/>
            <pc:sldMk cId="1316476481" sldId="260"/>
            <ac:picMk id="32" creationId="{CE6E0708-5C25-4D53-9BFB-6E72E3C99319}"/>
          </ac:picMkLst>
        </pc:picChg>
      </pc:sldChg>
      <pc:sldChg chg="modSp mod">
        <pc:chgData name="Holley Davis" userId="b9253272-6ee1-4ed8-a83c-6c05a74f534a" providerId="ADAL" clId="{05C71AD5-815B-47A1-BBBB-3DCED6B13DC4}" dt="2022-11-03T13:41:44.874" v="249" actId="962"/>
        <pc:sldMkLst>
          <pc:docMk/>
          <pc:sldMk cId="2637397797" sldId="261"/>
        </pc:sldMkLst>
        <pc:grpChg chg="mod">
          <ac:chgData name="Holley Davis" userId="b9253272-6ee1-4ed8-a83c-6c05a74f534a" providerId="ADAL" clId="{05C71AD5-815B-47A1-BBBB-3DCED6B13DC4}" dt="2022-11-03T13:41:44.874" v="249" actId="962"/>
          <ac:grpSpMkLst>
            <pc:docMk/>
            <pc:sldMk cId="2637397797" sldId="261"/>
            <ac:grpSpMk id="14" creationId="{FE942B61-9310-4DB1-A564-824997C5057B}"/>
          </ac:grpSpMkLst>
        </pc:grpChg>
      </pc:sldChg>
      <pc:sldChg chg="delSp modSp mod">
        <pc:chgData name="Holley Davis" userId="b9253272-6ee1-4ed8-a83c-6c05a74f534a" providerId="ADAL" clId="{05C71AD5-815B-47A1-BBBB-3DCED6B13DC4}" dt="2022-11-03T13:48:04.380" v="1528" actId="33553"/>
        <pc:sldMkLst>
          <pc:docMk/>
          <pc:sldMk cId="4261497549" sldId="263"/>
        </pc:sldMkLst>
        <pc:spChg chg="del">
          <ac:chgData name="Holley Davis" userId="b9253272-6ee1-4ed8-a83c-6c05a74f534a" providerId="ADAL" clId="{05C71AD5-815B-47A1-BBBB-3DCED6B13DC4}" dt="2022-11-03T13:48:04.380" v="1528" actId="33553"/>
          <ac:spMkLst>
            <pc:docMk/>
            <pc:sldMk cId="4261497549" sldId="263"/>
            <ac:spMk id="3" creationId="{27B24C61-1021-41C9-91C4-C93AAA6306F5}"/>
          </ac:spMkLst>
        </pc:spChg>
        <pc:spChg chg="mod">
          <ac:chgData name="Holley Davis" userId="b9253272-6ee1-4ed8-a83c-6c05a74f534a" providerId="ADAL" clId="{05C71AD5-815B-47A1-BBBB-3DCED6B13DC4}" dt="2022-11-03T13:48:04.380" v="1528" actId="33553"/>
          <ac:spMkLst>
            <pc:docMk/>
            <pc:sldMk cId="4261497549" sldId="263"/>
            <ac:spMk id="7" creationId="{898CA24C-BC83-4DAD-A792-222313764D4D}"/>
          </ac:spMkLst>
        </pc:spChg>
        <pc:picChg chg="mod">
          <ac:chgData name="Holley Davis" userId="b9253272-6ee1-4ed8-a83c-6c05a74f534a" providerId="ADAL" clId="{05C71AD5-815B-47A1-BBBB-3DCED6B13DC4}" dt="2022-11-03T13:43:08.876" v="571" actId="962"/>
          <ac:picMkLst>
            <pc:docMk/>
            <pc:sldMk cId="4261497549" sldId="263"/>
            <ac:picMk id="6" creationId="{B55D92E9-CE03-4C2A-B73F-2C823D68AE7D}"/>
          </ac:picMkLst>
        </pc:picChg>
      </pc:sldChg>
      <pc:sldChg chg="modSp">
        <pc:chgData name="Holley Davis" userId="b9253272-6ee1-4ed8-a83c-6c05a74f534a" providerId="ADAL" clId="{05C71AD5-815B-47A1-BBBB-3DCED6B13DC4}" dt="2022-11-03T13:42:30" v="503" actId="962"/>
        <pc:sldMkLst>
          <pc:docMk/>
          <pc:sldMk cId="2705847504" sldId="264"/>
        </pc:sldMkLst>
        <pc:graphicFrameChg chg="mod">
          <ac:chgData name="Holley Davis" userId="b9253272-6ee1-4ed8-a83c-6c05a74f534a" providerId="ADAL" clId="{05C71AD5-815B-47A1-BBBB-3DCED6B13DC4}" dt="2022-11-03T13:42:30" v="503" actId="962"/>
          <ac:graphicFrameMkLst>
            <pc:docMk/>
            <pc:sldMk cId="2705847504" sldId="264"/>
            <ac:graphicFrameMk id="8" creationId="{6D3C0D57-7A85-4E34-9AF1-0062F796F18E}"/>
          </ac:graphicFrameMkLst>
        </pc:graphicFrameChg>
      </pc:sldChg>
      <pc:sldChg chg="modSp mod">
        <pc:chgData name="Holley Davis" userId="b9253272-6ee1-4ed8-a83c-6c05a74f534a" providerId="ADAL" clId="{05C71AD5-815B-47A1-BBBB-3DCED6B13DC4}" dt="2022-11-03T13:43:41.321" v="683" actId="962"/>
        <pc:sldMkLst>
          <pc:docMk/>
          <pc:sldMk cId="1071304815" sldId="265"/>
        </pc:sldMkLst>
        <pc:picChg chg="mod">
          <ac:chgData name="Holley Davis" userId="b9253272-6ee1-4ed8-a83c-6c05a74f534a" providerId="ADAL" clId="{05C71AD5-815B-47A1-BBBB-3DCED6B13DC4}" dt="2022-11-03T13:43:41.321" v="683" actId="962"/>
          <ac:picMkLst>
            <pc:docMk/>
            <pc:sldMk cId="1071304815" sldId="265"/>
            <ac:picMk id="4" creationId="{0E287CB3-08E6-459F-A4BD-55D601425081}"/>
          </ac:picMkLst>
        </pc:picChg>
      </pc:sldChg>
      <pc:sldChg chg="modSp mod">
        <pc:chgData name="Holley Davis" userId="b9253272-6ee1-4ed8-a83c-6c05a74f534a" providerId="ADAL" clId="{05C71AD5-815B-47A1-BBBB-3DCED6B13DC4}" dt="2022-11-03T13:44:03.904" v="803" actId="962"/>
        <pc:sldMkLst>
          <pc:docMk/>
          <pc:sldMk cId="773992730" sldId="266"/>
        </pc:sldMkLst>
        <pc:grpChg chg="mod">
          <ac:chgData name="Holley Davis" userId="b9253272-6ee1-4ed8-a83c-6c05a74f534a" providerId="ADAL" clId="{05C71AD5-815B-47A1-BBBB-3DCED6B13DC4}" dt="2022-11-03T13:44:03.904" v="803" actId="962"/>
          <ac:grpSpMkLst>
            <pc:docMk/>
            <pc:sldMk cId="773992730" sldId="266"/>
            <ac:grpSpMk id="13" creationId="{F6417EB6-D656-4AEA-BB43-1B6D794079D7}"/>
          </ac:grpSpMkLst>
        </pc:grpChg>
      </pc:sldChg>
      <pc:sldChg chg="modSp mod">
        <pc:chgData name="Holley Davis" userId="b9253272-6ee1-4ed8-a83c-6c05a74f534a" providerId="ADAL" clId="{05C71AD5-815B-47A1-BBBB-3DCED6B13DC4}" dt="2022-11-03T13:45:14.602" v="1161" actId="962"/>
        <pc:sldMkLst>
          <pc:docMk/>
          <pc:sldMk cId="2865269244" sldId="267"/>
        </pc:sldMkLst>
        <pc:spChg chg="mod">
          <ac:chgData name="Holley Davis" userId="b9253272-6ee1-4ed8-a83c-6c05a74f534a" providerId="ADAL" clId="{05C71AD5-815B-47A1-BBBB-3DCED6B13DC4}" dt="2022-11-03T13:45:14.602" v="1161" actId="962"/>
          <ac:spMkLst>
            <pc:docMk/>
            <pc:sldMk cId="2865269244" sldId="267"/>
            <ac:spMk id="4" creationId="{6B394FC9-3552-4FFA-A8C8-51C6FB1B7AF1}"/>
          </ac:spMkLst>
        </pc:spChg>
      </pc:sldChg>
      <pc:sldChg chg="modSp mod">
        <pc:chgData name="Holley Davis" userId="b9253272-6ee1-4ed8-a83c-6c05a74f534a" providerId="ADAL" clId="{05C71AD5-815B-47A1-BBBB-3DCED6B13DC4}" dt="2022-11-03T13:41:57.395" v="323" actId="962"/>
        <pc:sldMkLst>
          <pc:docMk/>
          <pc:sldMk cId="3485344019" sldId="268"/>
        </pc:sldMkLst>
        <pc:grpChg chg="mod">
          <ac:chgData name="Holley Davis" userId="b9253272-6ee1-4ed8-a83c-6c05a74f534a" providerId="ADAL" clId="{05C71AD5-815B-47A1-BBBB-3DCED6B13DC4}" dt="2022-11-03T13:41:57.395" v="323" actId="962"/>
          <ac:grpSpMkLst>
            <pc:docMk/>
            <pc:sldMk cId="3485344019" sldId="268"/>
            <ac:grpSpMk id="10" creationId="{CC951AE7-3677-4C21-BA80-ACBF26CAE819}"/>
          </ac:grpSpMkLst>
        </pc:grpChg>
      </pc:sldChg>
      <pc:sldChg chg="modSp mod">
        <pc:chgData name="Holley Davis" userId="b9253272-6ee1-4ed8-a83c-6c05a74f534a" providerId="ADAL" clId="{05C71AD5-815B-47A1-BBBB-3DCED6B13DC4}" dt="2022-11-03T13:45:28.792" v="1162" actId="962"/>
        <pc:sldMkLst>
          <pc:docMk/>
          <pc:sldMk cId="3487106241" sldId="273"/>
        </pc:sldMkLst>
        <pc:picChg chg="mod">
          <ac:chgData name="Holley Davis" userId="b9253272-6ee1-4ed8-a83c-6c05a74f534a" providerId="ADAL" clId="{05C71AD5-815B-47A1-BBBB-3DCED6B13DC4}" dt="2022-11-03T13:45:28.792" v="1162" actId="962"/>
          <ac:picMkLst>
            <pc:docMk/>
            <pc:sldMk cId="3487106241" sldId="273"/>
            <ac:picMk id="11" creationId="{48C9C7F5-63E3-4C8C-B284-5BFBD07380D9}"/>
          </ac:picMkLst>
        </pc:picChg>
      </pc:sldChg>
      <pc:sldChg chg="modSp mod">
        <pc:chgData name="Holley Davis" userId="b9253272-6ee1-4ed8-a83c-6c05a74f534a" providerId="ADAL" clId="{05C71AD5-815B-47A1-BBBB-3DCED6B13DC4}" dt="2022-11-03T13:47:45.768" v="1526" actId="962"/>
        <pc:sldMkLst>
          <pc:docMk/>
          <pc:sldMk cId="1308510472" sldId="280"/>
        </pc:sldMkLst>
        <pc:grpChg chg="mod">
          <ac:chgData name="Holley Davis" userId="b9253272-6ee1-4ed8-a83c-6c05a74f534a" providerId="ADAL" clId="{05C71AD5-815B-47A1-BBBB-3DCED6B13DC4}" dt="2022-11-03T13:47:45.768" v="1526" actId="962"/>
          <ac:grpSpMkLst>
            <pc:docMk/>
            <pc:sldMk cId="1308510472" sldId="280"/>
            <ac:grpSpMk id="11" creationId="{317413BA-F344-4F22-AE2B-F82C77D21768}"/>
          </ac:grpSpMkLst>
        </pc:grpChg>
        <pc:picChg chg="mod">
          <ac:chgData name="Holley Davis" userId="b9253272-6ee1-4ed8-a83c-6c05a74f534a" providerId="ADAL" clId="{05C71AD5-815B-47A1-BBBB-3DCED6B13DC4}" dt="2022-11-03T13:47:37.353" v="1525" actId="962"/>
          <ac:picMkLst>
            <pc:docMk/>
            <pc:sldMk cId="1308510472" sldId="280"/>
            <ac:picMk id="9" creationId="{96FA956E-C441-4ABB-AF36-9E0248E2E62F}"/>
          </ac:picMkLst>
        </pc:picChg>
      </pc:sldChg>
      <pc:sldChg chg="modSp mod">
        <pc:chgData name="Holley Davis" userId="b9253272-6ee1-4ed8-a83c-6c05a74f534a" providerId="ADAL" clId="{05C71AD5-815B-47A1-BBBB-3DCED6B13DC4}" dt="2022-11-03T13:45:33.539" v="1163" actId="962"/>
        <pc:sldMkLst>
          <pc:docMk/>
          <pc:sldMk cId="381113339" sldId="282"/>
        </pc:sldMkLst>
        <pc:picChg chg="mod">
          <ac:chgData name="Holley Davis" userId="b9253272-6ee1-4ed8-a83c-6c05a74f534a" providerId="ADAL" clId="{05C71AD5-815B-47A1-BBBB-3DCED6B13DC4}" dt="2022-11-03T13:45:33.539" v="1163" actId="962"/>
          <ac:picMkLst>
            <pc:docMk/>
            <pc:sldMk cId="381113339" sldId="282"/>
            <ac:picMk id="11" creationId="{48C9C7F5-63E3-4C8C-B284-5BFBD07380D9}"/>
          </ac:picMkLst>
        </pc:picChg>
      </pc:sldChg>
      <pc:sldChg chg="modSp mod">
        <pc:chgData name="Holley Davis" userId="b9253272-6ee1-4ed8-a83c-6c05a74f534a" providerId="ADAL" clId="{05C71AD5-815B-47A1-BBBB-3DCED6B13DC4}" dt="2022-11-03T13:46:04.983" v="1391" actId="962"/>
        <pc:sldMkLst>
          <pc:docMk/>
          <pc:sldMk cId="1919470335" sldId="283"/>
        </pc:sldMkLst>
        <pc:picChg chg="mod">
          <ac:chgData name="Holley Davis" userId="b9253272-6ee1-4ed8-a83c-6c05a74f534a" providerId="ADAL" clId="{05C71AD5-815B-47A1-BBBB-3DCED6B13DC4}" dt="2022-11-03T13:46:04.983" v="1391" actId="962"/>
          <ac:picMkLst>
            <pc:docMk/>
            <pc:sldMk cId="1919470335" sldId="283"/>
            <ac:picMk id="4" creationId="{CA6BAD14-AF9D-4A88-B2FC-F91DF365F67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19B69-0AFB-4FD1-944E-60517523F62F}" type="doc">
      <dgm:prSet loTypeId="urn:microsoft.com/office/officeart/2005/8/layout/arrow6" loCatId="process" qsTypeId="urn:microsoft.com/office/officeart/2005/8/quickstyle/3d5" qsCatId="3D" csTypeId="urn:microsoft.com/office/officeart/2005/8/colors/accent1_2" csCatId="accent1" phldr="1"/>
      <dgm:spPr/>
    </dgm:pt>
    <dgm:pt modelId="{CCF18D7B-B55C-490A-83A9-A63722430141}">
      <dgm:prSet phldrT="[Text]" custT="1"/>
      <dgm:spPr>
        <a:solidFill>
          <a:srgbClr val="103255"/>
        </a:solidFill>
      </dgm:spPr>
      <dgm:t>
        <a:bodyPr/>
        <a:lstStyle/>
        <a:p>
          <a:pPr algn="ctr"/>
          <a:r>
            <a:rPr lang="en-US" sz="3600" dirty="0"/>
            <a:t>PLEASE COMPLETE</a:t>
          </a:r>
        </a:p>
      </dgm:t>
    </dgm:pt>
    <dgm:pt modelId="{707C1BA2-1A8A-4258-A3F6-8440FCFC7476}" type="parTrans" cxnId="{59A78259-BD89-4636-B0E9-2CC3CC5D2E5E}">
      <dgm:prSet/>
      <dgm:spPr/>
      <dgm:t>
        <a:bodyPr/>
        <a:lstStyle/>
        <a:p>
          <a:endParaRPr lang="en-US"/>
        </a:p>
      </dgm:t>
    </dgm:pt>
    <dgm:pt modelId="{9150C2C3-0F49-426C-8E97-4FA1DC9F2505}" type="sibTrans" cxnId="{59A78259-BD89-4636-B0E9-2CC3CC5D2E5E}">
      <dgm:prSet/>
      <dgm:spPr/>
      <dgm:t>
        <a:bodyPr/>
        <a:lstStyle/>
        <a:p>
          <a:endParaRPr lang="en-US"/>
        </a:p>
      </dgm:t>
    </dgm:pt>
    <dgm:pt modelId="{83762462-8577-4D74-8CF6-FA20533C002F}">
      <dgm:prSet phldrT="[Text]" custT="1"/>
      <dgm:spPr>
        <a:solidFill>
          <a:srgbClr val="103255"/>
        </a:solidFill>
      </dgm:spPr>
      <dgm:t>
        <a:bodyPr/>
        <a:lstStyle/>
        <a:p>
          <a:pPr algn="ctr"/>
          <a:r>
            <a:rPr lang="en-US" dirty="0"/>
            <a:t>THE PRE-TRAINING SURVEY</a:t>
          </a:r>
        </a:p>
      </dgm:t>
    </dgm:pt>
    <dgm:pt modelId="{D7684CB6-AA7C-49F6-978D-687E6B7BB317}" type="parTrans" cxnId="{960D9B1F-F5B4-4A89-9BD6-2DA1566FCC0A}">
      <dgm:prSet/>
      <dgm:spPr/>
      <dgm:t>
        <a:bodyPr/>
        <a:lstStyle/>
        <a:p>
          <a:endParaRPr lang="en-US"/>
        </a:p>
      </dgm:t>
    </dgm:pt>
    <dgm:pt modelId="{47413E90-FF2F-4F3A-9D94-F2983A06AE97}" type="sibTrans" cxnId="{960D9B1F-F5B4-4A89-9BD6-2DA1566FCC0A}">
      <dgm:prSet/>
      <dgm:spPr/>
      <dgm:t>
        <a:bodyPr/>
        <a:lstStyle/>
        <a:p>
          <a:endParaRPr lang="en-US"/>
        </a:p>
      </dgm:t>
    </dgm:pt>
    <dgm:pt modelId="{1795338E-0980-4EC1-8FDD-E91B307CD410}" type="pres">
      <dgm:prSet presAssocID="{16419B69-0AFB-4FD1-944E-60517523F62F}" presName="compositeShape" presStyleCnt="0">
        <dgm:presLayoutVars>
          <dgm:chMax val="2"/>
          <dgm:dir/>
          <dgm:resizeHandles val="exact"/>
        </dgm:presLayoutVars>
      </dgm:prSet>
      <dgm:spPr/>
    </dgm:pt>
    <dgm:pt modelId="{E8C3078D-75F5-4CC1-B328-A339EF6D47C7}" type="pres">
      <dgm:prSet presAssocID="{16419B69-0AFB-4FD1-944E-60517523F62F}" presName="ribbon" presStyleLbl="node1" presStyleIdx="0" presStyleCnt="1" custLinFactNeighborX="-1401"/>
      <dgm:spPr>
        <a:solidFill>
          <a:srgbClr val="5F0D14"/>
        </a:solidFill>
        <a:ln w="28575">
          <a:solidFill>
            <a:srgbClr val="FFFFFF"/>
          </a:solidFill>
        </a:ln>
      </dgm:spPr>
    </dgm:pt>
    <dgm:pt modelId="{98558756-230D-4AC9-A6BF-F00D12870AA9}" type="pres">
      <dgm:prSet presAssocID="{16419B69-0AFB-4FD1-944E-60517523F62F}" presName="leftArrowText" presStyleLbl="node1" presStyleIdx="0" presStyleCnt="1">
        <dgm:presLayoutVars>
          <dgm:chMax val="0"/>
          <dgm:bulletEnabled val="1"/>
        </dgm:presLayoutVars>
      </dgm:prSet>
      <dgm:spPr/>
    </dgm:pt>
    <dgm:pt modelId="{41C03283-94E7-49A5-99B4-40B497E48630}" type="pres">
      <dgm:prSet presAssocID="{16419B69-0AFB-4FD1-944E-60517523F62F}" presName="rightArrowText" presStyleLbl="node1" presStyleIdx="0" presStyleCnt="1">
        <dgm:presLayoutVars>
          <dgm:chMax val="0"/>
          <dgm:bulletEnabled val="1"/>
        </dgm:presLayoutVars>
      </dgm:prSet>
      <dgm:spPr/>
    </dgm:pt>
  </dgm:ptLst>
  <dgm:cxnLst>
    <dgm:cxn modelId="{960D9B1F-F5B4-4A89-9BD6-2DA1566FCC0A}" srcId="{16419B69-0AFB-4FD1-944E-60517523F62F}" destId="{83762462-8577-4D74-8CF6-FA20533C002F}" srcOrd="1" destOrd="0" parTransId="{D7684CB6-AA7C-49F6-978D-687E6B7BB317}" sibTransId="{47413E90-FF2F-4F3A-9D94-F2983A06AE97}"/>
    <dgm:cxn modelId="{93203B6F-8E34-400A-AB31-62F625387D75}" type="presOf" srcId="{83762462-8577-4D74-8CF6-FA20533C002F}" destId="{41C03283-94E7-49A5-99B4-40B497E48630}" srcOrd="0" destOrd="0" presId="urn:microsoft.com/office/officeart/2005/8/layout/arrow6"/>
    <dgm:cxn modelId="{59A78259-BD89-4636-B0E9-2CC3CC5D2E5E}" srcId="{16419B69-0AFB-4FD1-944E-60517523F62F}" destId="{CCF18D7B-B55C-490A-83A9-A63722430141}" srcOrd="0" destOrd="0" parTransId="{707C1BA2-1A8A-4258-A3F6-8440FCFC7476}" sibTransId="{9150C2C3-0F49-426C-8E97-4FA1DC9F2505}"/>
    <dgm:cxn modelId="{8B6D4890-4316-4AE6-95A0-B852A6B87784}" type="presOf" srcId="{CCF18D7B-B55C-490A-83A9-A63722430141}" destId="{98558756-230D-4AC9-A6BF-F00D12870AA9}" srcOrd="0" destOrd="0" presId="urn:microsoft.com/office/officeart/2005/8/layout/arrow6"/>
    <dgm:cxn modelId="{978CD29E-6FFF-449A-84D5-720918745747}" type="presOf" srcId="{16419B69-0AFB-4FD1-944E-60517523F62F}" destId="{1795338E-0980-4EC1-8FDD-E91B307CD410}" srcOrd="0" destOrd="0" presId="urn:microsoft.com/office/officeart/2005/8/layout/arrow6"/>
    <dgm:cxn modelId="{5696D976-BC6B-400B-9FEE-0191B9559F80}" type="presParOf" srcId="{1795338E-0980-4EC1-8FDD-E91B307CD410}" destId="{E8C3078D-75F5-4CC1-B328-A339EF6D47C7}" srcOrd="0" destOrd="0" presId="urn:microsoft.com/office/officeart/2005/8/layout/arrow6"/>
    <dgm:cxn modelId="{5EC218B5-F4AC-4076-9540-2E2E8C592A89}" type="presParOf" srcId="{1795338E-0980-4EC1-8FDD-E91B307CD410}" destId="{98558756-230D-4AC9-A6BF-F00D12870AA9}" srcOrd="1" destOrd="0" presId="urn:microsoft.com/office/officeart/2005/8/layout/arrow6"/>
    <dgm:cxn modelId="{DC17AF9B-EC9A-4C84-B5A2-7B15340C1DAE}" type="presParOf" srcId="{1795338E-0980-4EC1-8FDD-E91B307CD410}" destId="{41C03283-94E7-49A5-99B4-40B497E48630}" srcOrd="2" destOrd="0" presId="urn:microsoft.com/office/officeart/2005/8/layout/arrow6"/>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3078D-75F5-4CC1-B328-A339EF6D47C7}">
      <dsp:nvSpPr>
        <dsp:cNvPr id="0" name=""/>
        <dsp:cNvSpPr/>
      </dsp:nvSpPr>
      <dsp:spPr>
        <a:xfrm>
          <a:off x="0" y="753739"/>
          <a:ext cx="10022195" cy="4008878"/>
        </a:xfrm>
        <a:prstGeom prst="leftRightRibbon">
          <a:avLst/>
        </a:prstGeom>
        <a:solidFill>
          <a:srgbClr val="5F0D14"/>
        </a:solidFill>
        <a:ln w="28575">
          <a:solidFill>
            <a:srgbClr val="FFFFFF"/>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8558756-230D-4AC9-A6BF-F00D12870AA9}">
      <dsp:nvSpPr>
        <dsp:cNvPr id="0" name=""/>
        <dsp:cNvSpPr/>
      </dsp:nvSpPr>
      <dsp:spPr>
        <a:xfrm>
          <a:off x="1202663" y="1455292"/>
          <a:ext cx="3307324" cy="1964350"/>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128016" rIns="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PLEASE COMPLETE</a:t>
          </a:r>
        </a:p>
      </dsp:txBody>
      <dsp:txXfrm>
        <a:off x="1202663" y="1455292"/>
        <a:ext cx="3307324" cy="1964350"/>
      </dsp:txXfrm>
    </dsp:sp>
    <dsp:sp modelId="{41C03283-94E7-49A5-99B4-40B497E48630}">
      <dsp:nvSpPr>
        <dsp:cNvPr id="0" name=""/>
        <dsp:cNvSpPr/>
      </dsp:nvSpPr>
      <dsp:spPr>
        <a:xfrm>
          <a:off x="5011097" y="2096713"/>
          <a:ext cx="3908656" cy="1964350"/>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128016" rIns="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THE PRE-TRAINING SURVEY</a:t>
          </a:r>
        </a:p>
      </dsp:txBody>
      <dsp:txXfrm>
        <a:off x="5011097" y="2096713"/>
        <a:ext cx="3908656" cy="1964350"/>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11/15/2022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a:t>
            </a:fld>
            <a:endParaRPr lang="en-US"/>
          </a:p>
        </p:txBody>
      </p:sp>
    </p:spTree>
    <p:extLst>
      <p:ext uri="{BB962C8B-B14F-4D97-AF65-F5344CB8AC3E}">
        <p14:creationId xmlns:p14="http://schemas.microsoft.com/office/powerpoint/2010/main" val="254090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3</a:t>
            </a:fld>
            <a:endParaRPr lang="en-US"/>
          </a:p>
        </p:txBody>
      </p:sp>
    </p:spTree>
    <p:extLst>
      <p:ext uri="{BB962C8B-B14F-4D97-AF65-F5344CB8AC3E}">
        <p14:creationId xmlns:p14="http://schemas.microsoft.com/office/powerpoint/2010/main" val="64801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4</a:t>
            </a:fld>
            <a:endParaRPr lang="en-US"/>
          </a:p>
        </p:txBody>
      </p:sp>
    </p:spTree>
    <p:extLst>
      <p:ext uri="{BB962C8B-B14F-4D97-AF65-F5344CB8AC3E}">
        <p14:creationId xmlns:p14="http://schemas.microsoft.com/office/powerpoint/2010/main" val="1305286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7</a:t>
            </a:fld>
            <a:endParaRPr lang="en-US"/>
          </a:p>
        </p:txBody>
      </p:sp>
    </p:spTree>
    <p:extLst>
      <p:ext uri="{BB962C8B-B14F-4D97-AF65-F5344CB8AC3E}">
        <p14:creationId xmlns:p14="http://schemas.microsoft.com/office/powerpoint/2010/main" val="143073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10</a:t>
            </a:fld>
            <a:endParaRPr lang="en-US"/>
          </a:p>
        </p:txBody>
      </p:sp>
    </p:spTree>
    <p:extLst>
      <p:ext uri="{BB962C8B-B14F-4D97-AF65-F5344CB8AC3E}">
        <p14:creationId xmlns:p14="http://schemas.microsoft.com/office/powerpoint/2010/main" val="308961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11</a:t>
            </a:fld>
            <a:endParaRPr lang="en-US"/>
          </a:p>
        </p:txBody>
      </p:sp>
    </p:spTree>
    <p:extLst>
      <p:ext uri="{BB962C8B-B14F-4D97-AF65-F5344CB8AC3E}">
        <p14:creationId xmlns:p14="http://schemas.microsoft.com/office/powerpoint/2010/main" val="116180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12</a:t>
            </a:fld>
            <a:endParaRPr lang="en-US"/>
          </a:p>
        </p:txBody>
      </p:sp>
    </p:spTree>
    <p:extLst>
      <p:ext uri="{BB962C8B-B14F-4D97-AF65-F5344CB8AC3E}">
        <p14:creationId xmlns:p14="http://schemas.microsoft.com/office/powerpoint/2010/main" val="399849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13</a:t>
            </a:fld>
            <a:endParaRPr lang="en-US"/>
          </a:p>
        </p:txBody>
      </p:sp>
    </p:spTree>
    <p:extLst>
      <p:ext uri="{BB962C8B-B14F-4D97-AF65-F5344CB8AC3E}">
        <p14:creationId xmlns:p14="http://schemas.microsoft.com/office/powerpoint/2010/main" val="322510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14</a:t>
            </a:fld>
            <a:endParaRPr lang="en-US"/>
          </a:p>
        </p:txBody>
      </p:sp>
    </p:spTree>
    <p:extLst>
      <p:ext uri="{BB962C8B-B14F-4D97-AF65-F5344CB8AC3E}">
        <p14:creationId xmlns:p14="http://schemas.microsoft.com/office/powerpoint/2010/main" val="66893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dirty="0">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11/15/2022</a:t>
            </a:fld>
            <a:endParaRPr lang="en-US" dirty="0"/>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dirty="0">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5" y="1687898"/>
            <a:ext cx="5389486" cy="3773102"/>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42F66BAB-D9CD-0D9F-BAA7-1212B8E905BE}"/>
              </a:ext>
            </a:extLst>
          </p:cNvPr>
          <p:cNvSpPr>
            <a:spLocks noGrp="1"/>
          </p:cNvSpPr>
          <p:nvPr>
            <p:ph idx="10"/>
          </p:nvPr>
        </p:nvSpPr>
        <p:spPr>
          <a:xfrm>
            <a:off x="6210301" y="1687898"/>
            <a:ext cx="5389486" cy="5068502"/>
          </a:xfrm>
        </p:spPr>
        <p:txBody>
          <a:bodyPr anchor="t">
            <a:normAutofit/>
          </a:bodyPr>
          <a:lstStyle>
            <a:lvl1pPr algn="l">
              <a:defRPr i="0">
                <a:solidFill>
                  <a:srgbClr val="103255"/>
                </a:solidFill>
              </a:defRPr>
            </a:lvl1pPr>
          </a:lstStyle>
          <a:p>
            <a:pPr marL="0" indent="0">
              <a:buNone/>
            </a:pPr>
            <a:endParaRPr lang="en-US" dirty="0"/>
          </a:p>
        </p:txBody>
      </p:sp>
      <p:sp>
        <p:nvSpPr>
          <p:cNvPr id="3" name="Content Placeholder 2">
            <a:extLst>
              <a:ext uri="{FF2B5EF4-FFF2-40B4-BE49-F238E27FC236}">
                <a16:creationId xmlns:a16="http://schemas.microsoft.com/office/drawing/2014/main" id="{84C72B4B-CC2B-DB11-A449-16FB2280C7AA}"/>
              </a:ext>
            </a:extLst>
          </p:cNvPr>
          <p:cNvSpPr>
            <a:spLocks noGrp="1"/>
          </p:cNvSpPr>
          <p:nvPr>
            <p:ph idx="11"/>
          </p:nvPr>
        </p:nvSpPr>
        <p:spPr>
          <a:xfrm>
            <a:off x="592215" y="5637598"/>
            <a:ext cx="5389486" cy="1094176"/>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38338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dirty="0"/>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11/15/2022</a:t>
            </a:fld>
            <a:endParaRPr lang="en-US" dirty="0"/>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dirty="0">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dirty="0">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14344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dirty="0">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dirty="0">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11/15/2022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4" r:id="rId4"/>
    <p:sldLayoutId id="2147483651" r:id="rId5"/>
    <p:sldLayoutId id="2147483657" r:id="rId6"/>
    <p:sldLayoutId id="2147483652" r:id="rId7"/>
    <p:sldLayoutId id="2147483655" r:id="rId8"/>
    <p:sldLayoutId id="214748365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sv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109775" y="853334"/>
            <a:ext cx="9065348"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mn-lt"/>
                <a:ea typeface="+mn-lt"/>
                <a:cs typeface="+mn-lt"/>
              </a:rPr>
              <a:t>Crisis Response and Intervention Training (CRIT)</a:t>
            </a:r>
            <a:endParaRPr kumimoji="0" lang="en-US" sz="1800" b="1" i="0" u="none" strike="noStrike" kern="1200" cap="none" spc="0" normalizeH="0" baseline="0" noProof="0" dirty="0">
              <a:ln>
                <a:noFill/>
              </a:ln>
              <a:solidFill>
                <a:schemeClr val="bg1"/>
              </a:solidFill>
              <a:effectLst/>
              <a:uLnTx/>
              <a:uFillTx/>
              <a:latin typeface="+mn-lt"/>
              <a:ea typeface="+mn-ea"/>
              <a:cs typeface="Calibri"/>
            </a:endParaRPr>
          </a:p>
        </p:txBody>
      </p:sp>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26859" y="2792326"/>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The Bureau of Justice Assistance, U.S. Department of Justice logo ">
            <a:extLst>
              <a:ext uri="{FF2B5EF4-FFF2-40B4-BE49-F238E27FC236}">
                <a16:creationId xmlns:a16="http://schemas.microsoft.com/office/drawing/2014/main" id="{0B83DEC4-A0F8-425D-A125-C5AB7C4E2B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spTree>
    <p:extLst>
      <p:ext uri="{BB962C8B-B14F-4D97-AF65-F5344CB8AC3E}">
        <p14:creationId xmlns:p14="http://schemas.microsoft.com/office/powerpoint/2010/main" val="131647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44E594-F1B8-47FD-9F57-B04A8C73EA00}"/>
              </a:ext>
            </a:extLst>
          </p:cNvPr>
          <p:cNvSpPr>
            <a:spLocks noGrp="1"/>
          </p:cNvSpPr>
          <p:nvPr>
            <p:ph type="title"/>
          </p:nvPr>
        </p:nvSpPr>
        <p:spPr/>
        <p:txBody>
          <a:bodyPr>
            <a:noAutofit/>
          </a:bodyPr>
          <a:lstStyle/>
          <a:p>
            <a:r>
              <a:rPr lang="en-US" sz="4800" b="1" dirty="0">
                <a:solidFill>
                  <a:srgbClr val="FFFFFF"/>
                </a:solidFill>
                <a:latin typeface="+mn-lt"/>
              </a:rPr>
              <a:t>Terminology</a:t>
            </a:r>
          </a:p>
        </p:txBody>
      </p:sp>
      <p:sp>
        <p:nvSpPr>
          <p:cNvPr id="4" name="Cloud 3" descr="Cloud holding terms including: mental illness, substance use, co-occurring, living with, disorder, mental health condition, disability, behavioral health, IDD">
            <a:extLst>
              <a:ext uri="{FF2B5EF4-FFF2-40B4-BE49-F238E27FC236}">
                <a16:creationId xmlns:a16="http://schemas.microsoft.com/office/drawing/2014/main" id="{6B394FC9-3552-4FFA-A8C8-51C6FB1B7AF1}"/>
              </a:ext>
            </a:extLst>
          </p:cNvPr>
          <p:cNvSpPr/>
          <p:nvPr/>
        </p:nvSpPr>
        <p:spPr>
          <a:xfrm>
            <a:off x="788792" y="1407052"/>
            <a:ext cx="10810993" cy="4838217"/>
          </a:xfrm>
          <a:prstGeom prst="cloud">
            <a:avLst/>
          </a:prstGeom>
          <a:solidFill>
            <a:srgbClr val="5F0D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4884A0B-695E-4600-BC9F-111E07E27C82}"/>
              </a:ext>
              <a:ext uri="{C183D7F6-B498-43B3-948B-1728B52AA6E4}">
                <adec:decorative xmlns:adec="http://schemas.microsoft.com/office/drawing/2017/decorative" val="1"/>
              </a:ext>
            </a:extLst>
          </p:cNvPr>
          <p:cNvSpPr/>
          <p:nvPr/>
        </p:nvSpPr>
        <p:spPr>
          <a:xfrm rot="772346">
            <a:off x="6677755" y="2088042"/>
            <a:ext cx="4087080" cy="707886"/>
          </a:xfrm>
          <a:prstGeom prst="rect">
            <a:avLst/>
          </a:prstGeom>
          <a:noFill/>
        </p:spPr>
        <p:txBody>
          <a:bodyPr wrap="none" lIns="91440" tIns="45720" rIns="91440" bIns="45720">
            <a:spAutoFit/>
          </a:bodyPr>
          <a:lstStyle/>
          <a:p>
            <a:pPr algn="ctr"/>
            <a:r>
              <a:rPr lang="en-US" sz="4000" b="1" spc="50" dirty="0">
                <a:ln w="0"/>
                <a:solidFill>
                  <a:schemeClr val="bg2"/>
                </a:solidFill>
                <a:effectLst>
                  <a:innerShdw blurRad="63500" dist="50800" dir="13500000">
                    <a:srgbClr val="000000">
                      <a:alpha val="50000"/>
                    </a:srgbClr>
                  </a:innerShdw>
                </a:effectLst>
              </a:rPr>
              <a:t>Behavioral Health</a:t>
            </a:r>
          </a:p>
        </p:txBody>
      </p:sp>
      <p:sp>
        <p:nvSpPr>
          <p:cNvPr id="7" name="Rectangle 6">
            <a:extLst>
              <a:ext uri="{FF2B5EF4-FFF2-40B4-BE49-F238E27FC236}">
                <a16:creationId xmlns:a16="http://schemas.microsoft.com/office/drawing/2014/main" id="{6991C0E2-1CD8-4E88-AEBA-E15D56E1A8FB}"/>
              </a:ext>
              <a:ext uri="{C183D7F6-B498-43B3-948B-1728B52AA6E4}">
                <adec:decorative xmlns:adec="http://schemas.microsoft.com/office/drawing/2017/decorative" val="1"/>
              </a:ext>
            </a:extLst>
          </p:cNvPr>
          <p:cNvSpPr/>
          <p:nvPr/>
        </p:nvSpPr>
        <p:spPr>
          <a:xfrm rot="21395318">
            <a:off x="5582525" y="5071719"/>
            <a:ext cx="2060308" cy="707886"/>
          </a:xfrm>
          <a:prstGeom prst="rect">
            <a:avLst/>
          </a:prstGeom>
          <a:noFill/>
        </p:spPr>
        <p:txBody>
          <a:bodyPr wrap="none" lIns="91440" tIns="45720" rIns="91440" bIns="45720">
            <a:spAutoFit/>
          </a:bodyPr>
          <a:lstStyle/>
          <a:p>
            <a:pPr algn="ctr"/>
            <a:r>
              <a:rPr lang="en-US" sz="4000" b="1" spc="50" dirty="0">
                <a:ln w="0"/>
                <a:solidFill>
                  <a:schemeClr val="bg2"/>
                </a:solidFill>
                <a:effectLst>
                  <a:innerShdw blurRad="63500" dist="50800" dir="13500000">
                    <a:srgbClr val="000000">
                      <a:alpha val="50000"/>
                    </a:srgbClr>
                  </a:innerShdw>
                </a:effectLst>
              </a:rPr>
              <a:t>Disorder</a:t>
            </a:r>
          </a:p>
        </p:txBody>
      </p:sp>
      <p:sp>
        <p:nvSpPr>
          <p:cNvPr id="8" name="Rectangle 7">
            <a:extLst>
              <a:ext uri="{FF2B5EF4-FFF2-40B4-BE49-F238E27FC236}">
                <a16:creationId xmlns:a16="http://schemas.microsoft.com/office/drawing/2014/main" id="{2A3D5B01-66E7-47EE-AD71-2F5FB9D2BA46}"/>
              </a:ext>
              <a:ext uri="{C183D7F6-B498-43B3-948B-1728B52AA6E4}">
                <adec:decorative xmlns:adec="http://schemas.microsoft.com/office/drawing/2017/decorative" val="1"/>
              </a:ext>
            </a:extLst>
          </p:cNvPr>
          <p:cNvSpPr/>
          <p:nvPr/>
        </p:nvSpPr>
        <p:spPr>
          <a:xfrm>
            <a:off x="3066633" y="3118275"/>
            <a:ext cx="3346942" cy="707886"/>
          </a:xfrm>
          <a:prstGeom prst="rect">
            <a:avLst/>
          </a:prstGeom>
          <a:noFill/>
        </p:spPr>
        <p:txBody>
          <a:bodyPr wrap="none" lIns="91440" tIns="45720" rIns="91440" bIns="45720">
            <a:spAutoFit/>
          </a:bodyPr>
          <a:lstStyle/>
          <a:p>
            <a:pPr algn="ctr"/>
            <a:r>
              <a:rPr lang="en-US" sz="4000" b="1" spc="50" dirty="0">
                <a:ln w="0"/>
                <a:solidFill>
                  <a:schemeClr val="bg2"/>
                </a:solidFill>
                <a:effectLst>
                  <a:innerShdw blurRad="63500" dist="50800" dir="13500000">
                    <a:srgbClr val="000000">
                      <a:alpha val="50000"/>
                    </a:srgbClr>
                  </a:innerShdw>
                </a:effectLst>
              </a:rPr>
              <a:t>Substance Use</a:t>
            </a:r>
          </a:p>
        </p:txBody>
      </p:sp>
      <p:sp>
        <p:nvSpPr>
          <p:cNvPr id="9" name="Rectangle 8">
            <a:extLst>
              <a:ext uri="{FF2B5EF4-FFF2-40B4-BE49-F238E27FC236}">
                <a16:creationId xmlns:a16="http://schemas.microsoft.com/office/drawing/2014/main" id="{FD28F79C-09FC-4783-BA80-E91BA7F9291D}"/>
              </a:ext>
              <a:ext uri="{C183D7F6-B498-43B3-948B-1728B52AA6E4}">
                <adec:decorative xmlns:adec="http://schemas.microsoft.com/office/drawing/2017/decorative" val="1"/>
              </a:ext>
            </a:extLst>
          </p:cNvPr>
          <p:cNvSpPr/>
          <p:nvPr/>
        </p:nvSpPr>
        <p:spPr>
          <a:xfrm rot="916913">
            <a:off x="5824424" y="2579020"/>
            <a:ext cx="2234907" cy="707886"/>
          </a:xfrm>
          <a:prstGeom prst="rect">
            <a:avLst/>
          </a:prstGeom>
          <a:noFill/>
        </p:spPr>
        <p:txBody>
          <a:bodyPr wrap="none" lIns="91440" tIns="45720" rIns="91440" bIns="45720">
            <a:spAutoFit/>
          </a:bodyPr>
          <a:lstStyle/>
          <a:p>
            <a:pPr algn="ctr"/>
            <a:r>
              <a:rPr lang="en-US" sz="4000" b="1" spc="50" dirty="0">
                <a:ln w="0"/>
                <a:solidFill>
                  <a:schemeClr val="bg2"/>
                </a:solidFill>
                <a:effectLst>
                  <a:innerShdw blurRad="63500" dist="50800" dir="13500000">
                    <a:srgbClr val="000000">
                      <a:alpha val="50000"/>
                    </a:srgbClr>
                  </a:innerShdw>
                </a:effectLst>
              </a:rPr>
              <a:t>Disability</a:t>
            </a:r>
          </a:p>
        </p:txBody>
      </p:sp>
      <p:sp>
        <p:nvSpPr>
          <p:cNvPr id="10" name="Rectangle 9">
            <a:extLst>
              <a:ext uri="{FF2B5EF4-FFF2-40B4-BE49-F238E27FC236}">
                <a16:creationId xmlns:a16="http://schemas.microsoft.com/office/drawing/2014/main" id="{81C9AB22-E03E-456E-ADD4-DF40ADA5E6F5}"/>
              </a:ext>
              <a:ext uri="{C183D7F6-B498-43B3-948B-1728B52AA6E4}">
                <adec:decorative xmlns:adec="http://schemas.microsoft.com/office/drawing/2017/decorative" val="1"/>
              </a:ext>
            </a:extLst>
          </p:cNvPr>
          <p:cNvSpPr/>
          <p:nvPr/>
        </p:nvSpPr>
        <p:spPr>
          <a:xfrm rot="20860331">
            <a:off x="2014959" y="2335734"/>
            <a:ext cx="3254289" cy="707886"/>
          </a:xfrm>
          <a:prstGeom prst="rect">
            <a:avLst/>
          </a:prstGeom>
          <a:noFill/>
        </p:spPr>
        <p:txBody>
          <a:bodyPr wrap="none" lIns="91440" tIns="45720" rIns="91440" bIns="45720">
            <a:spAutoFit/>
          </a:bodyPr>
          <a:lstStyle/>
          <a:p>
            <a:pPr algn="ctr"/>
            <a:r>
              <a:rPr lang="en-US" sz="4000" b="1" spc="50" dirty="0">
                <a:ln w="0"/>
                <a:solidFill>
                  <a:schemeClr val="bg2"/>
                </a:solidFill>
                <a:effectLst>
                  <a:innerShdw blurRad="63500" dist="50800" dir="13500000">
                    <a:srgbClr val="000000">
                      <a:alpha val="50000"/>
                    </a:srgbClr>
                  </a:innerShdw>
                </a:effectLst>
              </a:rPr>
              <a:t>Mental Illness</a:t>
            </a:r>
          </a:p>
        </p:txBody>
      </p:sp>
      <p:sp>
        <p:nvSpPr>
          <p:cNvPr id="11" name="Rectangle 10">
            <a:extLst>
              <a:ext uri="{FF2B5EF4-FFF2-40B4-BE49-F238E27FC236}">
                <a16:creationId xmlns:a16="http://schemas.microsoft.com/office/drawing/2014/main" id="{41118EC6-26C1-499A-97CF-0497A36715CB}"/>
              </a:ext>
              <a:ext uri="{C183D7F6-B498-43B3-948B-1728B52AA6E4}">
                <adec:decorative xmlns:adec="http://schemas.microsoft.com/office/drawing/2017/decorative" val="1"/>
              </a:ext>
            </a:extLst>
          </p:cNvPr>
          <p:cNvSpPr/>
          <p:nvPr/>
        </p:nvSpPr>
        <p:spPr>
          <a:xfrm rot="592708">
            <a:off x="1699908" y="3860216"/>
            <a:ext cx="3028393" cy="707886"/>
          </a:xfrm>
          <a:prstGeom prst="rect">
            <a:avLst/>
          </a:prstGeom>
          <a:noFill/>
        </p:spPr>
        <p:txBody>
          <a:bodyPr wrap="none" lIns="91440" tIns="45720" rIns="91440" bIns="45720">
            <a:spAutoFit/>
          </a:bodyPr>
          <a:lstStyle/>
          <a:p>
            <a:pPr algn="ctr"/>
            <a:r>
              <a:rPr lang="en-US" sz="4000" b="1" spc="50" dirty="0">
                <a:ln w="0"/>
                <a:solidFill>
                  <a:schemeClr val="bg2"/>
                </a:solidFill>
                <a:effectLst>
                  <a:innerShdw blurRad="63500" dist="50800" dir="13500000">
                    <a:srgbClr val="000000">
                      <a:alpha val="50000"/>
                    </a:srgbClr>
                  </a:innerShdw>
                </a:effectLst>
              </a:rPr>
              <a:t>Co-Occurring</a:t>
            </a:r>
          </a:p>
        </p:txBody>
      </p:sp>
      <p:sp>
        <p:nvSpPr>
          <p:cNvPr id="12" name="Rectangle 11">
            <a:extLst>
              <a:ext uri="{FF2B5EF4-FFF2-40B4-BE49-F238E27FC236}">
                <a16:creationId xmlns:a16="http://schemas.microsoft.com/office/drawing/2014/main" id="{EF2ADB91-9754-4948-BA4C-BD1397185C8E}"/>
              </a:ext>
              <a:ext uri="{C183D7F6-B498-43B3-948B-1728B52AA6E4}">
                <adec:decorative xmlns:adec="http://schemas.microsoft.com/office/drawing/2017/decorative" val="1"/>
              </a:ext>
            </a:extLst>
          </p:cNvPr>
          <p:cNvSpPr/>
          <p:nvPr/>
        </p:nvSpPr>
        <p:spPr>
          <a:xfrm rot="20545353">
            <a:off x="8375434" y="4427025"/>
            <a:ext cx="987770" cy="707886"/>
          </a:xfrm>
          <a:prstGeom prst="rect">
            <a:avLst/>
          </a:prstGeom>
          <a:noFill/>
        </p:spPr>
        <p:txBody>
          <a:bodyPr wrap="none" lIns="91440" tIns="45720" rIns="91440" bIns="45720">
            <a:spAutoFit/>
          </a:bodyPr>
          <a:lstStyle/>
          <a:p>
            <a:pPr algn="ctr"/>
            <a:r>
              <a:rPr lang="en-US" sz="4000" b="1" spc="50" dirty="0">
                <a:ln w="0"/>
                <a:solidFill>
                  <a:schemeClr val="bg2"/>
                </a:solidFill>
                <a:effectLst>
                  <a:innerShdw blurRad="63500" dist="50800" dir="13500000">
                    <a:srgbClr val="000000">
                      <a:alpha val="50000"/>
                    </a:srgbClr>
                  </a:innerShdw>
                </a:effectLst>
              </a:rPr>
              <a:t>IDD</a:t>
            </a:r>
          </a:p>
        </p:txBody>
      </p:sp>
      <p:sp>
        <p:nvSpPr>
          <p:cNvPr id="13" name="Rectangle 12">
            <a:extLst>
              <a:ext uri="{FF2B5EF4-FFF2-40B4-BE49-F238E27FC236}">
                <a16:creationId xmlns:a16="http://schemas.microsoft.com/office/drawing/2014/main" id="{ED423945-E166-4938-B92A-8F9B5DB9E9E5}"/>
              </a:ext>
              <a:ext uri="{C183D7F6-B498-43B3-948B-1728B52AA6E4}">
                <adec:decorative xmlns:adec="http://schemas.microsoft.com/office/drawing/2017/decorative" val="1"/>
              </a:ext>
            </a:extLst>
          </p:cNvPr>
          <p:cNvSpPr/>
          <p:nvPr/>
        </p:nvSpPr>
        <p:spPr>
          <a:xfrm rot="634223">
            <a:off x="2074742" y="4862408"/>
            <a:ext cx="2646878" cy="707886"/>
          </a:xfrm>
          <a:prstGeom prst="rect">
            <a:avLst/>
          </a:prstGeom>
          <a:noFill/>
        </p:spPr>
        <p:txBody>
          <a:bodyPr wrap="none" lIns="91440" tIns="45720" rIns="91440" bIns="45720">
            <a:spAutoFit/>
          </a:bodyPr>
          <a:lstStyle/>
          <a:p>
            <a:pPr algn="ctr"/>
            <a:r>
              <a:rPr lang="en-US" sz="4000" b="1" spc="50" dirty="0">
                <a:ln w="0"/>
                <a:solidFill>
                  <a:schemeClr val="bg2"/>
                </a:solidFill>
                <a:effectLst>
                  <a:innerShdw blurRad="63500" dist="50800" dir="13500000">
                    <a:srgbClr val="000000">
                      <a:alpha val="50000"/>
                    </a:srgbClr>
                  </a:innerShdw>
                </a:effectLst>
              </a:rPr>
              <a:t>Living With</a:t>
            </a:r>
          </a:p>
        </p:txBody>
      </p:sp>
      <p:sp>
        <p:nvSpPr>
          <p:cNvPr id="14" name="Rectangle 13">
            <a:extLst>
              <a:ext uri="{FF2B5EF4-FFF2-40B4-BE49-F238E27FC236}">
                <a16:creationId xmlns:a16="http://schemas.microsoft.com/office/drawing/2014/main" id="{48DEE974-E327-4639-B82C-E67A333D4768}"/>
              </a:ext>
              <a:ext uri="{C183D7F6-B498-43B3-948B-1728B52AA6E4}">
                <adec:decorative xmlns:adec="http://schemas.microsoft.com/office/drawing/2017/decorative" val="1"/>
              </a:ext>
            </a:extLst>
          </p:cNvPr>
          <p:cNvSpPr/>
          <p:nvPr/>
        </p:nvSpPr>
        <p:spPr>
          <a:xfrm rot="20768023">
            <a:off x="4937127" y="3631402"/>
            <a:ext cx="5589864" cy="707886"/>
          </a:xfrm>
          <a:prstGeom prst="rect">
            <a:avLst/>
          </a:prstGeom>
          <a:noFill/>
        </p:spPr>
        <p:txBody>
          <a:bodyPr wrap="none" lIns="91440" tIns="45720" rIns="91440" bIns="45720">
            <a:spAutoFit/>
          </a:bodyPr>
          <a:lstStyle/>
          <a:p>
            <a:pPr algn="ctr"/>
            <a:r>
              <a:rPr lang="en-US" sz="4000" b="1" spc="50" dirty="0">
                <a:ln w="0"/>
                <a:solidFill>
                  <a:schemeClr val="bg2"/>
                </a:solidFill>
                <a:effectLst>
                  <a:innerShdw blurRad="63500" dist="50800" dir="13500000">
                    <a:srgbClr val="000000">
                      <a:alpha val="50000"/>
                    </a:srgbClr>
                  </a:innerShdw>
                </a:effectLst>
              </a:rPr>
              <a:t>Mental Health Condition</a:t>
            </a:r>
          </a:p>
        </p:txBody>
      </p:sp>
      <p:sp>
        <p:nvSpPr>
          <p:cNvPr id="2" name="Thought Bubble: Cloud 1" descr="Question and Answer">
            <a:extLst>
              <a:ext uri="{FF2B5EF4-FFF2-40B4-BE49-F238E27FC236}">
                <a16:creationId xmlns:a16="http://schemas.microsoft.com/office/drawing/2014/main" id="{89ADC396-B201-BC17-D029-0B0E7BF43783}"/>
              </a:ext>
            </a:extLst>
          </p:cNvPr>
          <p:cNvSpPr/>
          <p:nvPr/>
        </p:nvSpPr>
        <p:spPr>
          <a:xfrm>
            <a:off x="159779" y="6113326"/>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0E3255"/>
                </a:solidFill>
                <a:effectLst/>
                <a:ea typeface="Calibri" panose="020F0502020204030204" pitchFamily="34" charset="0"/>
                <a:cs typeface="Times New Roman" panose="02020603050405020304" pitchFamily="18" charset="0"/>
              </a:rPr>
              <a:t>Q&amp;A</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526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776113-F3AC-2B2E-0215-797498D26015}"/>
              </a:ext>
            </a:extLst>
          </p:cNvPr>
          <p:cNvSpPr>
            <a:spLocks noGrp="1"/>
          </p:cNvSpPr>
          <p:nvPr>
            <p:ph type="title"/>
          </p:nvPr>
        </p:nvSpPr>
        <p:spPr>
          <a:xfrm>
            <a:off x="592214" y="365125"/>
            <a:ext cx="9008985" cy="611419"/>
          </a:xfrm>
        </p:spPr>
        <p:txBody>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Background: </a:t>
            </a:r>
            <a:b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br>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Mental Health &amp; Criminal Justice</a:t>
            </a:r>
            <a:endParaRPr lang="en-US" dirty="0"/>
          </a:p>
        </p:txBody>
      </p:sp>
      <p:pic>
        <p:nvPicPr>
          <p:cNvPr id="7" name="Content Placeholder 10">
            <a:extLst>
              <a:ext uri="{FF2B5EF4-FFF2-40B4-BE49-F238E27FC236}">
                <a16:creationId xmlns:a16="http://schemas.microsoft.com/office/drawing/2014/main" id="{C8E2C02F-7018-C9AD-8E5B-CBAFF6511DAF}"/>
              </a:ext>
              <a:ext uri="{C183D7F6-B498-43B3-948B-1728B52AA6E4}">
                <adec:decorative xmlns:adec="http://schemas.microsoft.com/office/drawing/2017/decorative" val="1"/>
              </a:ext>
            </a:extLst>
          </p:cNvPr>
          <p:cNvPicPr>
            <a:picLocks noChangeAspect="1"/>
          </p:cNvPicPr>
          <p:nvPr/>
        </p:nvPicPr>
        <p:blipFill rotWithShape="1">
          <a:blip r:embed="rId3">
            <a:duotone>
              <a:prstClr val="black"/>
              <a:schemeClr val="accent1">
                <a:lumMod val="60000"/>
                <a:lumOff val="40000"/>
                <a:tint val="45000"/>
                <a:satMod val="400000"/>
              </a:schemeClr>
            </a:duotone>
            <a:alphaModFix amt="50000"/>
            <a:extLst>
              <a:ext uri="{28A0092B-C50C-407E-A947-70E740481C1C}">
                <a14:useLocalDpi xmlns:a14="http://schemas.microsoft.com/office/drawing/2010/main" val="0"/>
              </a:ext>
            </a:extLst>
          </a:blip>
          <a:srcRect t="26799" b="4885"/>
          <a:stretch/>
        </p:blipFill>
        <p:spPr>
          <a:xfrm>
            <a:off x="0" y="1282044"/>
            <a:ext cx="12192000" cy="5575956"/>
          </a:xfrm>
          <a:prstGeom prst="rect">
            <a:avLst/>
          </a:prstGeom>
        </p:spPr>
      </p:pic>
      <p:sp>
        <p:nvSpPr>
          <p:cNvPr id="6" name="Content Placeholder 5">
            <a:extLst>
              <a:ext uri="{FF2B5EF4-FFF2-40B4-BE49-F238E27FC236}">
                <a16:creationId xmlns:a16="http://schemas.microsoft.com/office/drawing/2014/main" id="{D14DEDF5-7A69-E484-874E-6A5C88543441}"/>
              </a:ext>
            </a:extLst>
          </p:cNvPr>
          <p:cNvSpPr>
            <a:spLocks noGrp="1"/>
          </p:cNvSpPr>
          <p:nvPr>
            <p:ph idx="1"/>
          </p:nvPr>
        </p:nvSpPr>
        <p:spPr>
          <a:xfrm>
            <a:off x="326214" y="1520739"/>
            <a:ext cx="11624486" cy="5235661"/>
          </a:xfrm>
          <a:solidFill>
            <a:srgbClr val="FFFFFF">
              <a:alpha val="88000"/>
            </a:srgbClr>
          </a:solidFill>
          <a:ln w="28575">
            <a:noFill/>
          </a:ln>
        </p:spPr>
        <p:txBody>
          <a:bodyPr wrap="square" rtlCol="0">
            <a:noAutofit/>
          </a:bodyPr>
          <a:lstStyle/>
          <a:p>
            <a:pPr marL="285750" indent="-285750">
              <a:spcBef>
                <a:spcPts val="600"/>
              </a:spcBef>
              <a:spcAft>
                <a:spcPts val="600"/>
              </a:spcAft>
            </a:pPr>
            <a:r>
              <a:rPr lang="en-US" sz="3200" dirty="0"/>
              <a:t>Across the country, 1–20%  of calls for service involve individuals with MH conditions </a:t>
            </a:r>
          </a:p>
          <a:p>
            <a:pPr marL="285750" indent="-285750">
              <a:spcBef>
                <a:spcPts val="600"/>
              </a:spcBef>
              <a:spcAft>
                <a:spcPts val="600"/>
              </a:spcAft>
            </a:pPr>
            <a:r>
              <a:rPr lang="en-US" sz="3200" dirty="0"/>
              <a:t>Research suggests ≈ 25% of people with MH conditions have been arrested at some point in their life</a:t>
            </a:r>
          </a:p>
          <a:p>
            <a:pPr marL="285750" indent="-285750">
              <a:spcBef>
                <a:spcPts val="600"/>
              </a:spcBef>
              <a:spcAft>
                <a:spcPts val="600"/>
              </a:spcAft>
            </a:pPr>
            <a:r>
              <a:rPr lang="en-US" sz="3200" dirty="0"/>
              <a:t>National database on fatal police shootings (2015–2021) reports 1 in 5 shooting incidents involve a person with mental illness</a:t>
            </a:r>
          </a:p>
          <a:p>
            <a:pPr marL="285750" indent="-285750">
              <a:spcBef>
                <a:spcPts val="600"/>
              </a:spcBef>
              <a:spcAft>
                <a:spcPts val="600"/>
              </a:spcAft>
            </a:pPr>
            <a:r>
              <a:rPr lang="en-US" sz="3200" dirty="0"/>
              <a:t>BJS 2016 survey of individuals in state and federal prisons:</a:t>
            </a:r>
          </a:p>
          <a:p>
            <a:pPr marL="914400" lvl="1" indent="-457200">
              <a:spcAft>
                <a:spcPts val="600"/>
              </a:spcAft>
              <a:buFont typeface="Wingdings" panose="05000000000000000000" pitchFamily="2" charset="2"/>
              <a:buChar char="§"/>
            </a:pPr>
            <a:r>
              <a:rPr lang="en-US" sz="2800" dirty="0">
                <a:solidFill>
                  <a:srgbClr val="103255"/>
                </a:solidFill>
              </a:rPr>
              <a:t>41% report having a history of mental illness</a:t>
            </a:r>
          </a:p>
          <a:p>
            <a:pPr marL="914400" lvl="1" indent="-457200">
              <a:spcAft>
                <a:spcPts val="600"/>
              </a:spcAft>
              <a:buFont typeface="Wingdings" panose="05000000000000000000" pitchFamily="2" charset="2"/>
              <a:buChar char="§"/>
            </a:pPr>
            <a:r>
              <a:rPr lang="en-US" sz="2800" dirty="0">
                <a:solidFill>
                  <a:srgbClr val="103255"/>
                </a:solidFill>
              </a:rPr>
              <a:t>13% report experiencing serious psychological distress in last 30 days</a:t>
            </a:r>
          </a:p>
        </p:txBody>
      </p:sp>
    </p:spTree>
    <p:extLst>
      <p:ext uri="{BB962C8B-B14F-4D97-AF65-F5344CB8AC3E}">
        <p14:creationId xmlns:p14="http://schemas.microsoft.com/office/powerpoint/2010/main" val="273517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632752-842D-5DD7-538A-EAEBDCD52E0B}"/>
              </a:ext>
            </a:extLst>
          </p:cNvPr>
          <p:cNvSpPr>
            <a:spLocks noGrp="1"/>
          </p:cNvSpPr>
          <p:nvPr>
            <p:ph type="title"/>
          </p:nvPr>
        </p:nvSpPr>
        <p:spPr/>
        <p:txBody>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Background:</a:t>
            </a:r>
            <a:b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br>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Disabilities &amp; Criminal Justice</a:t>
            </a:r>
            <a:endParaRPr lang="en-US" dirty="0"/>
          </a:p>
        </p:txBody>
      </p:sp>
      <p:pic>
        <p:nvPicPr>
          <p:cNvPr id="8" name="Content Placeholder 10">
            <a:extLst>
              <a:ext uri="{FF2B5EF4-FFF2-40B4-BE49-F238E27FC236}">
                <a16:creationId xmlns:a16="http://schemas.microsoft.com/office/drawing/2014/main" id="{3FEDCD54-08AC-94F3-F48F-162E4C11FCFA}"/>
              </a:ext>
              <a:ext uri="{C183D7F6-B498-43B3-948B-1728B52AA6E4}">
                <adec:decorative xmlns:adec="http://schemas.microsoft.com/office/drawing/2017/decorative" val="1"/>
              </a:ext>
            </a:extLst>
          </p:cNvPr>
          <p:cNvPicPr>
            <a:picLocks noChangeAspect="1"/>
          </p:cNvPicPr>
          <p:nvPr/>
        </p:nvPicPr>
        <p:blipFill rotWithShape="1">
          <a:blip r:embed="rId3">
            <a:duotone>
              <a:prstClr val="black"/>
              <a:schemeClr val="accent1">
                <a:lumMod val="60000"/>
                <a:lumOff val="40000"/>
                <a:tint val="45000"/>
                <a:satMod val="400000"/>
              </a:schemeClr>
            </a:duotone>
            <a:alphaModFix amt="35000"/>
            <a:extLst>
              <a:ext uri="{28A0092B-C50C-407E-A947-70E740481C1C}">
                <a14:useLocalDpi xmlns:a14="http://schemas.microsoft.com/office/drawing/2010/main" val="0"/>
              </a:ext>
            </a:extLst>
          </a:blip>
          <a:srcRect t="26799" b="4885"/>
          <a:stretch/>
        </p:blipFill>
        <p:spPr>
          <a:xfrm>
            <a:off x="-1" y="1282044"/>
            <a:ext cx="12192000" cy="5575956"/>
          </a:xfrm>
          <a:prstGeom prst="rect">
            <a:avLst/>
          </a:prstGeom>
        </p:spPr>
      </p:pic>
      <p:sp>
        <p:nvSpPr>
          <p:cNvPr id="7" name="Content Placeholder 6">
            <a:extLst>
              <a:ext uri="{FF2B5EF4-FFF2-40B4-BE49-F238E27FC236}">
                <a16:creationId xmlns:a16="http://schemas.microsoft.com/office/drawing/2014/main" id="{79697FA2-9471-DAD0-66A3-BA2CD7D1D2EE}"/>
              </a:ext>
            </a:extLst>
          </p:cNvPr>
          <p:cNvSpPr>
            <a:spLocks noGrp="1"/>
          </p:cNvSpPr>
          <p:nvPr>
            <p:ph idx="1"/>
          </p:nvPr>
        </p:nvSpPr>
        <p:spPr>
          <a:xfrm>
            <a:off x="592214" y="1446598"/>
            <a:ext cx="11007571" cy="4832092"/>
          </a:xfrm>
          <a:solidFill>
            <a:srgbClr val="FFFFFF">
              <a:alpha val="88000"/>
            </a:srgbClr>
          </a:solidFill>
          <a:ln w="28575">
            <a:noFill/>
          </a:ln>
        </p:spPr>
        <p:txBody>
          <a:bodyPr wrap="square" rtlCol="0">
            <a:spAutoFit/>
          </a:bodyPr>
          <a:lstStyle/>
          <a:p>
            <a:pPr marL="280988" marR="0" lvl="0" indent="-2809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a:ln>
                  <a:noFill/>
                </a:ln>
                <a:solidFill>
                  <a:srgbClr val="103255"/>
                </a:solidFill>
                <a:effectLst/>
                <a:uLnTx/>
                <a:uFillTx/>
                <a:latin typeface="Calibri" panose="020F0502020204030204"/>
                <a:ea typeface="+mn-ea"/>
                <a:cs typeface="+mn-cs"/>
              </a:rPr>
              <a:t>By </a:t>
            </a: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age 28, people with disabilities are more likely to have been arrested than those without disabilities</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Between 12–39% of individuals who experience homelessness have an intellectual disability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Individuals in state and federal prisons are ≈ 2.5x more likely to report having a disability than the general population</a:t>
            </a:r>
          </a:p>
          <a:p>
            <a:pPr marL="914400" marR="0" lvl="1" indent="-280988"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Approx. 38% report having a disability of any kind</a:t>
            </a:r>
          </a:p>
          <a:p>
            <a:pPr marL="914400" marR="0" lvl="1" indent="-2809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23% report having a cognitive disability</a:t>
            </a:r>
            <a:endPar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endParaRPr>
          </a:p>
        </p:txBody>
      </p:sp>
      <p:sp>
        <p:nvSpPr>
          <p:cNvPr id="10" name="Thought Bubble: Cloud 9" descr="Question and Answer">
            <a:extLst>
              <a:ext uri="{FF2B5EF4-FFF2-40B4-BE49-F238E27FC236}">
                <a16:creationId xmlns:a16="http://schemas.microsoft.com/office/drawing/2014/main" id="{9C2C4DF0-C524-9C08-DD5C-0C08E9051403}"/>
              </a:ext>
            </a:extLst>
          </p:cNvPr>
          <p:cNvSpPr/>
          <p:nvPr/>
        </p:nvSpPr>
        <p:spPr>
          <a:xfrm>
            <a:off x="10814925" y="5948879"/>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83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A4010F-D152-6A4F-F30D-58D1646E396B}"/>
              </a:ext>
            </a:extLst>
          </p:cNvPr>
          <p:cNvSpPr>
            <a:spLocks noGrp="1"/>
          </p:cNvSpPr>
          <p:nvPr>
            <p:ph type="title"/>
          </p:nvPr>
        </p:nvSpPr>
        <p:spPr>
          <a:xfrm>
            <a:off x="592214" y="365125"/>
            <a:ext cx="9910685" cy="611419"/>
          </a:xfrm>
        </p:spPr>
        <p:txBody>
          <a:bodyPr>
            <a:noAutofit/>
          </a:bodyPr>
          <a:lstStyle/>
          <a:p>
            <a:r>
              <a:rPr kumimoji="0" lang="en-US" sz="4800" b="1" i="0" u="none" strike="noStrike" kern="1200" cap="none" spc="0" normalizeH="0" baseline="0" noProof="0" dirty="0">
                <a:ln>
                  <a:noFill/>
                </a:ln>
                <a:solidFill>
                  <a:prstClr val="white"/>
                </a:solidFill>
                <a:effectLst/>
                <a:uLnTx/>
                <a:uFillTx/>
                <a:latin typeface="Calibri" panose="020F0502020204030204"/>
                <a:ea typeface="+mj-ea"/>
                <a:cs typeface="+mj-cs"/>
              </a:rPr>
              <a:t>Police-Mental Health Collaboration (PMHC) in Crisis Response</a:t>
            </a:r>
            <a:endParaRPr lang="en-US" dirty="0"/>
          </a:p>
        </p:txBody>
      </p:sp>
      <p:sp>
        <p:nvSpPr>
          <p:cNvPr id="6" name="Content Placeholder 5">
            <a:extLst>
              <a:ext uri="{FF2B5EF4-FFF2-40B4-BE49-F238E27FC236}">
                <a16:creationId xmlns:a16="http://schemas.microsoft.com/office/drawing/2014/main" id="{5C954BDE-4C54-DED0-ACAF-CD51BED26DC1}"/>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PMHCs are developed to provide safe, effective responses to people with mental health conditions and/or substance use disorders</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Aim to improve safety, increase access to services, reduce repeat encounters, and enhance police-community relations </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Can take many different forms, but programs are characterized by 10 Essential Elements</a:t>
            </a:r>
          </a:p>
        </p:txBody>
      </p:sp>
      <p:pic>
        <p:nvPicPr>
          <p:cNvPr id="9" name="Picture 8" descr="Partnership with dots connecting to collaboration, performance, plan, teamwork, synergy, success, and win-win">
            <a:extLst>
              <a:ext uri="{FF2B5EF4-FFF2-40B4-BE49-F238E27FC236}">
                <a16:creationId xmlns:a16="http://schemas.microsoft.com/office/drawing/2014/main" id="{104F6864-FF31-16A8-72BE-745FCE211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553" y="4443942"/>
            <a:ext cx="7142890" cy="2083224"/>
          </a:xfrm>
          <a:prstGeom prst="rect">
            <a:avLst/>
          </a:prstGeom>
        </p:spPr>
      </p:pic>
    </p:spTree>
    <p:extLst>
      <p:ext uri="{BB962C8B-B14F-4D97-AF65-F5344CB8AC3E}">
        <p14:creationId xmlns:p14="http://schemas.microsoft.com/office/powerpoint/2010/main" val="178334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D3998B5-CB6D-1FC9-D8D6-F92798A46F9D}"/>
              </a:ext>
            </a:extLst>
          </p:cNvPr>
          <p:cNvSpPr>
            <a:spLocks noGrp="1"/>
          </p:cNvSpPr>
          <p:nvPr>
            <p:ph type="title"/>
          </p:nvPr>
        </p:nvSpPr>
        <p:spPr/>
        <p:txBody>
          <a:bodyPr/>
          <a:lstStyle/>
          <a:p>
            <a:r>
              <a:rPr kumimoji="0" lang="en-US" sz="4800" b="1" i="0" u="none" strike="noStrike" kern="1200" cap="none" spc="0" normalizeH="0" baseline="0" noProof="0" dirty="0">
                <a:ln>
                  <a:noFill/>
                </a:ln>
                <a:solidFill>
                  <a:prstClr val="white"/>
                </a:solidFill>
                <a:effectLst/>
                <a:uLnTx/>
                <a:uFillTx/>
                <a:latin typeface="Calibri" panose="020F0502020204030204"/>
                <a:ea typeface="+mj-ea"/>
                <a:cs typeface="+mj-cs"/>
              </a:rPr>
              <a:t>10 Essential Elements of </a:t>
            </a:r>
            <a:br>
              <a:rPr kumimoji="0" lang="en-US" sz="4800" b="1"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en-US" sz="4800" b="1" i="0" u="none" strike="noStrike" kern="1200" cap="none" spc="0" normalizeH="0" baseline="0" noProof="0" dirty="0">
                <a:ln>
                  <a:noFill/>
                </a:ln>
                <a:solidFill>
                  <a:prstClr val="white"/>
                </a:solidFill>
                <a:effectLst/>
                <a:uLnTx/>
                <a:uFillTx/>
                <a:latin typeface="Calibri" panose="020F0502020204030204"/>
                <a:ea typeface="+mj-ea"/>
                <a:cs typeface="+mj-cs"/>
              </a:rPr>
              <a:t>PMHC in Crisis Response</a:t>
            </a:r>
            <a:endParaRPr lang="en-US" dirty="0"/>
          </a:p>
        </p:txBody>
      </p:sp>
      <p:sp>
        <p:nvSpPr>
          <p:cNvPr id="15" name="Content Placeholder 14">
            <a:extLst>
              <a:ext uri="{FF2B5EF4-FFF2-40B4-BE49-F238E27FC236}">
                <a16:creationId xmlns:a16="http://schemas.microsoft.com/office/drawing/2014/main" id="{9DC5678B-1682-B008-279B-C81573419440}"/>
              </a:ext>
            </a:extLst>
          </p:cNvPr>
          <p:cNvSpPr>
            <a:spLocks noGrp="1"/>
          </p:cNvSpPr>
          <p:nvPr>
            <p:ph idx="1"/>
          </p:nvPr>
        </p:nvSpPr>
        <p:spPr>
          <a:xfrm>
            <a:off x="592214" y="1687898"/>
            <a:ext cx="5503785" cy="3773102"/>
          </a:xfrm>
        </p:spPr>
        <p:txBody>
          <a:bodyPr/>
          <a:lstStyle/>
          <a:p>
            <a:pPr marL="514350" marR="0" lvl="0" indent="-514350" algn="l" defTabSz="914400" rtl="0" eaLnBrk="1" fontAlgn="auto" latinLnBrk="0" hangingPunct="1">
              <a:lnSpc>
                <a:spcPct val="90000"/>
              </a:lnSpc>
              <a:spcBef>
                <a:spcPts val="1000"/>
              </a:spcBef>
              <a:spcAft>
                <a:spcPts val="0"/>
              </a:spcAft>
              <a:buClr>
                <a:srgbClr val="306E36"/>
              </a:buClr>
              <a:buSzTx/>
              <a:buFont typeface="Arial" panose="020B0604020202020204" pitchFamily="34" charset="0"/>
              <a:buAutoNum type="arabicPeriod"/>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Collaborative Planning &amp; Implementation</a:t>
            </a:r>
          </a:p>
          <a:p>
            <a:pPr marL="514350" marR="0" lvl="0" indent="-514350" algn="l" defTabSz="914400" rtl="0" eaLnBrk="1" fontAlgn="auto" latinLnBrk="0" hangingPunct="1">
              <a:lnSpc>
                <a:spcPct val="90000"/>
              </a:lnSpc>
              <a:spcBef>
                <a:spcPts val="1000"/>
              </a:spcBef>
              <a:spcAft>
                <a:spcPts val="0"/>
              </a:spcAft>
              <a:buClr>
                <a:srgbClr val="306E36"/>
              </a:buClr>
              <a:buSzTx/>
              <a:buFont typeface="Arial" panose="020B0604020202020204" pitchFamily="34" charset="0"/>
              <a:buAutoNum type="arabicPeriod"/>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Program Design</a:t>
            </a:r>
          </a:p>
          <a:p>
            <a:pPr marL="514350" marR="0" lvl="0" indent="-514350" algn="l" defTabSz="914400" rtl="0" eaLnBrk="1" fontAlgn="auto" latinLnBrk="0" hangingPunct="1">
              <a:lnSpc>
                <a:spcPct val="90000"/>
              </a:lnSpc>
              <a:spcBef>
                <a:spcPts val="1000"/>
              </a:spcBef>
              <a:spcAft>
                <a:spcPts val="0"/>
              </a:spcAft>
              <a:buClr>
                <a:srgbClr val="306E36"/>
              </a:buClr>
              <a:buSzTx/>
              <a:buFont typeface="Arial" panose="020B0604020202020204" pitchFamily="34" charset="0"/>
              <a:buAutoNum type="arabicPeriod"/>
              <a:tabLst/>
              <a:defRPr/>
            </a:pPr>
            <a:r>
              <a:rPr kumimoji="0" lang="en-US" sz="2800" b="1" i="0" u="none" strike="noStrike" kern="1200" cap="none" spc="0" normalizeH="0" baseline="0" noProof="0" dirty="0">
                <a:ln>
                  <a:noFill/>
                </a:ln>
                <a:solidFill>
                  <a:srgbClr val="103255"/>
                </a:solidFill>
                <a:effectLst/>
                <a:uLnTx/>
                <a:uFillTx/>
                <a:latin typeface="Calibri" panose="020F0502020204030204"/>
                <a:ea typeface="+mn-ea"/>
                <a:cs typeface="+mn-cs"/>
              </a:rPr>
              <a:t>Specialized Training</a:t>
            </a:r>
            <a:r>
              <a:rPr kumimoji="0" lang="en-US" sz="2000" b="1" i="0" u="none" strike="noStrike" kern="1200" cap="none" spc="0" normalizeH="0" baseline="0" noProof="0" dirty="0">
                <a:ln>
                  <a:noFill/>
                </a:ln>
                <a:solidFill>
                  <a:srgbClr val="103255"/>
                </a:solidFill>
                <a:effectLst/>
                <a:uLnTx/>
                <a:uFillTx/>
                <a:latin typeface="Calibri" panose="020F0502020204030204"/>
                <a:ea typeface="+mn-ea"/>
                <a:cs typeface="+mn-cs"/>
              </a:rPr>
              <a:t> (highlighted)</a:t>
            </a:r>
          </a:p>
          <a:p>
            <a:pPr marL="514350" marR="0" lvl="0" indent="-514350" algn="l" defTabSz="914400" rtl="0" eaLnBrk="1" fontAlgn="auto" latinLnBrk="0" hangingPunct="1">
              <a:lnSpc>
                <a:spcPct val="90000"/>
              </a:lnSpc>
              <a:spcBef>
                <a:spcPts val="1000"/>
              </a:spcBef>
              <a:spcAft>
                <a:spcPts val="0"/>
              </a:spcAft>
              <a:buClr>
                <a:srgbClr val="306E36"/>
              </a:buClr>
              <a:buSzTx/>
              <a:buFont typeface="Arial" panose="020B0604020202020204" pitchFamily="34" charset="0"/>
              <a:buAutoNum type="arabicPeriod"/>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Call-Taker &amp; Dispatcher Protocols</a:t>
            </a:r>
          </a:p>
          <a:p>
            <a:pPr marL="514350" marR="0" lvl="0" indent="-514350" algn="l" defTabSz="914400" rtl="0" eaLnBrk="1" fontAlgn="auto" latinLnBrk="0" hangingPunct="1">
              <a:lnSpc>
                <a:spcPct val="90000"/>
              </a:lnSpc>
              <a:spcBef>
                <a:spcPts val="1000"/>
              </a:spcBef>
              <a:spcAft>
                <a:spcPts val="0"/>
              </a:spcAft>
              <a:buClr>
                <a:srgbClr val="306E36"/>
              </a:buClr>
              <a:buSzTx/>
              <a:buFont typeface="Arial" panose="020B0604020202020204" pitchFamily="34" charset="0"/>
              <a:buAutoNum type="arabicPeriod"/>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Stabilization, Observation, &amp; Disposition</a:t>
            </a:r>
          </a:p>
        </p:txBody>
      </p:sp>
      <p:sp>
        <p:nvSpPr>
          <p:cNvPr id="16" name="Content Placeholder 15">
            <a:extLst>
              <a:ext uri="{FF2B5EF4-FFF2-40B4-BE49-F238E27FC236}">
                <a16:creationId xmlns:a16="http://schemas.microsoft.com/office/drawing/2014/main" id="{C10C6A23-7135-4444-79F9-9245436B5281}"/>
              </a:ext>
            </a:extLst>
          </p:cNvPr>
          <p:cNvSpPr>
            <a:spLocks noGrp="1"/>
          </p:cNvSpPr>
          <p:nvPr>
            <p:ph idx="10"/>
          </p:nvPr>
        </p:nvSpPr>
        <p:spPr>
          <a:xfrm>
            <a:off x="6210301" y="1687898"/>
            <a:ext cx="5389486" cy="3949700"/>
          </a:xfrm>
        </p:spPr>
        <p:txBody>
          <a:bodyPr/>
          <a:lstStyle/>
          <a:p>
            <a:pPr marL="514350" indent="-514350">
              <a:spcAft>
                <a:spcPts val="600"/>
              </a:spcAft>
              <a:buClr>
                <a:srgbClr val="306E36"/>
              </a:buClr>
              <a:buFont typeface="+mj-lt"/>
              <a:buAutoNum type="arabicPeriod" startAt="6"/>
            </a:pPr>
            <a:r>
              <a:rPr lang="en-US" dirty="0"/>
              <a:t>Transportation &amp; Custodial Transfer</a:t>
            </a:r>
          </a:p>
          <a:p>
            <a:pPr marL="514350" indent="-514350">
              <a:spcAft>
                <a:spcPts val="600"/>
              </a:spcAft>
              <a:buClr>
                <a:srgbClr val="306E36"/>
              </a:buClr>
              <a:buFont typeface="+mj-lt"/>
              <a:buAutoNum type="arabicPeriod" startAt="6"/>
            </a:pPr>
            <a:r>
              <a:rPr lang="en-US" dirty="0"/>
              <a:t>Information Exchange &amp; Confidentiality</a:t>
            </a:r>
          </a:p>
          <a:p>
            <a:pPr marL="514350" indent="-514350">
              <a:spcAft>
                <a:spcPts val="600"/>
              </a:spcAft>
              <a:buClr>
                <a:srgbClr val="306E36"/>
              </a:buClr>
              <a:buFont typeface="+mj-lt"/>
              <a:buAutoNum type="arabicPeriod" startAt="6"/>
            </a:pPr>
            <a:r>
              <a:rPr lang="en-US" dirty="0"/>
              <a:t>Treatment, Supports, &amp; Services</a:t>
            </a:r>
          </a:p>
          <a:p>
            <a:pPr marL="514350" indent="-514350">
              <a:spcAft>
                <a:spcPts val="600"/>
              </a:spcAft>
              <a:buClr>
                <a:srgbClr val="306E36"/>
              </a:buClr>
              <a:buFont typeface="+mj-lt"/>
              <a:buAutoNum type="arabicPeriod" startAt="6"/>
            </a:pPr>
            <a:r>
              <a:rPr lang="en-US" dirty="0"/>
              <a:t>Organizational Support</a:t>
            </a:r>
          </a:p>
          <a:p>
            <a:pPr marL="514350" indent="-514350">
              <a:buClr>
                <a:srgbClr val="306E36"/>
              </a:buClr>
              <a:buFont typeface="+mj-lt"/>
              <a:buAutoNum type="arabicPeriod" startAt="6"/>
            </a:pPr>
            <a:r>
              <a:rPr lang="en-US" dirty="0"/>
              <a:t>Program Evaluation &amp; Sustainability</a:t>
            </a:r>
          </a:p>
        </p:txBody>
      </p:sp>
      <p:sp>
        <p:nvSpPr>
          <p:cNvPr id="17" name="Content Placeholder 16">
            <a:extLst>
              <a:ext uri="{FF2B5EF4-FFF2-40B4-BE49-F238E27FC236}">
                <a16:creationId xmlns:a16="http://schemas.microsoft.com/office/drawing/2014/main" id="{A473BECE-EB2C-A948-F7B8-E53813E51F72}"/>
              </a:ext>
            </a:extLst>
          </p:cNvPr>
          <p:cNvSpPr>
            <a:spLocks noGrp="1"/>
          </p:cNvSpPr>
          <p:nvPr>
            <p:ph idx="11"/>
          </p:nvPr>
        </p:nvSpPr>
        <p:spPr>
          <a:xfrm>
            <a:off x="592215" y="5637598"/>
            <a:ext cx="5389486" cy="867930"/>
          </a:xfrm>
          <a:noFill/>
          <a:ln w="57150">
            <a:solidFill>
              <a:srgbClr val="306E36"/>
            </a:solidFill>
          </a:ln>
        </p:spPr>
        <p:txBody>
          <a:bodyPr wrap="square" rtlCol="0">
            <a:spAutoFit/>
          </a:bodyPr>
          <a:lstStyle/>
          <a:p>
            <a:pPr marL="0" indent="0" algn="ctr">
              <a:buNone/>
            </a:pPr>
            <a:r>
              <a:rPr lang="en-US" b="1" dirty="0"/>
              <a:t>CRIT as one essential element for effective crisis response</a:t>
            </a:r>
          </a:p>
        </p:txBody>
      </p:sp>
      <p:pic>
        <p:nvPicPr>
          <p:cNvPr id="18" name="Graphic 198" descr="Document">
            <a:extLst>
              <a:ext uri="{FF2B5EF4-FFF2-40B4-BE49-F238E27FC236}">
                <a16:creationId xmlns:a16="http://schemas.microsoft.com/office/drawing/2014/main" id="{B2588C39-BD20-19EC-FA30-BE67729635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9365" y="6078288"/>
            <a:ext cx="581362" cy="581362"/>
          </a:xfrm>
          <a:prstGeom prst="rect">
            <a:avLst/>
          </a:prstGeom>
        </p:spPr>
      </p:pic>
    </p:spTree>
    <p:extLst>
      <p:ext uri="{BB962C8B-B14F-4D97-AF65-F5344CB8AC3E}">
        <p14:creationId xmlns:p14="http://schemas.microsoft.com/office/powerpoint/2010/main" val="3288953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5EB51-79A8-4C05-9A9C-C241E79CC585}"/>
              </a:ext>
            </a:extLst>
          </p:cNvPr>
          <p:cNvSpPr>
            <a:spLocks noGrp="1"/>
          </p:cNvSpPr>
          <p:nvPr>
            <p:ph type="title"/>
          </p:nvPr>
        </p:nvSpPr>
        <p:spPr/>
        <p:txBody>
          <a:bodyPr>
            <a:noAutofit/>
          </a:bodyPr>
          <a:lstStyle/>
          <a:p>
            <a:r>
              <a:rPr lang="en-US" sz="4800" b="1" dirty="0">
                <a:solidFill>
                  <a:srgbClr val="FFFFFF"/>
                </a:solidFill>
                <a:latin typeface="+mn-lt"/>
              </a:rPr>
              <a:t>The Goals of the CRIT Curriculum</a:t>
            </a:r>
          </a:p>
        </p:txBody>
      </p:sp>
      <p:sp>
        <p:nvSpPr>
          <p:cNvPr id="2" name="Content Placeholder 1">
            <a:extLst>
              <a:ext uri="{FF2B5EF4-FFF2-40B4-BE49-F238E27FC236}">
                <a16:creationId xmlns:a16="http://schemas.microsoft.com/office/drawing/2014/main" id="{FE99A1C4-B658-48F3-9BC4-6A4AEFB47B18}"/>
              </a:ext>
            </a:extLst>
          </p:cNvPr>
          <p:cNvSpPr>
            <a:spLocks noGrp="1"/>
          </p:cNvSpPr>
          <p:nvPr>
            <p:ph idx="1"/>
          </p:nvPr>
        </p:nvSpPr>
        <p:spPr>
          <a:xfrm>
            <a:off x="499616" y="1745771"/>
            <a:ext cx="11464667" cy="4269842"/>
          </a:xfrm>
        </p:spPr>
        <p:txBody>
          <a:bodyPr>
            <a:normAutofit fontScale="92500" lnSpcReduction="10000"/>
          </a:bodyPr>
          <a:lstStyle/>
          <a:p>
            <a:pPr marL="457200" indent="-457200">
              <a:lnSpc>
                <a:spcPct val="110000"/>
              </a:lnSpc>
              <a:spcBef>
                <a:spcPts val="0"/>
              </a:spcBef>
              <a:spcAft>
                <a:spcPts val="1800"/>
              </a:spcAft>
              <a:buClr>
                <a:srgbClr val="306E36"/>
              </a:buClr>
              <a:buFont typeface="Wingdings" panose="05000000000000000000" pitchFamily="2" charset="2"/>
              <a:buChar char="ü"/>
            </a:pPr>
            <a:r>
              <a:rPr lang="en-US" sz="3600" dirty="0"/>
              <a:t>Expand knowledge on mental health conditions, substance use disorders, and intellectual and developmental disabilities</a:t>
            </a:r>
          </a:p>
          <a:p>
            <a:pPr marL="457200" indent="-457200">
              <a:lnSpc>
                <a:spcPct val="110000"/>
              </a:lnSpc>
              <a:spcBef>
                <a:spcPts val="0"/>
              </a:spcBef>
              <a:spcAft>
                <a:spcPts val="1800"/>
              </a:spcAft>
              <a:buClr>
                <a:srgbClr val="306E36"/>
              </a:buClr>
              <a:buFont typeface="Wingdings" panose="05000000000000000000" pitchFamily="2" charset="2"/>
              <a:buChar char="ü"/>
            </a:pPr>
            <a:r>
              <a:rPr lang="en-US" sz="3600" dirty="0"/>
              <a:t>Create connections with people with lived experience</a:t>
            </a:r>
          </a:p>
          <a:p>
            <a:pPr marL="457200" indent="-457200">
              <a:lnSpc>
                <a:spcPct val="110000"/>
              </a:lnSpc>
              <a:spcBef>
                <a:spcPts val="0"/>
              </a:spcBef>
              <a:spcAft>
                <a:spcPts val="1800"/>
              </a:spcAft>
              <a:buClr>
                <a:srgbClr val="306E36"/>
              </a:buClr>
              <a:buFont typeface="Wingdings" panose="05000000000000000000" pitchFamily="2" charset="2"/>
              <a:buChar char="ü"/>
            </a:pPr>
            <a:r>
              <a:rPr lang="en-US" sz="3600" dirty="0"/>
              <a:t>Enhance awareness of community services</a:t>
            </a:r>
          </a:p>
          <a:p>
            <a:pPr marL="457200" indent="-457200">
              <a:lnSpc>
                <a:spcPct val="110000"/>
              </a:lnSpc>
              <a:spcBef>
                <a:spcPts val="0"/>
              </a:spcBef>
              <a:spcAft>
                <a:spcPts val="1800"/>
              </a:spcAft>
              <a:buClr>
                <a:srgbClr val="306E36"/>
              </a:buClr>
              <a:buFont typeface="Wingdings" panose="05000000000000000000" pitchFamily="2" charset="2"/>
              <a:buChar char="ü"/>
            </a:pPr>
            <a:r>
              <a:rPr lang="en-US" sz="3600" dirty="0"/>
              <a:t>Emphasize the de-escalation of crisis situations</a:t>
            </a:r>
          </a:p>
          <a:p>
            <a:pPr marL="457200" indent="-457200">
              <a:lnSpc>
                <a:spcPct val="110000"/>
              </a:lnSpc>
              <a:spcBef>
                <a:spcPts val="0"/>
              </a:spcBef>
              <a:spcAft>
                <a:spcPts val="1800"/>
              </a:spcAft>
              <a:buClr>
                <a:srgbClr val="306E36"/>
              </a:buClr>
              <a:buFont typeface="Wingdings" panose="05000000000000000000" pitchFamily="2" charset="2"/>
              <a:buChar char="ü"/>
            </a:pPr>
            <a:r>
              <a:rPr lang="en-US" sz="3600" dirty="0"/>
              <a:t>Support officer safety and wellness</a:t>
            </a:r>
          </a:p>
        </p:txBody>
      </p:sp>
    </p:spTree>
    <p:extLst>
      <p:ext uri="{BB962C8B-B14F-4D97-AF65-F5344CB8AC3E}">
        <p14:creationId xmlns:p14="http://schemas.microsoft.com/office/powerpoint/2010/main" val="1055480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Module Overview</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292600" y="1687898"/>
            <a:ext cx="7307185" cy="3734406"/>
          </a:xfrm>
        </p:spPr>
        <p: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Logistics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Pre-Training Survey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Introductions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Course Overview – What is CRIT?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Considering Crisis Response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Police-Mental Health Collaboration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Goals of CRIT</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63600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9E07F5-6BC7-4AC8-9BE5-CFAA35B5773D}"/>
              </a:ext>
            </a:extLst>
          </p:cNvPr>
          <p:cNvSpPr>
            <a:spLocks noGrp="1"/>
          </p:cNvSpPr>
          <p:nvPr>
            <p:ph type="title"/>
          </p:nvPr>
        </p:nvSpPr>
        <p:spPr/>
        <p:txBody>
          <a:bodyPr>
            <a:noAutofit/>
          </a:bodyPr>
          <a:lstStyle/>
          <a:p>
            <a:r>
              <a:rPr lang="en-US" sz="4800" b="1" dirty="0">
                <a:solidFill>
                  <a:srgbClr val="FFFFFF"/>
                </a:solidFill>
                <a:latin typeface="+mn-lt"/>
              </a:rPr>
              <a:t>Logistics</a:t>
            </a:r>
          </a:p>
        </p:txBody>
      </p:sp>
      <p:sp>
        <p:nvSpPr>
          <p:cNvPr id="2" name="Content Placeholder 1">
            <a:extLst>
              <a:ext uri="{FF2B5EF4-FFF2-40B4-BE49-F238E27FC236}">
                <a16:creationId xmlns:a16="http://schemas.microsoft.com/office/drawing/2014/main" id="{E0BC036F-867D-4C00-8DDA-789FFFBBD201}"/>
              </a:ext>
            </a:extLst>
          </p:cNvPr>
          <p:cNvSpPr>
            <a:spLocks noGrp="1"/>
          </p:cNvSpPr>
          <p:nvPr>
            <p:ph idx="1"/>
          </p:nvPr>
        </p:nvSpPr>
        <p:spPr>
          <a:xfrm>
            <a:off x="1052801" y="1687897"/>
            <a:ext cx="11007571" cy="4804978"/>
          </a:xfrm>
        </p:spPr>
        <p:txBody>
          <a:bodyPr numCol="2">
            <a:normAutofit/>
          </a:bodyPr>
          <a:lstStyle/>
          <a:p>
            <a:pPr>
              <a:spcBef>
                <a:spcPts val="600"/>
              </a:spcBef>
              <a:spcAft>
                <a:spcPts val="600"/>
              </a:spcAft>
            </a:pPr>
            <a:r>
              <a:rPr lang="en-US" sz="3600" dirty="0">
                <a:solidFill>
                  <a:srgbClr val="1C2A45"/>
                </a:solidFill>
              </a:rPr>
              <a:t>Breaks</a:t>
            </a:r>
          </a:p>
          <a:p>
            <a:pPr>
              <a:spcBef>
                <a:spcPts val="600"/>
              </a:spcBef>
              <a:spcAft>
                <a:spcPts val="600"/>
              </a:spcAft>
            </a:pPr>
            <a:r>
              <a:rPr lang="en-US" sz="3600" dirty="0">
                <a:solidFill>
                  <a:srgbClr val="1C2A45"/>
                </a:solidFill>
              </a:rPr>
              <a:t>Cell phones</a:t>
            </a:r>
          </a:p>
          <a:p>
            <a:pPr>
              <a:spcBef>
                <a:spcPts val="600"/>
              </a:spcBef>
              <a:spcAft>
                <a:spcPts val="600"/>
              </a:spcAft>
            </a:pPr>
            <a:r>
              <a:rPr lang="en-US" sz="3600" dirty="0">
                <a:solidFill>
                  <a:srgbClr val="1C2A45"/>
                </a:solidFill>
              </a:rPr>
              <a:t>Restrooms</a:t>
            </a:r>
          </a:p>
          <a:p>
            <a:pPr>
              <a:spcBef>
                <a:spcPts val="600"/>
              </a:spcBef>
              <a:spcAft>
                <a:spcPts val="600"/>
              </a:spcAft>
            </a:pPr>
            <a:r>
              <a:rPr lang="en-US" sz="3600" dirty="0">
                <a:solidFill>
                  <a:srgbClr val="1C2A45"/>
                </a:solidFill>
              </a:rPr>
              <a:t>Lunch</a:t>
            </a:r>
          </a:p>
          <a:p>
            <a:pPr>
              <a:spcBef>
                <a:spcPts val="600"/>
              </a:spcBef>
              <a:spcAft>
                <a:spcPts val="600"/>
              </a:spcAft>
            </a:pPr>
            <a:r>
              <a:rPr lang="en-US" sz="3600" dirty="0">
                <a:solidFill>
                  <a:srgbClr val="1C2A45"/>
                </a:solidFill>
              </a:rPr>
              <a:t>Binders</a:t>
            </a:r>
          </a:p>
          <a:p>
            <a:pPr>
              <a:spcBef>
                <a:spcPts val="600"/>
              </a:spcBef>
              <a:spcAft>
                <a:spcPts val="600"/>
              </a:spcAft>
            </a:pPr>
            <a:r>
              <a:rPr lang="en-US" sz="3600" dirty="0">
                <a:solidFill>
                  <a:srgbClr val="1C2A45"/>
                </a:solidFill>
              </a:rPr>
              <a:t>Respectful conversations</a:t>
            </a:r>
          </a:p>
          <a:p>
            <a:pPr>
              <a:spcBef>
                <a:spcPts val="600"/>
              </a:spcBef>
              <a:spcAft>
                <a:spcPts val="600"/>
              </a:spcAft>
            </a:pPr>
            <a:r>
              <a:rPr lang="en-US" sz="3600" dirty="0">
                <a:solidFill>
                  <a:srgbClr val="1C2A45"/>
                </a:solidFill>
              </a:rPr>
              <a:t>Privacy and shared stories</a:t>
            </a:r>
          </a:p>
        </p:txBody>
      </p:sp>
      <p:grpSp>
        <p:nvGrpSpPr>
          <p:cNvPr id="10" name="Group 9" descr="Icons of a sink, telephone, and watch">
            <a:extLst>
              <a:ext uri="{FF2B5EF4-FFF2-40B4-BE49-F238E27FC236}">
                <a16:creationId xmlns:a16="http://schemas.microsoft.com/office/drawing/2014/main" id="{CC951AE7-3677-4C21-BA80-ACBF26CAE819}"/>
              </a:ext>
            </a:extLst>
          </p:cNvPr>
          <p:cNvGrpSpPr/>
          <p:nvPr/>
        </p:nvGrpSpPr>
        <p:grpSpPr>
          <a:xfrm rot="5400000">
            <a:off x="6887094" y="3225277"/>
            <a:ext cx="5321671" cy="1628775"/>
            <a:chOff x="6210300" y="4581525"/>
            <a:chExt cx="5321671" cy="1628775"/>
          </a:xfrm>
        </p:grpSpPr>
        <p:pic>
          <p:nvPicPr>
            <p:cNvPr id="5" name="Graphic 4" descr="Sink">
              <a:extLst>
                <a:ext uri="{FF2B5EF4-FFF2-40B4-BE49-F238E27FC236}">
                  <a16:creationId xmlns:a16="http://schemas.microsoft.com/office/drawing/2014/main" id="{E80803A6-8DC0-4255-8F0E-6CFEEE823A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6210300" y="4581525"/>
              <a:ext cx="1628775" cy="1628775"/>
            </a:xfrm>
            <a:prstGeom prst="rect">
              <a:avLst/>
            </a:prstGeom>
          </p:spPr>
        </p:pic>
        <p:pic>
          <p:nvPicPr>
            <p:cNvPr id="7" name="Graphic 6" descr="Speaker Phone">
              <a:extLst>
                <a:ext uri="{FF2B5EF4-FFF2-40B4-BE49-F238E27FC236}">
                  <a16:creationId xmlns:a16="http://schemas.microsoft.com/office/drawing/2014/main" id="{B5C9FD91-540B-4FFF-9C2C-1257923F7F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8183115" y="4649340"/>
              <a:ext cx="1560960" cy="1560960"/>
            </a:xfrm>
            <a:prstGeom prst="rect">
              <a:avLst/>
            </a:prstGeom>
          </p:spPr>
        </p:pic>
        <p:pic>
          <p:nvPicPr>
            <p:cNvPr id="9" name="Graphic 8" descr="Watch">
              <a:extLst>
                <a:ext uri="{FF2B5EF4-FFF2-40B4-BE49-F238E27FC236}">
                  <a16:creationId xmlns:a16="http://schemas.microsoft.com/office/drawing/2014/main" id="{A01F6439-9A2F-49EF-BED2-8D4F702C9A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71011" y="4649339"/>
              <a:ext cx="1560960" cy="1560960"/>
            </a:xfrm>
            <a:prstGeom prst="rect">
              <a:avLst/>
            </a:prstGeom>
          </p:spPr>
        </p:pic>
      </p:grpSp>
    </p:spTree>
    <p:extLst>
      <p:ext uri="{BB962C8B-B14F-4D97-AF65-F5344CB8AC3E}">
        <p14:creationId xmlns:p14="http://schemas.microsoft.com/office/powerpoint/2010/main" val="348534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EA651-FDF0-4087-836B-904E2B1E2147}"/>
              </a:ext>
            </a:extLst>
          </p:cNvPr>
          <p:cNvSpPr>
            <a:spLocks noGrp="1"/>
          </p:cNvSpPr>
          <p:nvPr>
            <p:ph type="title"/>
          </p:nvPr>
        </p:nvSpPr>
        <p:spPr/>
        <p:txBody>
          <a:bodyPr>
            <a:noAutofit/>
          </a:bodyPr>
          <a:lstStyle/>
          <a:p>
            <a:r>
              <a:rPr lang="en-US" sz="4800" b="1" dirty="0">
                <a:solidFill>
                  <a:srgbClr val="FFFFFF"/>
                </a:solidFill>
                <a:latin typeface="+mn-lt"/>
              </a:rPr>
              <a:t>Pre-Training Survey</a:t>
            </a:r>
          </a:p>
        </p:txBody>
      </p:sp>
      <p:pic>
        <p:nvPicPr>
          <p:cNvPr id="4" name="Graphic 22" descr="Document">
            <a:extLst>
              <a:ext uri="{FF2B5EF4-FFF2-40B4-BE49-F238E27FC236}">
                <a16:creationId xmlns:a16="http://schemas.microsoft.com/office/drawing/2014/main" id="{56A8F1D7-942B-4AFC-B617-0E8B3BF025D6}"/>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081" y="5982261"/>
            <a:ext cx="704088" cy="704088"/>
          </a:xfrm>
          <a:prstGeom prst="rect">
            <a:avLst/>
          </a:prstGeom>
        </p:spPr>
      </p:pic>
      <p:graphicFrame>
        <p:nvGraphicFramePr>
          <p:cNvPr id="8" name="Diagram 7" descr="Two arrows facing opposite ways. Text: Please Complete the Pre-Training Survey">
            <a:extLst>
              <a:ext uri="{FF2B5EF4-FFF2-40B4-BE49-F238E27FC236}">
                <a16:creationId xmlns:a16="http://schemas.microsoft.com/office/drawing/2014/main" id="{6D3C0D57-7A85-4E34-9AF1-0062F796F18E}"/>
              </a:ext>
            </a:extLst>
          </p:cNvPr>
          <p:cNvGraphicFramePr/>
          <p:nvPr>
            <p:extLst>
              <p:ext uri="{D42A27DB-BD31-4B8C-83A1-F6EECF244321}">
                <p14:modId xmlns:p14="http://schemas.microsoft.com/office/powerpoint/2010/main" val="1738807516"/>
              </p:ext>
            </p:extLst>
          </p:nvPr>
        </p:nvGraphicFramePr>
        <p:xfrm>
          <a:off x="744212" y="1226917"/>
          <a:ext cx="10022195" cy="55163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0584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pty tables and chairs ">
            <a:extLst>
              <a:ext uri="{FF2B5EF4-FFF2-40B4-BE49-F238E27FC236}">
                <a16:creationId xmlns:a16="http://schemas.microsoft.com/office/drawing/2014/main" id="{B55D92E9-CE03-4C2A-B73F-2C823D68AE7D}"/>
              </a:ext>
            </a:extLst>
          </p:cNvPr>
          <p:cNvPicPr>
            <a:picLocks noChangeAspect="1"/>
          </p:cNvPicPr>
          <p:nvPr/>
        </p:nvPicPr>
        <p:blipFill rotWithShape="1">
          <a:blip r:embed="rId2">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t="6062" b="9563"/>
          <a:stretch/>
        </p:blipFill>
        <p:spPr>
          <a:xfrm>
            <a:off x="0" y="0"/>
            <a:ext cx="12192000" cy="6858000"/>
          </a:xfrm>
          <a:prstGeom prst="rect">
            <a:avLst/>
          </a:prstGeom>
        </p:spPr>
      </p:pic>
      <p:sp>
        <p:nvSpPr>
          <p:cNvPr id="7" name="Title 6">
            <a:extLst>
              <a:ext uri="{FF2B5EF4-FFF2-40B4-BE49-F238E27FC236}">
                <a16:creationId xmlns:a16="http://schemas.microsoft.com/office/drawing/2014/main" id="{898CA24C-BC83-4DAD-A792-222313764D4D}"/>
              </a:ext>
            </a:extLst>
          </p:cNvPr>
          <p:cNvSpPr>
            <a:spLocks noGrp="1"/>
          </p:cNvSpPr>
          <p:nvPr>
            <p:ph type="title" idx="4294967295"/>
          </p:nvPr>
        </p:nvSpPr>
        <p:spPr>
          <a:xfrm>
            <a:off x="1793239" y="1503680"/>
            <a:ext cx="8605520" cy="3850640"/>
          </a:xfrm>
          <a:prstGeom prst="roundRect">
            <a:avLst/>
          </a:prstGeom>
          <a:solidFill>
            <a:srgbClr val="103255"/>
          </a:solidFill>
          <a:ln w="28575"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mj-lt"/>
                <a:ea typeface="+mn-ea"/>
                <a:cs typeface="+mn-cs"/>
              </a:rPr>
              <a:t>INTRODUCTIONS</a:t>
            </a:r>
          </a:p>
        </p:txBody>
      </p:sp>
    </p:spTree>
    <p:extLst>
      <p:ext uri="{BB962C8B-B14F-4D97-AF65-F5344CB8AC3E}">
        <p14:creationId xmlns:p14="http://schemas.microsoft.com/office/powerpoint/2010/main" val="426149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92361-5A04-4BD8-A90B-165A76D0CA49}"/>
              </a:ext>
            </a:extLst>
          </p:cNvPr>
          <p:cNvSpPr>
            <a:spLocks noGrp="1"/>
          </p:cNvSpPr>
          <p:nvPr>
            <p:ph type="title"/>
          </p:nvPr>
        </p:nvSpPr>
        <p:spPr/>
        <p:txBody>
          <a:bodyPr>
            <a:noAutofit/>
          </a:bodyPr>
          <a:lstStyle/>
          <a:p>
            <a:r>
              <a:rPr lang="en-US" sz="4800" b="1" dirty="0">
                <a:solidFill>
                  <a:srgbClr val="FFFFFF"/>
                </a:solidFill>
                <a:latin typeface="+mn-lt"/>
              </a:rPr>
              <a:t>What Do You See?</a:t>
            </a:r>
          </a:p>
        </p:txBody>
      </p:sp>
      <p:pic>
        <p:nvPicPr>
          <p:cNvPr id="4" name="Picture 3" descr="Two hand-drawn circles, one inside the other ">
            <a:extLst>
              <a:ext uri="{FF2B5EF4-FFF2-40B4-BE49-F238E27FC236}">
                <a16:creationId xmlns:a16="http://schemas.microsoft.com/office/drawing/2014/main" id="{0E287CB3-08E6-459F-A4BD-55D601425081}"/>
              </a:ext>
            </a:extLst>
          </p:cNvPr>
          <p:cNvPicPr>
            <a:picLocks noChangeAspect="1"/>
          </p:cNvPicPr>
          <p:nvPr/>
        </p:nvPicPr>
        <p:blipFill>
          <a:blip r:embed="rId2"/>
          <a:stretch>
            <a:fillRect/>
          </a:stretch>
        </p:blipFill>
        <p:spPr>
          <a:xfrm>
            <a:off x="2427604" y="1383342"/>
            <a:ext cx="7336791" cy="4802116"/>
          </a:xfrm>
          <a:prstGeom prst="rect">
            <a:avLst/>
          </a:prstGeom>
        </p:spPr>
      </p:pic>
      <p:pic>
        <p:nvPicPr>
          <p:cNvPr id="2" name="Graphic 28" descr="Group brainstorm">
            <a:extLst>
              <a:ext uri="{FF2B5EF4-FFF2-40B4-BE49-F238E27FC236}">
                <a16:creationId xmlns:a16="http://schemas.microsoft.com/office/drawing/2014/main" id="{FCC8102A-84FD-A743-F9F7-F1761D32E7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468" y="6022340"/>
            <a:ext cx="706120" cy="706120"/>
          </a:xfrm>
          <a:prstGeom prst="rect">
            <a:avLst/>
          </a:prstGeom>
        </p:spPr>
      </p:pic>
    </p:spTree>
    <p:extLst>
      <p:ext uri="{BB962C8B-B14F-4D97-AF65-F5344CB8AC3E}">
        <p14:creationId xmlns:p14="http://schemas.microsoft.com/office/powerpoint/2010/main" val="107130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20B56-C711-44C0-A1F8-5CA07D40C35D}"/>
              </a:ext>
            </a:extLst>
          </p:cNvPr>
          <p:cNvSpPr>
            <a:spLocks noGrp="1"/>
          </p:cNvSpPr>
          <p:nvPr>
            <p:ph type="title"/>
          </p:nvPr>
        </p:nvSpPr>
        <p:spPr>
          <a:xfrm>
            <a:off x="101601" y="365125"/>
            <a:ext cx="8724900" cy="611419"/>
          </a:xfrm>
        </p:spPr>
        <p:txBody>
          <a:bodyPr>
            <a:noAutofit/>
          </a:bodyPr>
          <a:lstStyle/>
          <a:p>
            <a:r>
              <a:rPr lang="en-US" b="1" dirty="0">
                <a:solidFill>
                  <a:schemeClr val="bg1"/>
                </a:solidFill>
                <a:latin typeface="+mn-lt"/>
              </a:rPr>
              <a:t>What is Crisis Response &amp; Intervention Training (CRIT)?</a:t>
            </a:r>
          </a:p>
        </p:txBody>
      </p:sp>
      <p:sp>
        <p:nvSpPr>
          <p:cNvPr id="2" name="Content Placeholder 1">
            <a:extLst>
              <a:ext uri="{FF2B5EF4-FFF2-40B4-BE49-F238E27FC236}">
                <a16:creationId xmlns:a16="http://schemas.microsoft.com/office/drawing/2014/main" id="{AC2DC216-B94D-63ED-9A55-B063B1C67304}"/>
              </a:ext>
            </a:extLst>
          </p:cNvPr>
          <p:cNvSpPr>
            <a:spLocks noGrp="1"/>
          </p:cNvSpPr>
          <p:nvPr>
            <p:ph idx="1"/>
          </p:nvPr>
        </p:nvSpPr>
        <p:spPr/>
        <p: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40-hour training designed to prepare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law enforcement </a:t>
            </a: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officers in their response to people in crisis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Following training, officers should be able to…</a:t>
            </a:r>
          </a:p>
          <a:p>
            <a:pPr marL="914400" marR="0" lvl="1" indent="-457200" algn="l" defTabSz="914400" rtl="0" eaLnBrk="1" fontAlgn="auto" latinLnBrk="0" hangingPunct="1">
              <a:lnSpc>
                <a:spcPct val="100000"/>
              </a:lnSpc>
              <a:spcBef>
                <a:spcPts val="0"/>
              </a:spcBef>
              <a:spcAft>
                <a:spcPts val="1200"/>
              </a:spcAft>
              <a:buClr>
                <a:srgbClr val="70AD47">
                  <a:lumMod val="75000"/>
                </a:srgbClr>
              </a:buClr>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Recognize individuals experiencing behavioral health or IDD-related crises in the community</a:t>
            </a:r>
          </a:p>
          <a:p>
            <a:pPr marL="914400" marR="0" lvl="1" indent="-457200" algn="l" defTabSz="914400" rtl="0" eaLnBrk="1" fontAlgn="auto" latinLnBrk="0" hangingPunct="1">
              <a:lnSpc>
                <a:spcPct val="100000"/>
              </a:lnSpc>
              <a:spcBef>
                <a:spcPts val="0"/>
              </a:spcBef>
              <a:spcAft>
                <a:spcPts val="1200"/>
              </a:spcAft>
              <a:buClr>
                <a:srgbClr val="70AD47">
                  <a:lumMod val="75000"/>
                </a:srgbClr>
              </a:buClr>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Employ tactics to manage crisis situations</a:t>
            </a:r>
          </a:p>
          <a:p>
            <a:pPr marL="914400" marR="0" lvl="1" indent="-457200" algn="l" defTabSz="914400" rtl="0" eaLnBrk="1" fontAlgn="auto" latinLnBrk="0" hangingPunct="1">
              <a:lnSpc>
                <a:spcPct val="100000"/>
              </a:lnSpc>
              <a:spcBef>
                <a:spcPts val="0"/>
              </a:spcBef>
              <a:spcAft>
                <a:spcPts val="1200"/>
              </a:spcAft>
              <a:buClr>
                <a:srgbClr val="70AD47">
                  <a:lumMod val="75000"/>
                </a:srgbClr>
              </a:buClr>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Access local resources, divert individuals away from the CJ system</a:t>
            </a:r>
          </a:p>
          <a:p>
            <a:pPr marL="914400" marR="0" lvl="1" indent="-457200" algn="l" defTabSz="914400" rtl="0" eaLnBrk="1" fontAlgn="auto" latinLnBrk="0" hangingPunct="1">
              <a:lnSpc>
                <a:spcPct val="100000"/>
              </a:lnSpc>
              <a:spcBef>
                <a:spcPts val="0"/>
              </a:spcBef>
              <a:spcAft>
                <a:spcPts val="1200"/>
              </a:spcAft>
              <a:buClr>
                <a:srgbClr val="70AD47">
                  <a:lumMod val="75000"/>
                </a:srgbClr>
              </a:buClr>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Ensure the safety of citizens, officers, and the community</a:t>
            </a:r>
          </a:p>
        </p:txBody>
      </p:sp>
    </p:spTree>
    <p:extLst>
      <p:ext uri="{BB962C8B-B14F-4D97-AF65-F5344CB8AC3E}">
        <p14:creationId xmlns:p14="http://schemas.microsoft.com/office/powerpoint/2010/main" val="409410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4FF65-E971-D335-7306-41B2E8E9393E}"/>
              </a:ext>
            </a:extLst>
          </p:cNvPr>
          <p:cNvSpPr>
            <a:spLocks noGrp="1"/>
          </p:cNvSpPr>
          <p:nvPr>
            <p:ph type="title"/>
          </p:nvPr>
        </p:nvSpPr>
        <p:spPr>
          <a:xfrm>
            <a:off x="160415" y="365125"/>
            <a:ext cx="8246986" cy="611419"/>
          </a:xfrm>
        </p:spPr>
        <p:txBody>
          <a:bodyPr>
            <a:noAutofit/>
          </a:bodyPr>
          <a:lstStyle/>
          <a:p>
            <a:r>
              <a:rPr kumimoji="0" lang="en-US" b="1" i="0" u="none" strike="noStrike" kern="1200" cap="none" spc="0" normalizeH="0" baseline="0" noProof="0" dirty="0">
                <a:ln>
                  <a:noFill/>
                </a:ln>
                <a:solidFill>
                  <a:prstClr val="white"/>
                </a:solidFill>
                <a:effectLst/>
                <a:uLnTx/>
                <a:uFillTx/>
                <a:latin typeface="Calibri" panose="020F0502020204030204"/>
                <a:ea typeface="+mj-ea"/>
                <a:cs typeface="+mj-cs"/>
              </a:rPr>
              <a:t>What is Crisis Response &amp; Intervention Training (CRIT)? </a:t>
            </a:r>
            <a:endParaRPr lang="en-US" dirty="0"/>
          </a:p>
        </p:txBody>
      </p:sp>
      <p:sp>
        <p:nvSpPr>
          <p:cNvPr id="6" name="Content Placeholder 5">
            <a:extLst>
              <a:ext uri="{FF2B5EF4-FFF2-40B4-BE49-F238E27FC236}">
                <a16:creationId xmlns:a16="http://schemas.microsoft.com/office/drawing/2014/main" id="{B24ED9B3-8B16-0630-4B1E-45CFACF9A3C3}"/>
              </a:ext>
            </a:extLst>
          </p:cNvPr>
          <p:cNvSpPr>
            <a:spLocks noGrp="1"/>
          </p:cNvSpPr>
          <p:nvPr>
            <p:ph idx="1"/>
          </p:nvPr>
        </p:nvSpPr>
        <p:spPr/>
        <p:txBody>
          <a:bodyPr>
            <a:noAutofit/>
          </a:bodyPr>
          <a:lstStyle/>
          <a:p>
            <a:pPr marL="285750" marR="0" lvl="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Based on the Memphis Model of Crisis Intervention Team Training</a:t>
            </a:r>
          </a:p>
          <a:p>
            <a:pPr marL="285750" marR="0" lvl="0" indent="-28575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Incorporates information on intellectual and developmental disabilities (IDD) and effective responses to people with IDD</a:t>
            </a:r>
            <a:endPar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endParaRPr>
          </a:p>
          <a:p>
            <a:pPr marL="0" marR="0" lvl="0" indent="0" algn="ctr" defTabSz="914400" rtl="0" eaLnBrk="1" fontAlgn="auto" latinLnBrk="0" hangingPunct="1">
              <a:spcBef>
                <a:spcPts val="3000"/>
              </a:spcBef>
              <a:spcAft>
                <a:spcPts val="1200"/>
              </a:spcAft>
              <a:buClrTx/>
              <a:buSzTx/>
              <a:buFontTx/>
              <a:buNone/>
              <a:tabLst/>
              <a:defRPr/>
            </a:pPr>
            <a:r>
              <a:rPr kumimoji="0" lang="en-US" sz="3600" b="1" i="0" u="none" strike="noStrike" kern="1200" cap="none" spc="0" normalizeH="0" baseline="0" noProof="0" dirty="0">
                <a:ln>
                  <a:noFill/>
                </a:ln>
                <a:solidFill>
                  <a:srgbClr val="306E36"/>
                </a:solidFill>
                <a:effectLst/>
                <a:uLnTx/>
                <a:uFillTx/>
                <a:latin typeface="Calibri" panose="020F0502020204030204"/>
                <a:ea typeface="+mn-ea"/>
                <a:cs typeface="+mn-cs"/>
              </a:rPr>
              <a:t>CRIT is designed to complement the development and delivery of crisis response programs</a:t>
            </a:r>
          </a:p>
        </p:txBody>
      </p:sp>
    </p:spTree>
    <p:extLst>
      <p:ext uri="{BB962C8B-B14F-4D97-AF65-F5344CB8AC3E}">
        <p14:creationId xmlns:p14="http://schemas.microsoft.com/office/powerpoint/2010/main" val="2107593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1DF5C0-77CA-431B-AF30-65A1B8E0F164}"/>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What To Expect This Week </a:t>
            </a:r>
            <a:endParaRPr lang="en-US" dirty="0"/>
          </a:p>
        </p:txBody>
      </p:sp>
      <p:sp>
        <p:nvSpPr>
          <p:cNvPr id="7" name="Content Placeholder 6">
            <a:extLst>
              <a:ext uri="{FF2B5EF4-FFF2-40B4-BE49-F238E27FC236}">
                <a16:creationId xmlns:a16="http://schemas.microsoft.com/office/drawing/2014/main" id="{FB3A433D-E318-48D7-0AD4-A63BA156764E}"/>
              </a:ext>
            </a:extLst>
          </p:cNvPr>
          <p:cNvSpPr>
            <a:spLocks noGrp="1"/>
          </p:cNvSpPr>
          <p:nvPr>
            <p:ph idx="1"/>
          </p:nvPr>
        </p:nvSpPr>
        <p:spPr>
          <a:xfrm>
            <a:off x="592214" y="2235200"/>
            <a:ext cx="11007571" cy="3187104"/>
          </a:xfrm>
        </p:spPr>
        <p: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New concepts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New terminology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Hands-on work and exercises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Site visits and visits from key partners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Development of skills</a:t>
            </a:r>
          </a:p>
        </p:txBody>
      </p:sp>
      <p:grpSp>
        <p:nvGrpSpPr>
          <p:cNvPr id="10" name="Group 9" descr="Three interlocking puzzle pieces, two green, one red">
            <a:extLst>
              <a:ext uri="{FF2B5EF4-FFF2-40B4-BE49-F238E27FC236}">
                <a16:creationId xmlns:a16="http://schemas.microsoft.com/office/drawing/2014/main" id="{EE5497D3-141E-20CD-9A98-C9917F1566EF}"/>
              </a:ext>
            </a:extLst>
          </p:cNvPr>
          <p:cNvGrpSpPr/>
          <p:nvPr/>
        </p:nvGrpSpPr>
        <p:grpSpPr>
          <a:xfrm rot="3930192">
            <a:off x="7463516" y="2289427"/>
            <a:ext cx="3937506" cy="3211503"/>
            <a:chOff x="7718159" y="1592744"/>
            <a:chExt cx="3937506" cy="3211503"/>
          </a:xfrm>
          <a:effectLst>
            <a:glow rad="101600">
              <a:srgbClr val="103255">
                <a:alpha val="60000"/>
              </a:srgbClr>
            </a:glow>
          </a:effectLst>
        </p:grpSpPr>
        <p:pic>
          <p:nvPicPr>
            <p:cNvPr id="12" name="Graphic 11" descr="Puzzle">
              <a:extLst>
                <a:ext uri="{FF2B5EF4-FFF2-40B4-BE49-F238E27FC236}">
                  <a16:creationId xmlns:a16="http://schemas.microsoft.com/office/drawing/2014/main" id="{283BC6B8-A9D5-E5BE-BD24-D5C128092E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66115">
              <a:off x="7718159" y="2777768"/>
              <a:ext cx="1939208" cy="2026479"/>
            </a:xfrm>
            <a:prstGeom prst="rect">
              <a:avLst/>
            </a:prstGeom>
          </p:spPr>
        </p:pic>
        <p:pic>
          <p:nvPicPr>
            <p:cNvPr id="14" name="Graphic 13" descr="Puzzle">
              <a:extLst>
                <a:ext uri="{FF2B5EF4-FFF2-40B4-BE49-F238E27FC236}">
                  <a16:creationId xmlns:a16="http://schemas.microsoft.com/office/drawing/2014/main" id="{5659506A-E416-1155-D3A9-3DF35CA5B7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079852">
              <a:off x="8727391" y="2203917"/>
              <a:ext cx="2026479" cy="1939208"/>
            </a:xfrm>
            <a:prstGeom prst="rect">
              <a:avLst/>
            </a:prstGeom>
          </p:spPr>
        </p:pic>
        <p:pic>
          <p:nvPicPr>
            <p:cNvPr id="15" name="Graphic 14" descr="Puzzle">
              <a:extLst>
                <a:ext uri="{FF2B5EF4-FFF2-40B4-BE49-F238E27FC236}">
                  <a16:creationId xmlns:a16="http://schemas.microsoft.com/office/drawing/2014/main" id="{C89DB14B-591D-C2CE-0CED-151FA1E0E3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66115">
              <a:off x="9716457" y="1592744"/>
              <a:ext cx="1939208" cy="2026479"/>
            </a:xfrm>
            <a:prstGeom prst="rect">
              <a:avLst/>
            </a:prstGeom>
          </p:spPr>
        </p:pic>
      </p:grpSp>
    </p:spTree>
    <p:extLst>
      <p:ext uri="{BB962C8B-B14F-4D97-AF65-F5344CB8AC3E}">
        <p14:creationId xmlns:p14="http://schemas.microsoft.com/office/powerpoint/2010/main" val="4294098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6E53BF-1043-4A6F-95FC-197392148539}">
  <ds:schemaRefs>
    <ds:schemaRef ds:uri="http://schemas.microsoft.com/sharepoint/v3/contenttype/forms"/>
  </ds:schemaRefs>
</ds:datastoreItem>
</file>

<file path=customXml/itemProps2.xml><?xml version="1.0" encoding="utf-8"?>
<ds:datastoreItem xmlns:ds="http://schemas.openxmlformats.org/officeDocument/2006/customXml" ds:itemID="{67C6F661-371C-48C6-BBEF-DAD4213D29A4}"/>
</file>

<file path=customXml/itemProps3.xml><?xml version="1.0" encoding="utf-8"?>
<ds:datastoreItem xmlns:ds="http://schemas.openxmlformats.org/officeDocument/2006/customXml" ds:itemID="{A6DD3AB1-DD45-4A8F-9ACE-E0C5B9B3B8ED}">
  <ds:schemaRef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6bff655e-9d2d-4277-8f1b-d3dca3bf465e"/>
    <ds:schemaRef ds:uri="735da86d-8eb8-4cc6-88d5-93088148c5a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6311</TotalTime>
  <Words>678</Words>
  <Application>Microsoft Office PowerPoint</Application>
  <PresentationFormat>Widescreen</PresentationFormat>
  <Paragraphs>98</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Crisis Response and Intervention Training (CRIT)</vt:lpstr>
      <vt:lpstr>Module Overview</vt:lpstr>
      <vt:lpstr>Logistics</vt:lpstr>
      <vt:lpstr>Pre-Training Survey</vt:lpstr>
      <vt:lpstr>INTRODUCTIONS</vt:lpstr>
      <vt:lpstr>What Do You See?</vt:lpstr>
      <vt:lpstr>What is Crisis Response &amp; Intervention Training (CRIT)?</vt:lpstr>
      <vt:lpstr>What is Crisis Response &amp; Intervention Training (CRIT)? </vt:lpstr>
      <vt:lpstr>What To Expect This Week </vt:lpstr>
      <vt:lpstr>Terminology</vt:lpstr>
      <vt:lpstr>Background:  Mental Health &amp; Criminal Justice</vt:lpstr>
      <vt:lpstr>Background: Disabilities &amp; Criminal Justice</vt:lpstr>
      <vt:lpstr>Police-Mental Health Collaboration (PMHC) in Crisis Response</vt:lpstr>
      <vt:lpstr>10 Essential Elements of  PMHC in Crisis Response</vt:lpstr>
      <vt:lpstr>The Goals of the CRIT Curriculum</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Crisis Response and Intervention Training (CRIT): Welcome and Introduction</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97</cp:revision>
  <dcterms:created xsi:type="dcterms:W3CDTF">2021-01-14T15:43:50Z</dcterms:created>
  <dcterms:modified xsi:type="dcterms:W3CDTF">2022-11-15T23:35:40Z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ies>
</file>